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78" y="13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47D68-E046-46CD-8405-7A587BAB44C9}" type="datetimeFigureOut">
              <a:rPr lang="cs-CZ" smtClean="0"/>
              <a:pPr/>
              <a:t>12.7.2013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A74A3-B7B8-4AA1-81A6-19EBDBECB6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47D68-E046-46CD-8405-7A587BAB44C9}" type="datetimeFigureOut">
              <a:rPr lang="cs-CZ" smtClean="0"/>
              <a:pPr/>
              <a:t>12.7.2013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A74A3-B7B8-4AA1-81A6-19EBDBECB6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47D68-E046-46CD-8405-7A587BAB44C9}" type="datetimeFigureOut">
              <a:rPr lang="cs-CZ" smtClean="0"/>
              <a:pPr/>
              <a:t>12.7.2013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A74A3-B7B8-4AA1-81A6-19EBDBECB6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47D68-E046-46CD-8405-7A587BAB44C9}" type="datetimeFigureOut">
              <a:rPr lang="cs-CZ" smtClean="0"/>
              <a:pPr/>
              <a:t>12.7.2013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A74A3-B7B8-4AA1-81A6-19EBDBECB6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47D68-E046-46CD-8405-7A587BAB44C9}" type="datetimeFigureOut">
              <a:rPr lang="cs-CZ" smtClean="0"/>
              <a:pPr/>
              <a:t>12.7.2013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A74A3-B7B8-4AA1-81A6-19EBDBECB6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47D68-E046-46CD-8405-7A587BAB44C9}" type="datetimeFigureOut">
              <a:rPr lang="cs-CZ" smtClean="0"/>
              <a:pPr/>
              <a:t>12.7.2013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A74A3-B7B8-4AA1-81A6-19EBDBECB6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47D68-E046-46CD-8405-7A587BAB44C9}" type="datetimeFigureOut">
              <a:rPr lang="cs-CZ" smtClean="0"/>
              <a:pPr/>
              <a:t>12.7.2013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A74A3-B7B8-4AA1-81A6-19EBDBECB6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47D68-E046-46CD-8405-7A587BAB44C9}" type="datetimeFigureOut">
              <a:rPr lang="cs-CZ" smtClean="0"/>
              <a:pPr/>
              <a:t>12.7.2013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A74A3-B7B8-4AA1-81A6-19EBDBECB6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47D68-E046-46CD-8405-7A587BAB44C9}" type="datetimeFigureOut">
              <a:rPr lang="cs-CZ" smtClean="0"/>
              <a:pPr/>
              <a:t>12.7.2013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A74A3-B7B8-4AA1-81A6-19EBDBECB6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47D68-E046-46CD-8405-7A587BAB44C9}" type="datetimeFigureOut">
              <a:rPr lang="cs-CZ" smtClean="0"/>
              <a:pPr/>
              <a:t>12.7.2013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A74A3-B7B8-4AA1-81A6-19EBDBECB6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47D68-E046-46CD-8405-7A587BAB44C9}" type="datetimeFigureOut">
              <a:rPr lang="cs-CZ" smtClean="0"/>
              <a:pPr/>
              <a:t>12.7.2013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A74A3-B7B8-4AA1-81A6-19EBDBECB6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47D68-E046-46CD-8405-7A587BAB44C9}" type="datetimeFigureOut">
              <a:rPr lang="cs-CZ" smtClean="0"/>
              <a:pPr/>
              <a:t>12.7.2013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A74A3-B7B8-4AA1-81A6-19EBDBECB64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Autofit/>
          </a:bodyPr>
          <a:lstStyle/>
          <a:p>
            <a:r>
              <a:rPr lang="cs-CZ" sz="1050" b="1" dirty="0" smtClean="0"/>
              <a:t>Označení materiálu:</a:t>
            </a:r>
            <a:r>
              <a:rPr lang="cs-CZ" sz="1050" dirty="0" smtClean="0"/>
              <a:t> </a:t>
            </a:r>
            <a:r>
              <a:rPr lang="cs-CZ" sz="1050" dirty="0" smtClean="0"/>
              <a:t>VY_32_INOVACE_KASPE_ANGLICTINA2_14</a:t>
            </a:r>
            <a:endParaRPr lang="cs-CZ" sz="1050" dirty="0" smtClean="0"/>
          </a:p>
          <a:p>
            <a:r>
              <a:rPr lang="cs-CZ" sz="1050" b="1" dirty="0" smtClean="0"/>
              <a:t>Název </a:t>
            </a:r>
            <a:r>
              <a:rPr lang="cs-CZ" sz="1050" b="1" dirty="0" smtClean="0"/>
              <a:t>materiálu</a:t>
            </a:r>
            <a:r>
              <a:rPr lang="cs-CZ" sz="1050" b="1" dirty="0" smtClean="0"/>
              <a:t>:</a:t>
            </a:r>
            <a:r>
              <a:rPr lang="cs-CZ" sz="1050" dirty="0" smtClean="0"/>
              <a:t> Vazba  </a:t>
            </a:r>
            <a:r>
              <a:rPr lang="cs-CZ" sz="1050" dirty="0" smtClean="0"/>
              <a:t>„</a:t>
            </a:r>
            <a:r>
              <a:rPr lang="cs-CZ" sz="1050" dirty="0" err="1" smtClean="0"/>
              <a:t>be</a:t>
            </a:r>
            <a:r>
              <a:rPr lang="cs-CZ" sz="1050" dirty="0" smtClean="0"/>
              <a:t> </a:t>
            </a:r>
            <a:r>
              <a:rPr lang="cs-CZ" sz="1050" dirty="0" err="1" smtClean="0"/>
              <a:t>going</a:t>
            </a:r>
            <a:r>
              <a:rPr lang="cs-CZ" sz="1050" dirty="0" smtClean="0"/>
              <a:t> to“ </a:t>
            </a:r>
            <a:r>
              <a:rPr lang="cs-CZ" sz="1050" dirty="0" smtClean="0"/>
              <a:t> - </a:t>
            </a:r>
            <a:r>
              <a:rPr lang="cs-CZ" sz="1050" dirty="0" smtClean="0"/>
              <a:t>gramatická cvičení</a:t>
            </a:r>
          </a:p>
          <a:p>
            <a:r>
              <a:rPr lang="cs-CZ" sz="1050" b="1" dirty="0" smtClean="0"/>
              <a:t>Tematická </a:t>
            </a:r>
            <a:r>
              <a:rPr lang="cs-CZ" sz="1050" b="1" dirty="0" smtClean="0"/>
              <a:t>oblast: </a:t>
            </a:r>
            <a:r>
              <a:rPr lang="cs-CZ" sz="1050" dirty="0" smtClean="0"/>
              <a:t>Angličtina 2. ročník – strojírenské obory </a:t>
            </a:r>
          </a:p>
          <a:p>
            <a:r>
              <a:rPr lang="cs-CZ" sz="1050" b="1" smtClean="0"/>
              <a:t>Anotace:</a:t>
            </a:r>
            <a:r>
              <a:rPr lang="cs-CZ" sz="1050" b="1" smtClean="0"/>
              <a:t> </a:t>
            </a:r>
            <a:r>
              <a:rPr lang="cs-CZ" sz="1050" smtClean="0"/>
              <a:t>Vazba </a:t>
            </a:r>
            <a:r>
              <a:rPr lang="cs-CZ" sz="1050" dirty="0" smtClean="0"/>
              <a:t>„</a:t>
            </a:r>
            <a:r>
              <a:rPr lang="cs-CZ" sz="1050" dirty="0" err="1" smtClean="0"/>
              <a:t>be</a:t>
            </a:r>
            <a:r>
              <a:rPr lang="cs-CZ" sz="1050" dirty="0" smtClean="0"/>
              <a:t> </a:t>
            </a:r>
            <a:r>
              <a:rPr lang="cs-CZ" sz="1050" dirty="0" err="1" smtClean="0"/>
              <a:t>going</a:t>
            </a:r>
            <a:r>
              <a:rPr lang="cs-CZ" sz="1050" dirty="0" smtClean="0"/>
              <a:t> to“ je jednou z možností vyjádření budoucnosti v angličtině. Prezentace slouží k procvičování této vazby. Cílem práce je vytvořit podpůrný materiál pro výuku studentů tříletých učebních oborů.	</a:t>
            </a:r>
          </a:p>
          <a:p>
            <a:r>
              <a:rPr lang="cs-CZ" sz="1050" b="1" dirty="0" smtClean="0"/>
              <a:t>Očekávaný </a:t>
            </a:r>
            <a:r>
              <a:rPr lang="cs-CZ" sz="1050" b="1" dirty="0" smtClean="0"/>
              <a:t>výstup:</a:t>
            </a:r>
            <a:r>
              <a:rPr lang="cs-CZ" sz="1050" dirty="0" smtClean="0"/>
              <a:t>  Žák dovede vytvořit vazbu „</a:t>
            </a:r>
            <a:r>
              <a:rPr lang="cs-CZ" sz="1050" dirty="0" err="1" smtClean="0"/>
              <a:t>be</a:t>
            </a:r>
            <a:r>
              <a:rPr lang="cs-CZ" sz="1050" dirty="0" smtClean="0"/>
              <a:t> </a:t>
            </a:r>
            <a:r>
              <a:rPr lang="cs-CZ" sz="1050" dirty="0" err="1" smtClean="0"/>
              <a:t>going</a:t>
            </a:r>
            <a:r>
              <a:rPr lang="cs-CZ" sz="1050" dirty="0" smtClean="0"/>
              <a:t> to“, dovede vytvořit otázku a zápor. Je schopen ji správně používat.</a:t>
            </a:r>
          </a:p>
          <a:p>
            <a:r>
              <a:rPr lang="cs-CZ" sz="1050" b="1" dirty="0" smtClean="0"/>
              <a:t>Klíčová slova: </a:t>
            </a:r>
            <a:r>
              <a:rPr lang="cs-CZ" sz="1050" dirty="0" smtClean="0"/>
              <a:t>budoucnost, vazba „</a:t>
            </a:r>
            <a:r>
              <a:rPr lang="cs-CZ" sz="1050" dirty="0" err="1" smtClean="0"/>
              <a:t>be</a:t>
            </a:r>
            <a:r>
              <a:rPr lang="cs-CZ" sz="1050" dirty="0" smtClean="0"/>
              <a:t> </a:t>
            </a:r>
            <a:r>
              <a:rPr lang="cs-CZ" sz="1050" dirty="0" err="1" smtClean="0"/>
              <a:t>going</a:t>
            </a:r>
            <a:r>
              <a:rPr lang="cs-CZ" sz="1050" dirty="0" smtClean="0"/>
              <a:t> to“,  otázka, zápor			</a:t>
            </a:r>
          </a:p>
          <a:p>
            <a:r>
              <a:rPr lang="cs-CZ" sz="1050" b="1" dirty="0" smtClean="0"/>
              <a:t>Metodika</a:t>
            </a:r>
            <a:r>
              <a:rPr lang="cs-CZ" sz="1050" b="1" dirty="0" smtClean="0"/>
              <a:t>:</a:t>
            </a:r>
            <a:r>
              <a:rPr lang="cs-CZ" sz="1050" dirty="0" smtClean="0"/>
              <a:t>  Zpracovaný materiál slouží k procvičování vazby „</a:t>
            </a:r>
            <a:r>
              <a:rPr lang="cs-CZ" sz="1050" dirty="0" err="1" smtClean="0"/>
              <a:t>be</a:t>
            </a:r>
            <a:r>
              <a:rPr lang="cs-CZ" sz="1050" dirty="0" smtClean="0"/>
              <a:t> </a:t>
            </a:r>
            <a:r>
              <a:rPr lang="cs-CZ" sz="1050" dirty="0" err="1" smtClean="0"/>
              <a:t>going</a:t>
            </a:r>
            <a:r>
              <a:rPr lang="cs-CZ" sz="1050" dirty="0" smtClean="0"/>
              <a:t> to“. Prezentace může být rozeslána žákům elektronicky nebo ji lze prezentovat elektronicky ve výuce.</a:t>
            </a:r>
          </a:p>
          <a:p>
            <a:r>
              <a:rPr lang="cs-CZ" sz="1050" b="1" dirty="0" smtClean="0"/>
              <a:t>Obor</a:t>
            </a:r>
            <a:r>
              <a:rPr lang="cs-CZ" sz="1050" b="1" dirty="0" smtClean="0"/>
              <a:t>:</a:t>
            </a:r>
            <a:r>
              <a:rPr lang="cs-CZ" sz="1050" dirty="0" smtClean="0"/>
              <a:t> </a:t>
            </a:r>
            <a:r>
              <a:rPr lang="cs-CZ" sz="1050" dirty="0" smtClean="0"/>
              <a:t>tříleté </a:t>
            </a:r>
            <a:r>
              <a:rPr lang="cs-CZ" sz="1050" dirty="0" smtClean="0"/>
              <a:t>učební obory			</a:t>
            </a:r>
          </a:p>
          <a:p>
            <a:r>
              <a:rPr lang="cs-CZ" sz="1050" b="1" dirty="0" smtClean="0"/>
              <a:t>Ročník</a:t>
            </a:r>
            <a:r>
              <a:rPr lang="cs-CZ" sz="1050" b="1" dirty="0" smtClean="0"/>
              <a:t>: </a:t>
            </a:r>
            <a:r>
              <a:rPr lang="cs-CZ" sz="1050" dirty="0" smtClean="0"/>
              <a:t>2</a:t>
            </a:r>
            <a:r>
              <a:rPr lang="cs-CZ" sz="1050" dirty="0" smtClean="0"/>
              <a:t>.		</a:t>
            </a:r>
          </a:p>
          <a:p>
            <a:r>
              <a:rPr lang="cs-CZ" sz="1050" b="1" dirty="0" smtClean="0"/>
              <a:t>Autor</a:t>
            </a:r>
            <a:r>
              <a:rPr lang="cs-CZ" sz="1050" b="1" dirty="0" smtClean="0"/>
              <a:t>:</a:t>
            </a:r>
            <a:r>
              <a:rPr lang="cs-CZ" sz="1050" dirty="0" smtClean="0"/>
              <a:t>  Ing. Petr Kašpar</a:t>
            </a:r>
          </a:p>
          <a:p>
            <a:r>
              <a:rPr lang="cs-CZ" sz="1050" b="1" dirty="0" smtClean="0"/>
              <a:t>Zpracováno </a:t>
            </a:r>
            <a:r>
              <a:rPr lang="cs-CZ" sz="1050" b="1" dirty="0" smtClean="0"/>
              <a:t>dne: </a:t>
            </a:r>
            <a:r>
              <a:rPr lang="cs-CZ" sz="1050" b="1" dirty="0" smtClean="0"/>
              <a:t> </a:t>
            </a:r>
            <a:r>
              <a:rPr lang="cs-CZ" sz="1050" dirty="0" smtClean="0"/>
              <a:t>22.1. 2013</a:t>
            </a:r>
          </a:p>
          <a:p>
            <a:endParaRPr lang="cs-CZ" sz="1050" dirty="0" smtClean="0"/>
          </a:p>
          <a:p>
            <a:endParaRPr lang="cs-CZ" sz="1050" dirty="0" smtClean="0"/>
          </a:p>
          <a:p>
            <a:r>
              <a:rPr lang="en-US" sz="1050" dirty="0" err="1" smtClean="0"/>
              <a:t>Prohlašuji</a:t>
            </a:r>
            <a:r>
              <a:rPr lang="en-US" sz="1050" dirty="0" smtClean="0"/>
              <a:t>, </a:t>
            </a:r>
            <a:r>
              <a:rPr lang="en-US" sz="1050" dirty="0" err="1" smtClean="0"/>
              <a:t>že</a:t>
            </a:r>
            <a:r>
              <a:rPr lang="en-US" sz="1050" dirty="0" smtClean="0"/>
              <a:t> </a:t>
            </a:r>
            <a:r>
              <a:rPr lang="en-US" sz="1050" dirty="0" err="1" smtClean="0"/>
              <a:t>při</a:t>
            </a:r>
            <a:r>
              <a:rPr lang="en-US" sz="1050" dirty="0" smtClean="0"/>
              <a:t> </a:t>
            </a:r>
            <a:r>
              <a:rPr lang="en-US" sz="1050" dirty="0" err="1" smtClean="0"/>
              <a:t>tvorbě</a:t>
            </a:r>
            <a:r>
              <a:rPr lang="en-US" sz="1050" dirty="0" smtClean="0"/>
              <a:t> </a:t>
            </a:r>
            <a:r>
              <a:rPr lang="en-US" sz="1050" dirty="0" err="1" smtClean="0"/>
              <a:t>výukového</a:t>
            </a:r>
            <a:r>
              <a:rPr lang="en-US" sz="1050" dirty="0" smtClean="0"/>
              <a:t> </a:t>
            </a:r>
            <a:r>
              <a:rPr lang="en-US" sz="1050" dirty="0" err="1" smtClean="0"/>
              <a:t>materiálu</a:t>
            </a:r>
            <a:r>
              <a:rPr lang="en-US" sz="1050" dirty="0" smtClean="0"/>
              <a:t> </a:t>
            </a:r>
            <a:r>
              <a:rPr lang="en-US" sz="1050" dirty="0" err="1" smtClean="0"/>
              <a:t>jsem</a:t>
            </a:r>
            <a:r>
              <a:rPr lang="en-US" sz="1050" dirty="0" smtClean="0"/>
              <a:t> </a:t>
            </a:r>
            <a:r>
              <a:rPr lang="en-US" sz="1050" dirty="0" err="1" smtClean="0"/>
              <a:t>respektoval</a:t>
            </a:r>
            <a:r>
              <a:rPr lang="en-US" sz="1050" dirty="0" smtClean="0"/>
              <a:t>(a) </a:t>
            </a:r>
            <a:r>
              <a:rPr lang="en-US" sz="1050" dirty="0" err="1" smtClean="0"/>
              <a:t>všeobecně</a:t>
            </a:r>
            <a:r>
              <a:rPr lang="en-US" sz="1050" dirty="0" smtClean="0"/>
              <a:t> </a:t>
            </a:r>
            <a:r>
              <a:rPr lang="en-US" sz="1050" dirty="0" err="1" smtClean="0"/>
              <a:t>užívané</a:t>
            </a:r>
            <a:r>
              <a:rPr lang="en-US" sz="1050" dirty="0" smtClean="0"/>
              <a:t> </a:t>
            </a:r>
            <a:r>
              <a:rPr lang="en-US" sz="1050" dirty="0" err="1" smtClean="0"/>
              <a:t>právní</a:t>
            </a:r>
            <a:r>
              <a:rPr lang="en-US" sz="1050" dirty="0" smtClean="0"/>
              <a:t> a </a:t>
            </a:r>
            <a:r>
              <a:rPr lang="en-US" sz="1050" dirty="0" err="1" smtClean="0"/>
              <a:t>morální</a:t>
            </a:r>
            <a:r>
              <a:rPr lang="en-US" sz="1050" dirty="0" smtClean="0"/>
              <a:t> </a:t>
            </a:r>
            <a:r>
              <a:rPr lang="en-US" sz="1050" dirty="0" err="1" smtClean="0"/>
              <a:t>zvyklosti</a:t>
            </a:r>
            <a:r>
              <a:rPr lang="en-US" sz="1050" dirty="0" smtClean="0"/>
              <a:t>, </a:t>
            </a:r>
            <a:r>
              <a:rPr lang="en-US" sz="1050" dirty="0" err="1" smtClean="0"/>
              <a:t>autorská</a:t>
            </a:r>
            <a:r>
              <a:rPr lang="en-US" sz="1050" dirty="0" smtClean="0"/>
              <a:t> a </a:t>
            </a:r>
            <a:r>
              <a:rPr lang="en-US" sz="1050" dirty="0" err="1" smtClean="0"/>
              <a:t>jiná</a:t>
            </a:r>
            <a:r>
              <a:rPr lang="en-US" sz="1050" dirty="0" smtClean="0"/>
              <a:t> </a:t>
            </a:r>
            <a:r>
              <a:rPr lang="en-US" sz="1050" dirty="0" err="1" smtClean="0"/>
              <a:t>práva</a:t>
            </a:r>
            <a:r>
              <a:rPr lang="en-US" sz="1050" dirty="0" smtClean="0"/>
              <a:t> </a:t>
            </a:r>
            <a:r>
              <a:rPr lang="en-US" sz="1050" dirty="0" err="1" smtClean="0"/>
              <a:t>třetích</a:t>
            </a:r>
            <a:r>
              <a:rPr lang="en-US" sz="1050" dirty="0" smtClean="0"/>
              <a:t> </a:t>
            </a:r>
            <a:r>
              <a:rPr lang="en-US" sz="1050" dirty="0" err="1" smtClean="0"/>
              <a:t>osob</a:t>
            </a:r>
            <a:r>
              <a:rPr lang="en-US" sz="1050" dirty="0" smtClean="0"/>
              <a:t>, </a:t>
            </a:r>
            <a:r>
              <a:rPr lang="en-US" sz="1050" dirty="0" err="1" smtClean="0"/>
              <a:t>zejména</a:t>
            </a:r>
            <a:r>
              <a:rPr lang="en-US" sz="1050" dirty="0" smtClean="0"/>
              <a:t> </a:t>
            </a:r>
            <a:r>
              <a:rPr lang="en-US" sz="1050" dirty="0" err="1" smtClean="0"/>
              <a:t>práva</a:t>
            </a:r>
            <a:r>
              <a:rPr lang="en-US" sz="1050" dirty="0" smtClean="0"/>
              <a:t> </a:t>
            </a:r>
            <a:r>
              <a:rPr lang="en-US" sz="1050" dirty="0" err="1" smtClean="0"/>
              <a:t>duševního</a:t>
            </a:r>
            <a:r>
              <a:rPr lang="en-US" sz="1050" dirty="0" smtClean="0"/>
              <a:t> </a:t>
            </a:r>
            <a:r>
              <a:rPr lang="en-US" sz="1050" dirty="0" err="1" smtClean="0"/>
              <a:t>vlastnictví</a:t>
            </a:r>
            <a:r>
              <a:rPr lang="en-US" sz="1050" dirty="0" smtClean="0"/>
              <a:t> (</a:t>
            </a:r>
            <a:r>
              <a:rPr lang="en-US" sz="1050" dirty="0" err="1" smtClean="0"/>
              <a:t>např</a:t>
            </a:r>
            <a:r>
              <a:rPr lang="en-US" sz="1050" dirty="0" smtClean="0"/>
              <a:t>. </a:t>
            </a:r>
            <a:r>
              <a:rPr lang="en-US" sz="1050" dirty="0" err="1" smtClean="0"/>
              <a:t>práva</a:t>
            </a:r>
            <a:r>
              <a:rPr lang="en-US" sz="1050" dirty="0" smtClean="0"/>
              <a:t> k </a:t>
            </a:r>
            <a:r>
              <a:rPr lang="en-US" sz="1050" dirty="0" err="1" smtClean="0"/>
              <a:t>obchodní</a:t>
            </a:r>
            <a:r>
              <a:rPr lang="en-US" sz="1050" dirty="0" smtClean="0"/>
              <a:t> </a:t>
            </a:r>
            <a:r>
              <a:rPr lang="en-US" sz="1050" dirty="0" err="1" smtClean="0"/>
              <a:t>firmě</a:t>
            </a:r>
            <a:r>
              <a:rPr lang="en-US" sz="1050" dirty="0" smtClean="0"/>
              <a:t>, </a:t>
            </a:r>
            <a:r>
              <a:rPr lang="en-US" sz="1050" dirty="0" err="1" smtClean="0"/>
              <a:t>autorská</a:t>
            </a:r>
            <a:r>
              <a:rPr lang="en-US" sz="1050" dirty="0" smtClean="0"/>
              <a:t> </a:t>
            </a:r>
            <a:r>
              <a:rPr lang="en-US" sz="1050" dirty="0" err="1" smtClean="0"/>
              <a:t>práva</a:t>
            </a:r>
            <a:r>
              <a:rPr lang="en-US" sz="1050" dirty="0" smtClean="0"/>
              <a:t> k software, k </a:t>
            </a:r>
            <a:r>
              <a:rPr lang="en-US" sz="1050" dirty="0" err="1" smtClean="0"/>
              <a:t>filmovým</a:t>
            </a:r>
            <a:r>
              <a:rPr lang="en-US" sz="1050" dirty="0" smtClean="0"/>
              <a:t>, </a:t>
            </a:r>
            <a:r>
              <a:rPr lang="en-US" sz="1050" dirty="0" err="1" smtClean="0"/>
              <a:t>hudebním</a:t>
            </a:r>
            <a:r>
              <a:rPr lang="en-US" sz="1050" dirty="0" smtClean="0"/>
              <a:t> a </a:t>
            </a:r>
            <a:r>
              <a:rPr lang="en-US" sz="1050" dirty="0" err="1" smtClean="0"/>
              <a:t>fotografickým</a:t>
            </a:r>
            <a:r>
              <a:rPr lang="en-US" sz="1050" dirty="0" smtClean="0"/>
              <a:t> </a:t>
            </a:r>
            <a:r>
              <a:rPr lang="en-US" sz="1050" dirty="0" err="1" smtClean="0"/>
              <a:t>dílům</a:t>
            </a:r>
            <a:r>
              <a:rPr lang="en-US" sz="1050" dirty="0" smtClean="0"/>
              <a:t> </a:t>
            </a:r>
            <a:r>
              <a:rPr lang="en-US" sz="1050" dirty="0" err="1" smtClean="0"/>
              <a:t>nebo</a:t>
            </a:r>
            <a:r>
              <a:rPr lang="en-US" sz="1050" dirty="0" smtClean="0"/>
              <a:t> </a:t>
            </a:r>
            <a:r>
              <a:rPr lang="en-US" sz="1050" dirty="0" err="1" smtClean="0"/>
              <a:t>práva</a:t>
            </a:r>
            <a:r>
              <a:rPr lang="en-US" sz="1050" dirty="0" smtClean="0"/>
              <a:t> k </a:t>
            </a:r>
            <a:r>
              <a:rPr lang="en-US" sz="1050" dirty="0" err="1" smtClean="0"/>
              <a:t>ochranným</a:t>
            </a:r>
            <a:r>
              <a:rPr lang="en-US" sz="1050" dirty="0" smtClean="0"/>
              <a:t> </a:t>
            </a:r>
            <a:r>
              <a:rPr lang="en-US" sz="1050" dirty="0" err="1" smtClean="0"/>
              <a:t>známkám</a:t>
            </a:r>
            <a:r>
              <a:rPr lang="en-US" sz="1050" dirty="0" smtClean="0"/>
              <a:t>) </a:t>
            </a:r>
            <a:r>
              <a:rPr lang="en-US" sz="1050" dirty="0" err="1" smtClean="0"/>
              <a:t>dle</a:t>
            </a:r>
            <a:r>
              <a:rPr lang="en-US" sz="1050" dirty="0" smtClean="0"/>
              <a:t> </a:t>
            </a:r>
            <a:r>
              <a:rPr lang="en-US" sz="1050" dirty="0" err="1" smtClean="0"/>
              <a:t>zákona</a:t>
            </a:r>
            <a:r>
              <a:rPr lang="en-US" sz="1050" dirty="0" smtClean="0"/>
              <a:t> 121/2000 Sb. (</a:t>
            </a:r>
            <a:r>
              <a:rPr lang="en-US" sz="1050" dirty="0" err="1" smtClean="0"/>
              <a:t>autorský</a:t>
            </a:r>
            <a:r>
              <a:rPr lang="en-US" sz="1050" dirty="0" smtClean="0"/>
              <a:t> </a:t>
            </a:r>
            <a:r>
              <a:rPr lang="en-US" sz="1050" dirty="0" err="1" smtClean="0"/>
              <a:t>zákon</a:t>
            </a:r>
            <a:r>
              <a:rPr lang="en-US" sz="1050" dirty="0" smtClean="0"/>
              <a:t>). </a:t>
            </a:r>
            <a:r>
              <a:rPr lang="en-US" sz="1050" dirty="0" err="1" smtClean="0"/>
              <a:t>Nesu</a:t>
            </a:r>
            <a:r>
              <a:rPr lang="en-US" sz="1050" dirty="0" smtClean="0"/>
              <a:t> </a:t>
            </a:r>
            <a:r>
              <a:rPr lang="en-US" sz="1050" dirty="0" err="1" smtClean="0"/>
              <a:t>veškerou</a:t>
            </a:r>
            <a:r>
              <a:rPr lang="en-US" sz="1050" dirty="0" smtClean="0"/>
              <a:t> </a:t>
            </a:r>
            <a:r>
              <a:rPr lang="en-US" sz="1050" dirty="0" err="1" smtClean="0"/>
              <a:t>právní</a:t>
            </a:r>
            <a:r>
              <a:rPr lang="en-US" sz="1050" dirty="0" smtClean="0"/>
              <a:t> </a:t>
            </a:r>
            <a:r>
              <a:rPr lang="en-US" sz="1050" dirty="0" err="1" smtClean="0"/>
              <a:t>odpovědnost</a:t>
            </a:r>
            <a:r>
              <a:rPr lang="en-US" sz="1050" dirty="0" smtClean="0"/>
              <a:t> </a:t>
            </a:r>
            <a:r>
              <a:rPr lang="en-US" sz="1050" dirty="0" err="1" smtClean="0"/>
              <a:t>za</a:t>
            </a:r>
            <a:r>
              <a:rPr lang="en-US" sz="1050" dirty="0" smtClean="0"/>
              <a:t> </a:t>
            </a:r>
            <a:r>
              <a:rPr lang="en-US" sz="1050" dirty="0" err="1" smtClean="0"/>
              <a:t>obsah</a:t>
            </a:r>
            <a:r>
              <a:rPr lang="en-US" sz="1050" dirty="0" smtClean="0"/>
              <a:t> a </a:t>
            </a:r>
            <a:r>
              <a:rPr lang="en-US" sz="1050" dirty="0" err="1" smtClean="0"/>
              <a:t>původ</a:t>
            </a:r>
            <a:r>
              <a:rPr lang="en-US" sz="1050" dirty="0" smtClean="0"/>
              <a:t> </a:t>
            </a:r>
            <a:r>
              <a:rPr lang="cs-CZ" sz="1050" dirty="0" smtClean="0"/>
              <a:t> </a:t>
            </a:r>
            <a:r>
              <a:rPr lang="en-US" sz="1050" dirty="0" err="1" smtClean="0"/>
              <a:t>svého</a:t>
            </a:r>
            <a:r>
              <a:rPr lang="en-US" sz="1050" dirty="0" smtClean="0"/>
              <a:t> </a:t>
            </a:r>
            <a:r>
              <a:rPr lang="en-US" sz="1050" dirty="0" err="1" smtClean="0"/>
              <a:t>díla</a:t>
            </a:r>
            <a:r>
              <a:rPr lang="en-US" sz="1050" dirty="0" smtClean="0"/>
              <a:t>.</a:t>
            </a:r>
            <a:endParaRPr lang="cs-CZ" sz="1050" dirty="0" smtClean="0"/>
          </a:p>
          <a:p>
            <a:endParaRPr lang="cs-CZ" sz="105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476672"/>
            <a:ext cx="6081712" cy="14859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Vazba „</a:t>
            </a:r>
            <a:r>
              <a:rPr lang="cs-CZ" b="1" u="sng" dirty="0" err="1" smtClean="0"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u="sng" dirty="0" err="1" smtClean="0">
                <a:latin typeface="Times New Roman" pitchFamily="18" charset="0"/>
                <a:cs typeface="Times New Roman" pitchFamily="18" charset="0"/>
              </a:rPr>
              <a:t>going</a:t>
            </a:r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 to“ – gramatická 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	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1) Are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going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buy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new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bike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2)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teacher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going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explain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grammar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3)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She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not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going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to study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today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4)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father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going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lend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a car?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5) Are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going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take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photographs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6)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are not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going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watch</a:t>
            </a:r>
            <a:r>
              <a:rPr lang="cs-CZ" b="1" smtClean="0">
                <a:latin typeface="Times New Roman" pitchFamily="18" charset="0"/>
                <a:cs typeface="Times New Roman" pitchFamily="18" charset="0"/>
              </a:rPr>
              <a:t> TV.</a:t>
            </a:r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b="1" u="sng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b="1" u="sng" dirty="0">
                <a:latin typeface="Times New Roman" pitchFamily="18" charset="0"/>
                <a:cs typeface="Times New Roman" pitchFamily="18" charset="0"/>
              </a:rPr>
            </a:br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b="1" u="sng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b="1" u="sng" dirty="0">
                <a:latin typeface="Times New Roman" pitchFamily="18" charset="0"/>
                <a:cs typeface="Times New Roman" pitchFamily="18" charset="0"/>
              </a:rPr>
            </a:br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b="1" u="sng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b="1" u="sng" dirty="0">
                <a:latin typeface="Times New Roman" pitchFamily="18" charset="0"/>
                <a:cs typeface="Times New Roman" pitchFamily="18" charset="0"/>
              </a:rPr>
            </a:br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b="1" u="sng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b="1" u="sng" dirty="0">
                <a:latin typeface="Times New Roman" pitchFamily="18" charset="0"/>
                <a:cs typeface="Times New Roman" pitchFamily="18" charset="0"/>
              </a:rPr>
            </a:br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Vazba „</a:t>
            </a:r>
            <a:r>
              <a:rPr lang="cs-CZ" b="1" u="sng" dirty="0" err="1" smtClean="0"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u="sng" dirty="0" err="1" smtClean="0">
                <a:latin typeface="Times New Roman" pitchFamily="18" charset="0"/>
                <a:cs typeface="Times New Roman" pitchFamily="18" charset="0"/>
              </a:rPr>
              <a:t>going</a:t>
            </a:r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 to“ – gramatická cvičení</a:t>
            </a:r>
            <a:endParaRPr lang="cs-CZ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Vazba „</a:t>
            </a:r>
            <a:r>
              <a:rPr lang="cs-CZ" b="1" u="sng" dirty="0" err="1" smtClean="0"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u="sng" dirty="0" err="1" smtClean="0">
                <a:latin typeface="Times New Roman" pitchFamily="18" charset="0"/>
                <a:cs typeface="Times New Roman" pitchFamily="18" charset="0"/>
              </a:rPr>
              <a:t>going</a:t>
            </a:r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 to“ – gramatická cvičení</a:t>
            </a:r>
            <a:endParaRPr lang="cs-CZ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 algn="just"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Doplňte správný tvar slovesa „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“.</a:t>
            </a:r>
          </a:p>
          <a:p>
            <a:pPr marL="971550" lvl="1" indent="-514350" algn="just">
              <a:buAutoNum type="arabicParenR"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He ….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going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to listen to music.</a:t>
            </a:r>
          </a:p>
          <a:p>
            <a:pPr marL="971550" lvl="1" indent="-514350" algn="just">
              <a:buAutoNum type="arabicParenR"/>
            </a:pP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….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going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to visit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Prague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971550" lvl="1" indent="-514350" algn="just">
              <a:buAutoNum type="arabicParenR"/>
            </a:pP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Mother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….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going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cook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971550" lvl="1" indent="-514350" algn="just">
              <a:buAutoNum type="arabicParenR"/>
            </a:pP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….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going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a party.</a:t>
            </a:r>
          </a:p>
          <a:p>
            <a:pPr marL="971550" lvl="1" indent="-514350" algn="just">
              <a:buAutoNum type="arabicParenR"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I …..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going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borrow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book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971550" lvl="1" indent="-514350" algn="just">
              <a:buAutoNum type="arabicParenR"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John ….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going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read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newspaper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971550" lvl="1" indent="-514350" algn="just">
              <a:buAutoNum type="arabicParenR"/>
            </a:pP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Lucy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….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going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to live in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city.</a:t>
            </a:r>
          </a:p>
          <a:p>
            <a:pPr marL="971550" lvl="1" indent="-514350" algn="just">
              <a:buAutoNum type="arabicParenR"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My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parents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…..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going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work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garden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Vazba „</a:t>
            </a:r>
            <a:r>
              <a:rPr lang="cs-CZ" b="1" u="sng" dirty="0" err="1" smtClean="0"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u="sng" dirty="0" err="1" smtClean="0">
                <a:latin typeface="Times New Roman" pitchFamily="18" charset="0"/>
                <a:cs typeface="Times New Roman" pitchFamily="18" charset="0"/>
              </a:rPr>
              <a:t>going</a:t>
            </a:r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 to“ – gramatická 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971550" lvl="1" indent="-514350" algn="just"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Správné řešení:</a:t>
            </a:r>
          </a:p>
          <a:p>
            <a:pPr marL="971550" lvl="1" indent="-514350" algn="just">
              <a:buAutoNum type="arabicParenR"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going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to listen to music.</a:t>
            </a:r>
          </a:p>
          <a:p>
            <a:pPr marL="971550" lvl="1" indent="-514350" algn="just">
              <a:buAutoNum type="arabicParenR"/>
            </a:pP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 are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going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to visit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Prague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971550" lvl="1" indent="-514350" algn="just">
              <a:buAutoNum type="arabicParenR"/>
            </a:pP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Mother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going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cook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971550" lvl="1" indent="-514350" algn="just">
              <a:buAutoNum type="arabicParenR"/>
            </a:pP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are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going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a party.</a:t>
            </a:r>
          </a:p>
          <a:p>
            <a:pPr marL="971550" lvl="1" indent="-514350" algn="just">
              <a:buAutoNum type="arabicParenR"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am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going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borrow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book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971550" lvl="1" indent="-514350" algn="just">
              <a:buAutoNum type="arabicParenR"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John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going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read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newspaper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971550" lvl="1" indent="-514350" algn="just">
              <a:buAutoNum type="arabicParenR"/>
            </a:pP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Lucy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going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to live in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city.</a:t>
            </a:r>
          </a:p>
          <a:p>
            <a:pPr marL="971550" lvl="1" indent="-514350" algn="just">
              <a:buAutoNum type="arabicParenR"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My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parents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are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going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work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garden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Vazba „</a:t>
            </a:r>
            <a:r>
              <a:rPr lang="cs-CZ" b="1" u="sng" dirty="0" err="1" smtClean="0"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u="sng" dirty="0" err="1" smtClean="0">
                <a:latin typeface="Times New Roman" pitchFamily="18" charset="0"/>
                <a:cs typeface="Times New Roman" pitchFamily="18" charset="0"/>
              </a:rPr>
              <a:t>going</a:t>
            </a:r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 to“ – gramatická 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	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Doplňte následující  slovesa podle významu do vět a přeložte: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b="1" u="sng" dirty="0" err="1" smtClean="0">
                <a:latin typeface="Times New Roman" pitchFamily="18" charset="0"/>
                <a:cs typeface="Times New Roman" pitchFamily="18" charset="0"/>
              </a:rPr>
              <a:t>need</a:t>
            </a:r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b="1" u="sng" dirty="0" err="1" smtClean="0">
                <a:latin typeface="Times New Roman" pitchFamily="18" charset="0"/>
                <a:cs typeface="Times New Roman" pitchFamily="18" charset="0"/>
              </a:rPr>
              <a:t>wait</a:t>
            </a:r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b="1" u="sng" dirty="0" err="1" smtClean="0"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b="1" u="sng" dirty="0" err="1" smtClean="0">
                <a:latin typeface="Times New Roman" pitchFamily="18" charset="0"/>
                <a:cs typeface="Times New Roman" pitchFamily="18" charset="0"/>
              </a:rPr>
              <a:t>write</a:t>
            </a:r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, start, do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1) I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am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going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wait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2) Mary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going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to do her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homework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3)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are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going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write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letter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4)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film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going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to start in 5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minutes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5) He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going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need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your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help.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6)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going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a nice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day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Vazba „</a:t>
            </a:r>
            <a:r>
              <a:rPr lang="cs-CZ" b="1" u="sng" dirty="0" err="1" smtClean="0"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u="sng" dirty="0" err="1" smtClean="0">
                <a:latin typeface="Times New Roman" pitchFamily="18" charset="0"/>
                <a:cs typeface="Times New Roman" pitchFamily="18" charset="0"/>
              </a:rPr>
              <a:t>going</a:t>
            </a:r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 to“ – gramatická 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	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Správné řešení: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1) I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am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going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wait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2) Mary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going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to do her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homework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3)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are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going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write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letter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4)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film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going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to start in 5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minutes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5) He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going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need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your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help.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6)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going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a nice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day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Vazba „</a:t>
            </a:r>
            <a:r>
              <a:rPr lang="cs-CZ" b="1" u="sng" dirty="0" err="1" smtClean="0"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u="sng" dirty="0" err="1" smtClean="0">
                <a:latin typeface="Times New Roman" pitchFamily="18" charset="0"/>
                <a:cs typeface="Times New Roman" pitchFamily="18" charset="0"/>
              </a:rPr>
              <a:t>going</a:t>
            </a:r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 to“ – gramatická 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	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Utvořte otázky: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1) John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going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read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book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2)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are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going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meet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our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friends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3) I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am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going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breakfast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4)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are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going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draw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flowers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animals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5)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She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going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tidy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her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room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6) He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going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make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tea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Vazba „</a:t>
            </a:r>
            <a:r>
              <a:rPr lang="cs-CZ" b="1" u="sng" dirty="0" err="1" smtClean="0"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u="sng" dirty="0" err="1" smtClean="0">
                <a:latin typeface="Times New Roman" pitchFamily="18" charset="0"/>
                <a:cs typeface="Times New Roman" pitchFamily="18" charset="0"/>
              </a:rPr>
              <a:t>going</a:t>
            </a:r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 to“ – gramatická 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Správné řešení: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1)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John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going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read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book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2) Are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going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meet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our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friends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3) Are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going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breakfast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4) Are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going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draw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flowers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animals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5)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she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going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tidy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her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room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6)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he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going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make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tea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? </a:t>
            </a:r>
            <a:endParaRPr lang="cs-CZ" dirty="0" smtClean="0"/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Vazba „</a:t>
            </a:r>
            <a:r>
              <a:rPr lang="cs-CZ" b="1" u="sng" dirty="0" err="1" smtClean="0"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u="sng" dirty="0" err="1" smtClean="0">
                <a:latin typeface="Times New Roman" pitchFamily="18" charset="0"/>
                <a:cs typeface="Times New Roman" pitchFamily="18" charset="0"/>
              </a:rPr>
              <a:t>going</a:t>
            </a:r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 to“ – gramatická 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Přeložte: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1) Koupíš si nové kolo?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2) Učitel bude vysvětlovat gramatiku.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3) Ona se dnes nebude učit.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4) Půjčí ti otec auto?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5) Budeš fotit?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6) Oni se nebudou dívat na televizi.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238</Words>
  <Application>Microsoft Office PowerPoint</Application>
  <PresentationFormat>Předvádění na obrazovce (4:3)</PresentationFormat>
  <Paragraphs>83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Snímek 1</vt:lpstr>
      <vt:lpstr>        Vazba „be going to“ – gramatická cvičení</vt:lpstr>
      <vt:lpstr>Vazba „be going to“ – gramatická cvičení</vt:lpstr>
      <vt:lpstr>Vazba „be going to“ – gramatická cvičení</vt:lpstr>
      <vt:lpstr>Vazba „be going to“ – gramatická cvičení</vt:lpstr>
      <vt:lpstr>Vazba „be going to“ – gramatická cvičení</vt:lpstr>
      <vt:lpstr>Vazba „be going to“ – gramatická cvičení</vt:lpstr>
      <vt:lpstr>Vazba „be going to“ – gramatická cvičení</vt:lpstr>
      <vt:lpstr>Vazba „be going to“ – gramatická cvičení</vt:lpstr>
      <vt:lpstr>Vazba „be going to“ – gramatická cvičení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Vazba „be going to“ – gramatická cvičení</dc:title>
  <dc:creator>admin</dc:creator>
  <cp:lastModifiedBy>Hana</cp:lastModifiedBy>
  <cp:revision>13</cp:revision>
  <dcterms:created xsi:type="dcterms:W3CDTF">2013-04-23T13:27:06Z</dcterms:created>
  <dcterms:modified xsi:type="dcterms:W3CDTF">2013-07-12T08:59:54Z</dcterms:modified>
</cp:coreProperties>
</file>