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0383-801A-43B7-914F-FBEF913BFA1E}" type="datetimeFigureOut">
              <a:rPr lang="cs-CZ" smtClean="0"/>
              <a:pPr/>
              <a:t>9.7.2013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EFC7-308A-4165-B800-3403D738F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0383-801A-43B7-914F-FBEF913BFA1E}" type="datetimeFigureOut">
              <a:rPr lang="cs-CZ" smtClean="0"/>
              <a:pPr/>
              <a:t>9.7.2013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EFC7-308A-4165-B800-3403D738F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0383-801A-43B7-914F-FBEF913BFA1E}" type="datetimeFigureOut">
              <a:rPr lang="cs-CZ" smtClean="0"/>
              <a:pPr/>
              <a:t>9.7.2013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EFC7-308A-4165-B800-3403D738F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0383-801A-43B7-914F-FBEF913BFA1E}" type="datetimeFigureOut">
              <a:rPr lang="cs-CZ" smtClean="0"/>
              <a:pPr/>
              <a:t>9.7.2013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EFC7-308A-4165-B800-3403D738F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0383-801A-43B7-914F-FBEF913BFA1E}" type="datetimeFigureOut">
              <a:rPr lang="cs-CZ" smtClean="0"/>
              <a:pPr/>
              <a:t>9.7.2013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EFC7-308A-4165-B800-3403D738F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0383-801A-43B7-914F-FBEF913BFA1E}" type="datetimeFigureOut">
              <a:rPr lang="cs-CZ" smtClean="0"/>
              <a:pPr/>
              <a:t>9.7.2013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EFC7-308A-4165-B800-3403D738F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0383-801A-43B7-914F-FBEF913BFA1E}" type="datetimeFigureOut">
              <a:rPr lang="cs-CZ" smtClean="0"/>
              <a:pPr/>
              <a:t>9.7.2013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EFC7-308A-4165-B800-3403D738F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0383-801A-43B7-914F-FBEF913BFA1E}" type="datetimeFigureOut">
              <a:rPr lang="cs-CZ" smtClean="0"/>
              <a:pPr/>
              <a:t>9.7.2013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EFC7-308A-4165-B800-3403D738F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0383-801A-43B7-914F-FBEF913BFA1E}" type="datetimeFigureOut">
              <a:rPr lang="cs-CZ" smtClean="0"/>
              <a:pPr/>
              <a:t>9.7.2013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EFC7-308A-4165-B800-3403D738F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0383-801A-43B7-914F-FBEF913BFA1E}" type="datetimeFigureOut">
              <a:rPr lang="cs-CZ" smtClean="0"/>
              <a:pPr/>
              <a:t>9.7.2013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EFC7-308A-4165-B800-3403D738F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0383-801A-43B7-914F-FBEF913BFA1E}" type="datetimeFigureOut">
              <a:rPr lang="cs-CZ" smtClean="0"/>
              <a:pPr/>
              <a:t>9.7.2013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1EFC7-308A-4165-B800-3403D738F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FF3399">
                <a:alpha val="81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20383-801A-43B7-914F-FBEF913BFA1E}" type="datetimeFigureOut">
              <a:rPr lang="cs-CZ" smtClean="0"/>
              <a:pPr/>
              <a:t>9.7.2013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EFC7-308A-4165-B800-3403D738FA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400" b="1" dirty="0" smtClean="0"/>
              <a:t>Označení materiálu:</a:t>
            </a:r>
            <a:r>
              <a:rPr lang="cs-CZ" sz="1400" dirty="0" smtClean="0"/>
              <a:t> </a:t>
            </a:r>
            <a:r>
              <a:rPr lang="cs-CZ" sz="1400" dirty="0" smtClean="0"/>
              <a:t> VY_32_INOVACE_RUBMO_CESKYJAZYK_18</a:t>
            </a:r>
            <a:endParaRPr lang="cs-CZ" sz="1400" dirty="0" smtClean="0"/>
          </a:p>
          <a:p>
            <a:r>
              <a:rPr lang="cs-CZ" sz="1400" b="1" dirty="0" smtClean="0"/>
              <a:t>Název materiálu</a:t>
            </a:r>
            <a:r>
              <a:rPr lang="cs-CZ" sz="1400" b="1" dirty="0" smtClean="0"/>
              <a:t>:</a:t>
            </a:r>
            <a:r>
              <a:rPr lang="cs-CZ" sz="1400" dirty="0" smtClean="0"/>
              <a:t> Popis </a:t>
            </a:r>
            <a:r>
              <a:rPr lang="cs-CZ" sz="1400" dirty="0" smtClean="0"/>
              <a:t>pracovního postupu		</a:t>
            </a:r>
          </a:p>
          <a:p>
            <a:r>
              <a:rPr lang="cs-CZ" sz="1400" b="1" dirty="0" smtClean="0"/>
              <a:t>Tematická oblast: </a:t>
            </a:r>
            <a:r>
              <a:rPr lang="cs-CZ" sz="1400" dirty="0" smtClean="0"/>
              <a:t>Český jazyk, 2. ročník</a:t>
            </a:r>
          </a:p>
          <a:p>
            <a:r>
              <a:rPr lang="cs-CZ" sz="1400" dirty="0" smtClean="0"/>
              <a:t>A</a:t>
            </a:r>
            <a:r>
              <a:rPr lang="cs-CZ" sz="1400" b="1" dirty="0" smtClean="0"/>
              <a:t>notace</a:t>
            </a:r>
            <a:r>
              <a:rPr lang="cs-CZ" sz="1400" b="1" dirty="0" smtClean="0"/>
              <a:t>: </a:t>
            </a:r>
            <a:r>
              <a:rPr lang="cs-CZ" sz="1400" dirty="0" smtClean="0"/>
              <a:t> Cílem mé práce je vytvořit podpůrný didaktický  materiál pro studenty tříletých učebních oborů, kteří se pracovním postupem řídí při výrobních a montážních činnostech. 	</a:t>
            </a:r>
          </a:p>
          <a:p>
            <a:r>
              <a:rPr lang="cs-CZ" sz="1400" b="1" dirty="0" smtClean="0"/>
              <a:t>Očekávaný </a:t>
            </a:r>
            <a:r>
              <a:rPr lang="cs-CZ" sz="1400" b="1" dirty="0" smtClean="0"/>
              <a:t>výstup:  </a:t>
            </a:r>
            <a:r>
              <a:rPr lang="cs-CZ" sz="1400" dirty="0" smtClean="0"/>
              <a:t>Žák dovede vypracovat krátký popis pracovního </a:t>
            </a:r>
            <a:r>
              <a:rPr lang="cs-CZ" sz="1400" dirty="0" smtClean="0"/>
              <a:t>postupu </a:t>
            </a:r>
            <a:r>
              <a:rPr lang="cs-CZ" sz="1400" dirty="0" smtClean="0"/>
              <a:t>ze  svého oboru.	 </a:t>
            </a:r>
          </a:p>
          <a:p>
            <a:r>
              <a:rPr lang="cs-CZ" sz="1400" b="1" dirty="0" smtClean="0"/>
              <a:t>Klíčová </a:t>
            </a:r>
            <a:r>
              <a:rPr lang="cs-CZ" sz="1400" b="1" dirty="0" smtClean="0"/>
              <a:t>slova:  </a:t>
            </a:r>
            <a:r>
              <a:rPr lang="cs-CZ" sz="1400" dirty="0" smtClean="0"/>
              <a:t>popis, pracovní postup</a:t>
            </a:r>
            <a:r>
              <a:rPr lang="cs-CZ" sz="1400" b="1" dirty="0" smtClean="0"/>
              <a:t> </a:t>
            </a:r>
            <a:r>
              <a:rPr lang="cs-CZ" sz="1400" dirty="0" smtClean="0"/>
              <a:t> 		</a:t>
            </a:r>
          </a:p>
          <a:p>
            <a:r>
              <a:rPr lang="cs-CZ" sz="1400" b="1" dirty="0" smtClean="0"/>
              <a:t>Metodika</a:t>
            </a:r>
            <a:r>
              <a:rPr lang="cs-CZ" sz="1400" b="1" dirty="0" smtClean="0"/>
              <a:t>:</a:t>
            </a:r>
            <a:r>
              <a:rPr lang="cs-CZ" sz="1400" dirty="0" smtClean="0"/>
              <a:t> Materiál slouží jako podpůrný při výkladu, lze ho promítnout elektronicky pro celou třídu nebo žákům okopírovat či rozeslat v elektronické verzi.  </a:t>
            </a:r>
          </a:p>
          <a:p>
            <a:r>
              <a:rPr lang="cs-CZ" sz="1400" b="1" dirty="0" smtClean="0"/>
              <a:t>Obor</a:t>
            </a:r>
            <a:r>
              <a:rPr lang="cs-CZ" sz="1400" b="1" dirty="0" smtClean="0"/>
              <a:t>: </a:t>
            </a:r>
            <a:r>
              <a:rPr lang="cs-CZ" sz="1400" dirty="0" smtClean="0"/>
              <a:t>tříleté  </a:t>
            </a:r>
            <a:r>
              <a:rPr lang="cs-CZ" sz="1400" dirty="0" smtClean="0"/>
              <a:t>učební obory			</a:t>
            </a:r>
          </a:p>
          <a:p>
            <a:r>
              <a:rPr lang="cs-CZ" sz="1400" b="1" dirty="0" smtClean="0"/>
              <a:t>Ročník:  </a:t>
            </a:r>
            <a:r>
              <a:rPr lang="cs-CZ" sz="1400" dirty="0" smtClean="0"/>
              <a:t>2</a:t>
            </a:r>
            <a:r>
              <a:rPr lang="cs-CZ" sz="1400" dirty="0" smtClean="0"/>
              <a:t>.			</a:t>
            </a:r>
          </a:p>
          <a:p>
            <a:r>
              <a:rPr lang="cs-CZ" sz="1400" b="1" dirty="0" smtClean="0"/>
              <a:t>Autor</a:t>
            </a:r>
            <a:r>
              <a:rPr lang="cs-CZ" sz="1400" b="1" dirty="0" smtClean="0"/>
              <a:t>:</a:t>
            </a:r>
            <a:r>
              <a:rPr lang="cs-CZ" sz="1400" dirty="0" smtClean="0"/>
              <a:t>  	</a:t>
            </a:r>
            <a:r>
              <a:rPr lang="cs-CZ" sz="1400" dirty="0" smtClean="0"/>
              <a:t>Mgr. Monika Rubešová</a:t>
            </a:r>
            <a:endParaRPr lang="cs-CZ" sz="1400" dirty="0" smtClean="0"/>
          </a:p>
          <a:p>
            <a:r>
              <a:rPr lang="cs-CZ" sz="1400" b="1" dirty="0" smtClean="0"/>
              <a:t>Zpracováno dne: </a:t>
            </a:r>
            <a:r>
              <a:rPr lang="cs-CZ" sz="1400" b="1" dirty="0" smtClean="0"/>
              <a:t> </a:t>
            </a:r>
            <a:r>
              <a:rPr lang="cs-CZ" sz="1400" dirty="0" smtClean="0"/>
              <a:t>24</a:t>
            </a:r>
            <a:r>
              <a:rPr lang="cs-CZ" sz="1400" dirty="0" smtClean="0"/>
              <a:t>. 4. </a:t>
            </a:r>
            <a:r>
              <a:rPr lang="cs-CZ" sz="1400" dirty="0" smtClean="0"/>
              <a:t>2013</a:t>
            </a:r>
          </a:p>
          <a:p>
            <a:endParaRPr lang="cs-CZ" sz="1400" dirty="0" smtClean="0"/>
          </a:p>
          <a:p>
            <a:r>
              <a:rPr lang="en-US" sz="1200" dirty="0" err="1" smtClean="0"/>
              <a:t>Prohlašuji</a:t>
            </a:r>
            <a:r>
              <a:rPr lang="en-US" sz="1200" dirty="0" smtClean="0"/>
              <a:t>, </a:t>
            </a:r>
            <a:r>
              <a:rPr lang="en-US" sz="1200" dirty="0" err="1" smtClean="0"/>
              <a:t>že</a:t>
            </a:r>
            <a:r>
              <a:rPr lang="en-US" sz="1200" dirty="0" smtClean="0"/>
              <a:t> </a:t>
            </a:r>
            <a:r>
              <a:rPr lang="en-US" sz="1200" dirty="0" err="1" smtClean="0"/>
              <a:t>při</a:t>
            </a:r>
            <a:r>
              <a:rPr lang="en-US" sz="1200" dirty="0" smtClean="0"/>
              <a:t> </a:t>
            </a:r>
            <a:r>
              <a:rPr lang="en-US" sz="1200" dirty="0" err="1" smtClean="0"/>
              <a:t>tvorbě</a:t>
            </a:r>
            <a:r>
              <a:rPr lang="en-US" sz="1200" dirty="0" smtClean="0"/>
              <a:t> </a:t>
            </a:r>
            <a:r>
              <a:rPr lang="en-US" sz="1200" dirty="0" err="1" smtClean="0"/>
              <a:t>výukového</a:t>
            </a:r>
            <a:r>
              <a:rPr lang="en-US" sz="1200" dirty="0" smtClean="0"/>
              <a:t> </a:t>
            </a:r>
            <a:r>
              <a:rPr lang="en-US" sz="1200" dirty="0" err="1" smtClean="0"/>
              <a:t>materiálu</a:t>
            </a:r>
            <a:r>
              <a:rPr lang="en-US" sz="1200" dirty="0" smtClean="0"/>
              <a:t> </a:t>
            </a:r>
            <a:r>
              <a:rPr lang="en-US" sz="1200" dirty="0" err="1" smtClean="0"/>
              <a:t>jsem</a:t>
            </a:r>
            <a:r>
              <a:rPr lang="en-US" sz="1200" dirty="0" smtClean="0"/>
              <a:t> </a:t>
            </a:r>
            <a:r>
              <a:rPr lang="en-US" sz="1200" dirty="0" err="1" smtClean="0"/>
              <a:t>respektoval</a:t>
            </a:r>
            <a:r>
              <a:rPr lang="en-US" sz="1200" dirty="0" smtClean="0"/>
              <a:t>(a</a:t>
            </a:r>
            <a:r>
              <a:rPr lang="en-US" sz="1200" dirty="0" smtClean="0"/>
              <a:t>) </a:t>
            </a:r>
            <a:r>
              <a:rPr lang="en-US" sz="1200" dirty="0" err="1" smtClean="0"/>
              <a:t>všeobecně</a:t>
            </a:r>
            <a:r>
              <a:rPr lang="en-US" sz="1200" dirty="0" smtClean="0"/>
              <a:t> </a:t>
            </a:r>
            <a:r>
              <a:rPr lang="en-US" sz="1200" dirty="0" err="1" smtClean="0"/>
              <a:t>užívané</a:t>
            </a:r>
            <a:r>
              <a:rPr lang="en-US" sz="1200" dirty="0" smtClean="0"/>
              <a:t> </a:t>
            </a:r>
            <a:r>
              <a:rPr lang="en-US" sz="1200" dirty="0" err="1" smtClean="0"/>
              <a:t>právní</a:t>
            </a:r>
            <a:r>
              <a:rPr lang="en-US" sz="1200" dirty="0" smtClean="0"/>
              <a:t> a </a:t>
            </a:r>
            <a:r>
              <a:rPr lang="en-US" sz="1200" dirty="0" err="1" smtClean="0"/>
              <a:t>morální</a:t>
            </a:r>
            <a:r>
              <a:rPr lang="en-US" sz="1200" dirty="0" smtClean="0"/>
              <a:t> </a:t>
            </a:r>
            <a:r>
              <a:rPr lang="en-US" sz="1200" dirty="0" err="1" smtClean="0"/>
              <a:t>zvyklosti</a:t>
            </a:r>
            <a:r>
              <a:rPr lang="en-US" sz="1200" dirty="0" smtClean="0"/>
              <a:t>, </a:t>
            </a:r>
            <a:r>
              <a:rPr lang="en-US" sz="1200" dirty="0" err="1" smtClean="0"/>
              <a:t>autorská</a:t>
            </a:r>
            <a:r>
              <a:rPr lang="en-US" sz="1200" dirty="0" smtClean="0"/>
              <a:t> a </a:t>
            </a:r>
            <a:r>
              <a:rPr lang="en-US" sz="1200" dirty="0" err="1" smtClean="0"/>
              <a:t>jiná</a:t>
            </a:r>
            <a:r>
              <a:rPr lang="en-US" sz="1200" dirty="0" smtClean="0"/>
              <a:t> </a:t>
            </a:r>
            <a:r>
              <a:rPr lang="en-US" sz="1200" dirty="0" err="1" smtClean="0"/>
              <a:t>práva</a:t>
            </a:r>
            <a:r>
              <a:rPr lang="en-US" sz="1200" dirty="0" smtClean="0"/>
              <a:t> </a:t>
            </a:r>
            <a:r>
              <a:rPr lang="en-US" sz="1200" dirty="0" err="1" smtClean="0"/>
              <a:t>třetích</a:t>
            </a:r>
            <a:r>
              <a:rPr lang="en-US" sz="1200" dirty="0" smtClean="0"/>
              <a:t> </a:t>
            </a:r>
            <a:r>
              <a:rPr lang="en-US" sz="1200" dirty="0" err="1" smtClean="0"/>
              <a:t>osob</a:t>
            </a:r>
            <a:r>
              <a:rPr lang="en-US" sz="1200" dirty="0" smtClean="0"/>
              <a:t>, </a:t>
            </a:r>
            <a:r>
              <a:rPr lang="en-US" sz="1200" dirty="0" err="1" smtClean="0"/>
              <a:t>zejména</a:t>
            </a:r>
            <a:r>
              <a:rPr lang="en-US" sz="1200" dirty="0" smtClean="0"/>
              <a:t> </a:t>
            </a:r>
            <a:r>
              <a:rPr lang="en-US" sz="1200" dirty="0" err="1" smtClean="0"/>
              <a:t>práva</a:t>
            </a:r>
            <a:r>
              <a:rPr lang="en-US" sz="1200" dirty="0" smtClean="0"/>
              <a:t> </a:t>
            </a:r>
            <a:r>
              <a:rPr lang="en-US" sz="1200" dirty="0" err="1" smtClean="0"/>
              <a:t>duševního</a:t>
            </a:r>
            <a:r>
              <a:rPr lang="en-US" sz="1200" dirty="0" smtClean="0"/>
              <a:t> </a:t>
            </a:r>
            <a:r>
              <a:rPr lang="en-US" sz="1200" dirty="0" err="1" smtClean="0"/>
              <a:t>vlastnictví</a:t>
            </a:r>
            <a:r>
              <a:rPr lang="en-US" sz="1200" dirty="0" smtClean="0"/>
              <a:t> (</a:t>
            </a:r>
            <a:r>
              <a:rPr lang="en-US" sz="1200" dirty="0" err="1" smtClean="0"/>
              <a:t>např</a:t>
            </a:r>
            <a:r>
              <a:rPr lang="en-US" sz="1200" dirty="0" smtClean="0"/>
              <a:t>. </a:t>
            </a:r>
            <a:r>
              <a:rPr lang="en-US" sz="1200" dirty="0" err="1" smtClean="0"/>
              <a:t>práva</a:t>
            </a:r>
            <a:r>
              <a:rPr lang="en-US" sz="1200" dirty="0" smtClean="0"/>
              <a:t> k </a:t>
            </a:r>
            <a:r>
              <a:rPr lang="en-US" sz="1200" dirty="0" err="1" smtClean="0"/>
              <a:t>obchodní</a:t>
            </a:r>
            <a:r>
              <a:rPr lang="en-US" sz="1200" dirty="0" smtClean="0"/>
              <a:t> </a:t>
            </a:r>
            <a:r>
              <a:rPr lang="en-US" sz="1200" dirty="0" err="1" smtClean="0"/>
              <a:t>firmě</a:t>
            </a:r>
            <a:r>
              <a:rPr lang="en-US" sz="1200" dirty="0" smtClean="0"/>
              <a:t>, </a:t>
            </a:r>
            <a:r>
              <a:rPr lang="en-US" sz="1200" dirty="0" err="1" smtClean="0"/>
              <a:t>autorská</a:t>
            </a:r>
            <a:r>
              <a:rPr lang="en-US" sz="1200" dirty="0" smtClean="0"/>
              <a:t> </a:t>
            </a:r>
            <a:r>
              <a:rPr lang="en-US" sz="1200" dirty="0" err="1" smtClean="0"/>
              <a:t>práva</a:t>
            </a:r>
            <a:r>
              <a:rPr lang="en-US" sz="1200" dirty="0" smtClean="0"/>
              <a:t> k software, k </a:t>
            </a:r>
            <a:r>
              <a:rPr lang="en-US" sz="1200" dirty="0" err="1" smtClean="0"/>
              <a:t>filmovým</a:t>
            </a:r>
            <a:r>
              <a:rPr lang="en-US" sz="1200" dirty="0" smtClean="0"/>
              <a:t>, </a:t>
            </a:r>
            <a:r>
              <a:rPr lang="en-US" sz="1200" dirty="0" err="1" smtClean="0"/>
              <a:t>hudebním</a:t>
            </a:r>
            <a:r>
              <a:rPr lang="en-US" sz="1200" dirty="0" smtClean="0"/>
              <a:t> a </a:t>
            </a:r>
            <a:r>
              <a:rPr lang="en-US" sz="1200" dirty="0" err="1" smtClean="0"/>
              <a:t>fotografickým</a:t>
            </a:r>
            <a:r>
              <a:rPr lang="en-US" sz="1200" dirty="0" smtClean="0"/>
              <a:t> </a:t>
            </a:r>
            <a:r>
              <a:rPr lang="en-US" sz="1200" dirty="0" err="1" smtClean="0"/>
              <a:t>dílům</a:t>
            </a:r>
            <a:r>
              <a:rPr lang="en-US" sz="1200" dirty="0" smtClean="0"/>
              <a:t> </a:t>
            </a:r>
            <a:r>
              <a:rPr lang="en-US" sz="1200" dirty="0" err="1" smtClean="0"/>
              <a:t>nebo</a:t>
            </a:r>
            <a:r>
              <a:rPr lang="en-US" sz="1200" dirty="0" smtClean="0"/>
              <a:t> </a:t>
            </a:r>
            <a:r>
              <a:rPr lang="en-US" sz="1200" dirty="0" err="1" smtClean="0"/>
              <a:t>práva</a:t>
            </a:r>
            <a:r>
              <a:rPr lang="en-US" sz="1200" dirty="0" smtClean="0"/>
              <a:t> k </a:t>
            </a:r>
            <a:r>
              <a:rPr lang="en-US" sz="1200" dirty="0" err="1" smtClean="0"/>
              <a:t>ochranným</a:t>
            </a:r>
            <a:r>
              <a:rPr lang="en-US" sz="1200" dirty="0" smtClean="0"/>
              <a:t> </a:t>
            </a:r>
            <a:r>
              <a:rPr lang="en-US" sz="1200" dirty="0" err="1" smtClean="0"/>
              <a:t>známkám</a:t>
            </a:r>
            <a:r>
              <a:rPr lang="en-US" sz="1200" dirty="0" smtClean="0"/>
              <a:t>) </a:t>
            </a:r>
            <a:r>
              <a:rPr lang="en-US" sz="1200" dirty="0" err="1" smtClean="0"/>
              <a:t>dle</a:t>
            </a:r>
            <a:r>
              <a:rPr lang="en-US" sz="1200" dirty="0" smtClean="0"/>
              <a:t> </a:t>
            </a:r>
            <a:r>
              <a:rPr lang="en-US" sz="1200" dirty="0" err="1" smtClean="0"/>
              <a:t>zákona</a:t>
            </a:r>
            <a:r>
              <a:rPr lang="en-US" sz="1200" dirty="0" smtClean="0"/>
              <a:t> 121/2000 Sb. (</a:t>
            </a:r>
            <a:r>
              <a:rPr lang="en-US" sz="1200" dirty="0" err="1" smtClean="0"/>
              <a:t>autorský</a:t>
            </a:r>
            <a:r>
              <a:rPr lang="en-US" sz="1200" dirty="0" smtClean="0"/>
              <a:t> </a:t>
            </a:r>
            <a:r>
              <a:rPr lang="en-US" sz="1200" dirty="0" err="1" smtClean="0"/>
              <a:t>zákon</a:t>
            </a:r>
            <a:r>
              <a:rPr lang="en-US" sz="1200" dirty="0" smtClean="0"/>
              <a:t>). </a:t>
            </a:r>
            <a:r>
              <a:rPr lang="en-US" sz="1200" dirty="0" err="1" smtClean="0"/>
              <a:t>Nesu</a:t>
            </a:r>
            <a:r>
              <a:rPr lang="en-US" sz="1200" dirty="0" smtClean="0"/>
              <a:t> </a:t>
            </a:r>
            <a:r>
              <a:rPr lang="en-US" sz="1200" dirty="0" err="1" smtClean="0"/>
              <a:t>veškerou</a:t>
            </a:r>
            <a:r>
              <a:rPr lang="en-US" sz="1200" dirty="0" smtClean="0"/>
              <a:t> </a:t>
            </a:r>
            <a:r>
              <a:rPr lang="en-US" sz="1200" dirty="0" err="1" smtClean="0"/>
              <a:t>právní</a:t>
            </a:r>
            <a:r>
              <a:rPr lang="en-US" sz="1200" dirty="0" smtClean="0"/>
              <a:t> </a:t>
            </a:r>
            <a:r>
              <a:rPr lang="en-US" sz="1200" dirty="0" err="1" smtClean="0"/>
              <a:t>odpovědnost</a:t>
            </a:r>
            <a:r>
              <a:rPr lang="en-US" sz="1200" dirty="0" smtClean="0"/>
              <a:t> </a:t>
            </a:r>
            <a:r>
              <a:rPr lang="en-US" sz="1200" dirty="0" err="1" smtClean="0"/>
              <a:t>za</a:t>
            </a:r>
            <a:r>
              <a:rPr lang="en-US" sz="1200" dirty="0" smtClean="0"/>
              <a:t> </a:t>
            </a:r>
            <a:r>
              <a:rPr lang="en-US" sz="1200" dirty="0" err="1" smtClean="0"/>
              <a:t>obsah</a:t>
            </a:r>
            <a:r>
              <a:rPr lang="en-US" sz="1200" dirty="0" smtClean="0"/>
              <a:t> a </a:t>
            </a:r>
            <a:r>
              <a:rPr lang="en-US" sz="1200" dirty="0" err="1" smtClean="0"/>
              <a:t>původ</a:t>
            </a:r>
            <a:r>
              <a:rPr lang="en-US" sz="1200" dirty="0" smtClean="0"/>
              <a:t> </a:t>
            </a:r>
            <a:r>
              <a:rPr lang="en-US" sz="1200" dirty="0" err="1" smtClean="0"/>
              <a:t>svého</a:t>
            </a:r>
            <a:r>
              <a:rPr lang="en-US" sz="1200" dirty="0" smtClean="0"/>
              <a:t> </a:t>
            </a:r>
            <a:r>
              <a:rPr lang="en-US" sz="1200" dirty="0" err="1" smtClean="0"/>
              <a:t>díla</a:t>
            </a:r>
            <a:r>
              <a:rPr lang="en-US" sz="1200" dirty="0" smtClean="0"/>
              <a:t>.</a:t>
            </a:r>
            <a:endParaRPr lang="cs-CZ" sz="1200" dirty="0" smtClean="0"/>
          </a:p>
          <a:p>
            <a:endParaRPr lang="cs-CZ" sz="1200" dirty="0"/>
          </a:p>
        </p:txBody>
      </p:sp>
      <p:pic>
        <p:nvPicPr>
          <p:cNvPr id="7" name="Obrázek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7370"/>
            <a:ext cx="5760720" cy="14074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1"/>
            <a:ext cx="8229600" cy="45719"/>
          </a:xfrm>
        </p:spPr>
        <p:txBody>
          <a:bodyPr>
            <a:normAutofit fontScale="90000"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cs-CZ" sz="3600" dirty="0" smtClean="0"/>
              <a:t>11. Zkulatíme  a obrousíme spárovky</a:t>
            </a:r>
          </a:p>
          <a:p>
            <a:r>
              <a:rPr lang="cs-CZ" sz="3600" dirty="0" smtClean="0"/>
              <a:t>12. Obrousíme nohy stolku</a:t>
            </a:r>
          </a:p>
          <a:p>
            <a:r>
              <a:rPr lang="cs-CZ" sz="3600" dirty="0" smtClean="0"/>
              <a:t>13. Sestavíme jednotlivé díly a slepíme stolek</a:t>
            </a:r>
            <a:endParaRPr lang="cs-CZ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Autofit/>
          </a:bodyPr>
          <a:lstStyle/>
          <a:p>
            <a:r>
              <a:rPr lang="cs-CZ" sz="7200" b="1" dirty="0" smtClean="0">
                <a:latin typeface="Arial Black" pitchFamily="34" charset="0"/>
              </a:rPr>
              <a:t>Popis  pracovního postupu</a:t>
            </a:r>
            <a:endParaRPr lang="cs-CZ" sz="72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Popis pracovního postupu</a:t>
            </a:r>
            <a:endParaRPr lang="cs-CZ" sz="54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cs-CZ" sz="4400" dirty="0" smtClean="0"/>
              <a:t>důležité je pořadí jednotlivých pracovních úkonů</a:t>
            </a:r>
          </a:p>
          <a:p>
            <a:r>
              <a:rPr lang="cs-CZ" sz="4400" dirty="0" smtClean="0"/>
              <a:t>často se v popisu objevují připomínky z hlediska bezpečnosti práce</a:t>
            </a:r>
          </a:p>
          <a:p>
            <a:r>
              <a:rPr lang="cs-CZ" sz="4400" dirty="0" smtClean="0"/>
              <a:t>je nutné používat  jednoznačné odborné termíny</a:t>
            </a:r>
          </a:p>
          <a:p>
            <a:endParaRPr lang="cs-CZ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cs-CZ" sz="4400" dirty="0" smtClean="0"/>
              <a:t>popis by měl být  názorný a úplný  /může obsahovat také výkresy, náčrtky/ </a:t>
            </a:r>
          </a:p>
          <a:p>
            <a:r>
              <a:rPr lang="cs-CZ" sz="4400" dirty="0" smtClean="0"/>
              <a:t>pracovní  postup píšeme většinou v 1.osobě množného čísla /nařežeme, ohraníme, připravíme, natřeme . . . /   </a:t>
            </a:r>
            <a:endParaRPr lang="cs-CZ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cs-CZ" sz="6000" b="1" dirty="0" smtClean="0"/>
              <a:t>Úkol:</a:t>
            </a:r>
            <a:r>
              <a:rPr lang="cs-CZ" sz="6000" dirty="0" smtClean="0"/>
              <a:t>  </a:t>
            </a:r>
            <a:r>
              <a:rPr lang="cs-CZ" sz="5400" dirty="0" smtClean="0"/>
              <a:t>Přečti si popis pracovního postupu ze svého oboru, zkus doplnit kroky, které chybí. </a:t>
            </a:r>
            <a:endParaRPr lang="cs-CZ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Pracovní postup při </a:t>
            </a:r>
            <a:r>
              <a:rPr lang="cs-CZ" sz="4800" b="1" dirty="0" err="1" smtClean="0"/>
              <a:t>polyfúzním</a:t>
            </a:r>
            <a:r>
              <a:rPr lang="cs-CZ" sz="4800" b="1" dirty="0" smtClean="0"/>
              <a:t> svařování</a:t>
            </a:r>
            <a:endParaRPr lang="cs-CZ" sz="48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cs-CZ" sz="3600" dirty="0" smtClean="0"/>
              <a:t>1. Připravíme si svářečku na plast, zapojíme do sítě a nahřejeme na 230°C</a:t>
            </a:r>
          </a:p>
          <a:p>
            <a:r>
              <a:rPr lang="cs-CZ" sz="3600" dirty="0" smtClean="0"/>
              <a:t> 2. Připravíme si tvarovky</a:t>
            </a:r>
          </a:p>
          <a:p>
            <a:r>
              <a:rPr lang="cs-CZ" sz="3600" dirty="0" smtClean="0"/>
              <a:t> 3. Naměříme trubky na požadované délky</a:t>
            </a:r>
          </a:p>
          <a:p>
            <a:r>
              <a:rPr lang="cs-CZ" sz="3600" dirty="0" smtClean="0"/>
              <a:t> 4. Ohraníme a očistíme trubky</a:t>
            </a:r>
          </a:p>
          <a:p>
            <a:r>
              <a:rPr lang="cs-CZ" sz="3600" dirty="0" smtClean="0"/>
              <a:t> 5. Označíme hloubku zasunutí trubky do tvarovky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cs-CZ" sz="3600" dirty="0" smtClean="0"/>
              <a:t>6. Zasuneme trubku i tvarovku do svářečky</a:t>
            </a:r>
          </a:p>
          <a:p>
            <a:r>
              <a:rPr lang="cs-CZ" sz="3600" dirty="0" smtClean="0"/>
              <a:t>7. Doba prohřívání se řídí podle tabulek</a:t>
            </a:r>
          </a:p>
          <a:p>
            <a:r>
              <a:rPr lang="cs-CZ" sz="3600" dirty="0" smtClean="0"/>
              <a:t> trubka PPR  průměr 25 mm, 10 – 12 sekund/</a:t>
            </a:r>
          </a:p>
          <a:p>
            <a:r>
              <a:rPr lang="cs-CZ" sz="3600" dirty="0" smtClean="0"/>
              <a:t>8. Spojíme trubku a tvarovku</a:t>
            </a:r>
          </a:p>
          <a:p>
            <a:r>
              <a:rPr lang="cs-CZ" sz="3600" dirty="0" smtClean="0"/>
              <a:t>9. Spoj po svaření fixujeme 20 – 30 sekund</a:t>
            </a:r>
            <a:endParaRPr lang="cs-CZ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Pracovní postup při výrobě konferenčního stolku 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/>
              <a:t>1. Vybereme vhodný materiál</a:t>
            </a:r>
          </a:p>
          <a:p>
            <a:r>
              <a:rPr lang="cs-CZ" sz="3600" dirty="0" smtClean="0"/>
              <a:t>2. Nařežeme materiál na předem stanovené délky</a:t>
            </a:r>
          </a:p>
          <a:p>
            <a:r>
              <a:rPr lang="cs-CZ" sz="3600" dirty="0" smtClean="0"/>
              <a:t>3. Srovnáme u každého kusu jednu stranu a obě hrany</a:t>
            </a:r>
          </a:p>
          <a:p>
            <a:r>
              <a:rPr lang="cs-CZ" sz="3600" dirty="0" smtClean="0"/>
              <a:t>4. Sestavíme a slepíme spárovku</a:t>
            </a:r>
          </a:p>
          <a:p>
            <a:r>
              <a:rPr lang="cs-CZ" sz="3600" dirty="0" smtClean="0"/>
              <a:t>5. Protáhneme nohy na tloušťku  6 cm a šířku 6 cm</a:t>
            </a:r>
            <a:endParaRPr lang="cs-CZ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5802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cs-CZ" sz="3600" dirty="0" smtClean="0"/>
              <a:t>6. Zařízneme nohy na příslušnou délku</a:t>
            </a:r>
          </a:p>
          <a:p>
            <a:r>
              <a:rPr lang="cs-CZ" sz="3600" dirty="0" smtClean="0"/>
              <a:t>7. Do každé nohy uděláme výřez  </a:t>
            </a:r>
          </a:p>
          <a:p>
            <a:r>
              <a:rPr lang="cs-CZ" sz="3600" dirty="0" smtClean="0"/>
              <a:t>8. Do vrcholu nohou vyvrtáme díry na kolíčky</a:t>
            </a:r>
          </a:p>
          <a:p>
            <a:r>
              <a:rPr lang="cs-CZ" sz="3600" dirty="0" smtClean="0"/>
              <a:t>9. Protáhneme spárovky na 2 cm a zařežeme na čisté délky</a:t>
            </a:r>
          </a:p>
          <a:p>
            <a:r>
              <a:rPr lang="cs-CZ" sz="3600" dirty="0" smtClean="0"/>
              <a:t>10. Do stolové desky vyvrtáme díry na kolíčky </a:t>
            </a:r>
            <a:endParaRPr lang="cs-CZ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296</Words>
  <Application>Microsoft Office PowerPoint</Application>
  <PresentationFormat>Předvádění na obrazovce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Popis  pracovního postupu</vt:lpstr>
      <vt:lpstr>Popis pracovního postupu</vt:lpstr>
      <vt:lpstr> </vt:lpstr>
      <vt:lpstr>Úkol:  Přečti si popis pracovního postupu ze svého oboru, zkus doplnit kroky, které chybí. </vt:lpstr>
      <vt:lpstr>Pracovní postup při polyfúzním svařování</vt:lpstr>
      <vt:lpstr>Snímek 7</vt:lpstr>
      <vt:lpstr>Pracovní postup při výrobě konferenčního stolku 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Hana</cp:lastModifiedBy>
  <cp:revision>17</cp:revision>
  <dcterms:created xsi:type="dcterms:W3CDTF">2013-03-22T20:20:30Z</dcterms:created>
  <dcterms:modified xsi:type="dcterms:W3CDTF">2013-07-09T09:38:12Z</dcterms:modified>
</cp:coreProperties>
</file>