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2" r:id="rId7"/>
    <p:sldId id="272" r:id="rId8"/>
    <p:sldId id="263" r:id="rId9"/>
    <p:sldId id="269" r:id="rId10"/>
    <p:sldId id="274" r:id="rId11"/>
    <p:sldId id="270" r:id="rId12"/>
    <p:sldId id="264" r:id="rId13"/>
    <p:sldId id="273" r:id="rId14"/>
    <p:sldId id="266" r:id="rId15"/>
    <p:sldId id="268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7BCA-3578-448C-9C2C-D07B12AE8268}" type="datetimeFigureOut">
              <a:rPr lang="cs-CZ" smtClean="0"/>
              <a:pPr/>
              <a:t>9.7.2013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BFBC-EA8D-4A9E-9BA1-2C4DB9921D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lany.cz/cs/sekce/turista/podrobna-historie-slaneho/" TargetMode="External"/><Relationship Id="rId2" Type="http://schemas.openxmlformats.org/officeDocument/2006/relationships/hyperlink" Target="http://cs.wikipedia.org/wiki/Kulturn%C3%AD_pam%C3%A1t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b="1" dirty="0" smtClean="0"/>
              <a:t>Označení materiálu:  </a:t>
            </a:r>
            <a:r>
              <a:rPr lang="cs-CZ" sz="1200" dirty="0" smtClean="0"/>
              <a:t>VY_32_INOVACE_RUBMO_ESTETIKA_15</a:t>
            </a:r>
            <a:r>
              <a:rPr lang="cs-CZ" sz="1200" dirty="0" smtClean="0"/>
              <a:t>	 	</a:t>
            </a:r>
          </a:p>
          <a:p>
            <a:r>
              <a:rPr lang="cs-CZ" sz="1200" b="1" dirty="0" smtClean="0"/>
              <a:t>Název </a:t>
            </a:r>
            <a:r>
              <a:rPr lang="cs-CZ" sz="1200" b="1" dirty="0" smtClean="0"/>
              <a:t>materiálu: </a:t>
            </a:r>
            <a:r>
              <a:rPr lang="cs-CZ" sz="1200" dirty="0" smtClean="0"/>
              <a:t>Kulturní </a:t>
            </a:r>
            <a:r>
              <a:rPr lang="cs-CZ" sz="1200" dirty="0" smtClean="0"/>
              <a:t>památky 1 		</a:t>
            </a:r>
          </a:p>
          <a:p>
            <a:r>
              <a:rPr lang="cs-CZ" sz="1200" b="1" dirty="0" smtClean="0"/>
              <a:t>Tematická </a:t>
            </a:r>
            <a:r>
              <a:rPr lang="cs-CZ" sz="1200" b="1" dirty="0" smtClean="0"/>
              <a:t>oblast:</a:t>
            </a:r>
            <a:r>
              <a:rPr lang="cs-CZ" sz="1200" dirty="0" smtClean="0"/>
              <a:t> Estetika, 1. </a:t>
            </a:r>
            <a:r>
              <a:rPr lang="cs-CZ" sz="1200" dirty="0" smtClean="0"/>
              <a:t>ročník</a:t>
            </a:r>
            <a:endParaRPr lang="cs-CZ" sz="1200" dirty="0" smtClean="0"/>
          </a:p>
          <a:p>
            <a:r>
              <a:rPr lang="cs-CZ" sz="1200" b="1" dirty="0" smtClean="0"/>
              <a:t>Anotace</a:t>
            </a:r>
            <a:r>
              <a:rPr lang="cs-CZ" sz="1200" b="1" dirty="0" smtClean="0"/>
              <a:t>:  </a:t>
            </a:r>
            <a:r>
              <a:rPr lang="cs-CZ" sz="1200" dirty="0" smtClean="0"/>
              <a:t>Prezentace slouží k výkladu. Podává stručný přehled některých kulturních památek našeho města. Cílem mé práce je vytvořit podpůrný didaktický materiál pro úroveň žáků tříletých učebních oborů. 	</a:t>
            </a:r>
          </a:p>
          <a:p>
            <a:r>
              <a:rPr lang="cs-CZ" sz="1200" b="1" dirty="0" smtClean="0"/>
              <a:t>Očekávaný výstup:</a:t>
            </a:r>
            <a:r>
              <a:rPr lang="cs-CZ" sz="1200" dirty="0" smtClean="0"/>
              <a:t>   Žák dokáže vysvětlit co je kulturní památka a umí vyjmenovat některé kulturní památky ze svého okolí, zvládne říct základní informace o těchto památkách</a:t>
            </a:r>
            <a:r>
              <a:rPr lang="cs-CZ" sz="1200" dirty="0" smtClean="0"/>
              <a:t>.</a:t>
            </a:r>
            <a:endParaRPr lang="cs-CZ" sz="1200" b="1" dirty="0" smtClean="0"/>
          </a:p>
          <a:p>
            <a:r>
              <a:rPr lang="cs-CZ" sz="1200" b="1" dirty="0" smtClean="0"/>
              <a:t>Klíčová slova:   </a:t>
            </a:r>
            <a:r>
              <a:rPr lang="cs-CZ" sz="1200" dirty="0" smtClean="0"/>
              <a:t>kostel</a:t>
            </a:r>
            <a:r>
              <a:rPr lang="cs-CZ" sz="1200" b="1" dirty="0" smtClean="0"/>
              <a:t> </a:t>
            </a:r>
            <a:r>
              <a:rPr lang="cs-CZ" sz="1200" dirty="0" smtClean="0"/>
              <a:t>sv. </a:t>
            </a:r>
            <a:r>
              <a:rPr lang="cs-CZ" sz="1200" dirty="0" err="1" smtClean="0"/>
              <a:t>Gotharda</a:t>
            </a:r>
            <a:r>
              <a:rPr lang="cs-CZ" sz="1200" dirty="0" smtClean="0"/>
              <a:t>, vlastivědné muzeum, kostel Nejsvětější Trojice, radnice  	</a:t>
            </a:r>
          </a:p>
          <a:p>
            <a:r>
              <a:rPr lang="cs-CZ" sz="1200" b="1" dirty="0" smtClean="0"/>
              <a:t>Metodika</a:t>
            </a:r>
            <a:r>
              <a:rPr lang="cs-CZ" sz="1200" b="1" dirty="0" smtClean="0"/>
              <a:t>:</a:t>
            </a:r>
            <a:r>
              <a:rPr lang="cs-CZ" sz="1200" dirty="0" smtClean="0"/>
              <a:t>  Zpracovaný materiál slouží jako podpůrný při výkladu, lze ho promítnout elektronicky pro celou třídu nebo žákům okopírovat či rozeslat v elektronické verzi.  </a:t>
            </a:r>
          </a:p>
          <a:p>
            <a:r>
              <a:rPr lang="cs-CZ" sz="1200" b="1" dirty="0" smtClean="0"/>
              <a:t>Obor:</a:t>
            </a:r>
            <a:r>
              <a:rPr lang="cs-CZ" sz="1200" dirty="0" smtClean="0"/>
              <a:t> tříleté </a:t>
            </a:r>
            <a:r>
              <a:rPr lang="cs-CZ" sz="1200" dirty="0" smtClean="0"/>
              <a:t>učební obory  /typu  E/			</a:t>
            </a:r>
          </a:p>
          <a:p>
            <a:r>
              <a:rPr lang="cs-CZ" sz="1200" b="1" dirty="0" smtClean="0"/>
              <a:t>Ročník: </a:t>
            </a:r>
            <a:r>
              <a:rPr lang="cs-CZ" sz="1200" b="1" dirty="0" smtClean="0"/>
              <a:t> </a:t>
            </a:r>
            <a:r>
              <a:rPr lang="cs-CZ" sz="1200" dirty="0" smtClean="0"/>
              <a:t>1</a:t>
            </a:r>
            <a:r>
              <a:rPr lang="cs-CZ" sz="1200" dirty="0" smtClean="0"/>
              <a:t>.			</a:t>
            </a:r>
          </a:p>
          <a:p>
            <a:r>
              <a:rPr lang="cs-CZ" sz="1200" b="1" dirty="0" smtClean="0"/>
              <a:t>Autor:</a:t>
            </a:r>
            <a:r>
              <a:rPr lang="cs-CZ" sz="1200" dirty="0" smtClean="0"/>
              <a:t> Mgr. Monika Rubešová</a:t>
            </a:r>
            <a:endParaRPr lang="cs-CZ" sz="1200" dirty="0" smtClean="0"/>
          </a:p>
          <a:p>
            <a:r>
              <a:rPr lang="cs-CZ" sz="1200" dirty="0" smtClean="0"/>
              <a:t> </a:t>
            </a:r>
            <a:r>
              <a:rPr lang="cs-CZ" sz="1200" b="1" dirty="0" smtClean="0"/>
              <a:t>Zpracováno dne:  </a:t>
            </a:r>
            <a:r>
              <a:rPr lang="cs-CZ" sz="1200" dirty="0" smtClean="0"/>
              <a:t>13</a:t>
            </a:r>
            <a:r>
              <a:rPr lang="cs-CZ" sz="1200" dirty="0" smtClean="0"/>
              <a:t>. 5. </a:t>
            </a:r>
            <a:r>
              <a:rPr lang="cs-CZ" sz="1200" dirty="0" smtClean="0"/>
              <a:t>2013</a:t>
            </a:r>
          </a:p>
          <a:p>
            <a:endParaRPr lang="cs-CZ" sz="1100" dirty="0" smtClean="0"/>
          </a:p>
          <a:p>
            <a:r>
              <a:rPr lang="en-US" sz="1000" dirty="0" err="1" smtClean="0"/>
              <a:t>Prohlašuji</a:t>
            </a:r>
            <a:r>
              <a:rPr lang="en-US" sz="1000" dirty="0" smtClean="0"/>
              <a:t>, </a:t>
            </a:r>
            <a:r>
              <a:rPr lang="en-US" sz="1000" dirty="0" err="1" smtClean="0"/>
              <a:t>že</a:t>
            </a:r>
            <a:r>
              <a:rPr lang="en-US" sz="1000" dirty="0" smtClean="0"/>
              <a:t> </a:t>
            </a:r>
            <a:r>
              <a:rPr lang="en-US" sz="1000" dirty="0" err="1" smtClean="0"/>
              <a:t>při</a:t>
            </a:r>
            <a:r>
              <a:rPr lang="en-US" sz="1000" dirty="0" smtClean="0"/>
              <a:t> </a:t>
            </a:r>
            <a:r>
              <a:rPr lang="en-US" sz="1000" dirty="0" err="1" smtClean="0"/>
              <a:t>tvorbě</a:t>
            </a:r>
            <a:r>
              <a:rPr lang="en-US" sz="1000" dirty="0" smtClean="0"/>
              <a:t> </a:t>
            </a:r>
            <a:r>
              <a:rPr lang="en-US" sz="1000" dirty="0" err="1" smtClean="0"/>
              <a:t>výukového</a:t>
            </a:r>
            <a:r>
              <a:rPr lang="en-US" sz="1000" dirty="0" smtClean="0"/>
              <a:t> </a:t>
            </a:r>
            <a:r>
              <a:rPr lang="en-US" sz="1000" dirty="0" err="1" smtClean="0"/>
              <a:t>materiálu</a:t>
            </a:r>
            <a:r>
              <a:rPr lang="en-US" sz="1000" dirty="0" smtClean="0"/>
              <a:t> </a:t>
            </a:r>
            <a:r>
              <a:rPr lang="en-US" sz="1000" dirty="0" err="1" smtClean="0"/>
              <a:t>jsem</a:t>
            </a:r>
            <a:r>
              <a:rPr lang="en-US" sz="1000" dirty="0" smtClean="0"/>
              <a:t> </a:t>
            </a:r>
            <a:r>
              <a:rPr lang="en-US" sz="1000" dirty="0" err="1" smtClean="0"/>
              <a:t>respektoval</a:t>
            </a:r>
            <a:r>
              <a:rPr lang="en-US" sz="1000" dirty="0" smtClean="0"/>
              <a:t>(a) </a:t>
            </a:r>
            <a:r>
              <a:rPr lang="en-US" sz="1000" dirty="0" err="1" smtClean="0"/>
              <a:t>všeobecně</a:t>
            </a:r>
            <a:r>
              <a:rPr lang="en-US" sz="1000" dirty="0" smtClean="0"/>
              <a:t> </a:t>
            </a:r>
            <a:r>
              <a:rPr lang="en-US" sz="1000" dirty="0" err="1" smtClean="0"/>
              <a:t>užívané</a:t>
            </a:r>
            <a:r>
              <a:rPr lang="en-US" sz="1000" dirty="0" smtClean="0"/>
              <a:t> </a:t>
            </a:r>
            <a:r>
              <a:rPr lang="en-US" sz="1000" dirty="0" err="1" smtClean="0"/>
              <a:t>právní</a:t>
            </a:r>
            <a:r>
              <a:rPr lang="en-US" sz="1000" dirty="0" smtClean="0"/>
              <a:t> a </a:t>
            </a:r>
            <a:r>
              <a:rPr lang="en-US" sz="1000" dirty="0" err="1" smtClean="0"/>
              <a:t>morální</a:t>
            </a:r>
            <a:r>
              <a:rPr lang="en-US" sz="1000" dirty="0" smtClean="0"/>
              <a:t> </a:t>
            </a:r>
            <a:r>
              <a:rPr lang="en-US" sz="1000" dirty="0" err="1" smtClean="0"/>
              <a:t>zvyklosti</a:t>
            </a:r>
            <a:r>
              <a:rPr lang="en-US" sz="1000" dirty="0" smtClean="0"/>
              <a:t>, </a:t>
            </a:r>
            <a:r>
              <a:rPr lang="en-US" sz="1000" dirty="0" err="1" smtClean="0"/>
              <a:t>autorská</a:t>
            </a:r>
            <a:r>
              <a:rPr lang="en-US" sz="1000" dirty="0" smtClean="0"/>
              <a:t> a </a:t>
            </a:r>
            <a:r>
              <a:rPr lang="en-US" sz="1000" dirty="0" err="1" smtClean="0"/>
              <a:t>jiná</a:t>
            </a:r>
            <a:r>
              <a:rPr lang="en-US" sz="1000" dirty="0" smtClean="0"/>
              <a:t> </a:t>
            </a:r>
            <a:r>
              <a:rPr lang="en-US" sz="1000" dirty="0" err="1" smtClean="0"/>
              <a:t>práva</a:t>
            </a:r>
            <a:r>
              <a:rPr lang="en-US" sz="1000" dirty="0" smtClean="0"/>
              <a:t> </a:t>
            </a:r>
            <a:r>
              <a:rPr lang="en-US" sz="1000" dirty="0" err="1" smtClean="0"/>
              <a:t>třetích</a:t>
            </a:r>
            <a:r>
              <a:rPr lang="en-US" sz="1000" dirty="0" smtClean="0"/>
              <a:t> </a:t>
            </a:r>
            <a:r>
              <a:rPr lang="en-US" sz="1000" dirty="0" err="1" smtClean="0"/>
              <a:t>osob</a:t>
            </a:r>
            <a:r>
              <a:rPr lang="en-US" sz="1000" dirty="0" smtClean="0"/>
              <a:t>, </a:t>
            </a:r>
            <a:r>
              <a:rPr lang="en-US" sz="1000" dirty="0" err="1" smtClean="0"/>
              <a:t>zejména</a:t>
            </a:r>
            <a:r>
              <a:rPr lang="en-US" sz="1000" dirty="0" smtClean="0"/>
              <a:t> </a:t>
            </a:r>
            <a:r>
              <a:rPr lang="en-US" sz="1000" dirty="0" err="1" smtClean="0"/>
              <a:t>práva</a:t>
            </a:r>
            <a:r>
              <a:rPr lang="en-US" sz="1000" dirty="0" smtClean="0"/>
              <a:t> </a:t>
            </a:r>
            <a:r>
              <a:rPr lang="en-US" sz="1000" dirty="0" err="1" smtClean="0"/>
              <a:t>duševního</a:t>
            </a:r>
            <a:r>
              <a:rPr lang="en-US" sz="1000" dirty="0" smtClean="0"/>
              <a:t> </a:t>
            </a:r>
            <a:r>
              <a:rPr lang="en-US" sz="1000" dirty="0" err="1" smtClean="0"/>
              <a:t>vlastnictví</a:t>
            </a:r>
            <a:r>
              <a:rPr lang="en-US" sz="1000" dirty="0" smtClean="0"/>
              <a:t> (</a:t>
            </a:r>
            <a:r>
              <a:rPr lang="en-US" sz="1000" dirty="0" err="1" smtClean="0"/>
              <a:t>např</a:t>
            </a:r>
            <a:r>
              <a:rPr lang="en-US" sz="1000" dirty="0" smtClean="0"/>
              <a:t>. </a:t>
            </a:r>
            <a:r>
              <a:rPr lang="en-US" sz="1000" dirty="0" err="1" smtClean="0"/>
              <a:t>práva</a:t>
            </a:r>
            <a:r>
              <a:rPr lang="en-US" sz="1000" dirty="0" smtClean="0"/>
              <a:t> k </a:t>
            </a:r>
            <a:r>
              <a:rPr lang="en-US" sz="1000" dirty="0" err="1" smtClean="0"/>
              <a:t>obchodní</a:t>
            </a:r>
            <a:r>
              <a:rPr lang="en-US" sz="1000" dirty="0" smtClean="0"/>
              <a:t> </a:t>
            </a:r>
            <a:r>
              <a:rPr lang="en-US" sz="1000" dirty="0" err="1" smtClean="0"/>
              <a:t>firmě</a:t>
            </a:r>
            <a:r>
              <a:rPr lang="en-US" sz="1000" dirty="0" smtClean="0"/>
              <a:t>, </a:t>
            </a:r>
            <a:r>
              <a:rPr lang="en-US" sz="1000" dirty="0" err="1" smtClean="0"/>
              <a:t>autorská</a:t>
            </a:r>
            <a:r>
              <a:rPr lang="en-US" sz="1000" dirty="0" smtClean="0"/>
              <a:t> </a:t>
            </a:r>
            <a:r>
              <a:rPr lang="en-US" sz="1000" dirty="0" err="1" smtClean="0"/>
              <a:t>práva</a:t>
            </a:r>
            <a:r>
              <a:rPr lang="en-US" sz="1000" dirty="0" smtClean="0"/>
              <a:t> k software, k </a:t>
            </a:r>
            <a:r>
              <a:rPr lang="en-US" sz="1000" dirty="0" err="1" smtClean="0"/>
              <a:t>filmovým</a:t>
            </a:r>
            <a:r>
              <a:rPr lang="en-US" sz="1000" dirty="0" smtClean="0"/>
              <a:t>, </a:t>
            </a:r>
            <a:r>
              <a:rPr lang="en-US" sz="1000" dirty="0" err="1" smtClean="0"/>
              <a:t>hudebním</a:t>
            </a:r>
            <a:r>
              <a:rPr lang="en-US" sz="1000" dirty="0" smtClean="0"/>
              <a:t> a </a:t>
            </a:r>
            <a:r>
              <a:rPr lang="en-US" sz="1000" dirty="0" err="1" smtClean="0"/>
              <a:t>fotografickým</a:t>
            </a:r>
            <a:r>
              <a:rPr lang="en-US" sz="1000" dirty="0" smtClean="0"/>
              <a:t> </a:t>
            </a:r>
            <a:r>
              <a:rPr lang="en-US" sz="1000" dirty="0" err="1" smtClean="0"/>
              <a:t>dílům</a:t>
            </a:r>
            <a:r>
              <a:rPr lang="en-US" sz="1000" dirty="0" smtClean="0"/>
              <a:t> </a:t>
            </a:r>
            <a:r>
              <a:rPr lang="en-US" sz="1000" dirty="0" err="1" smtClean="0"/>
              <a:t>nebo</a:t>
            </a:r>
            <a:r>
              <a:rPr lang="en-US" sz="1000" dirty="0" smtClean="0"/>
              <a:t> </a:t>
            </a:r>
            <a:r>
              <a:rPr lang="en-US" sz="1000" dirty="0" err="1" smtClean="0"/>
              <a:t>práva</a:t>
            </a:r>
            <a:r>
              <a:rPr lang="en-US" sz="1000" dirty="0" smtClean="0"/>
              <a:t> k </a:t>
            </a:r>
            <a:r>
              <a:rPr lang="en-US" sz="1000" dirty="0" err="1" smtClean="0"/>
              <a:t>ochranným</a:t>
            </a:r>
            <a:r>
              <a:rPr lang="en-US" sz="1000" dirty="0" smtClean="0"/>
              <a:t> </a:t>
            </a:r>
            <a:r>
              <a:rPr lang="en-US" sz="1000" dirty="0" err="1" smtClean="0"/>
              <a:t>známkám</a:t>
            </a:r>
            <a:r>
              <a:rPr lang="en-US" sz="1000" dirty="0" smtClean="0"/>
              <a:t>) </a:t>
            </a:r>
            <a:r>
              <a:rPr lang="en-US" sz="1000" dirty="0" err="1" smtClean="0"/>
              <a:t>dle</a:t>
            </a:r>
            <a:r>
              <a:rPr lang="en-US" sz="1000" dirty="0" smtClean="0"/>
              <a:t> </a:t>
            </a:r>
            <a:r>
              <a:rPr lang="en-US" sz="1000" dirty="0" err="1" smtClean="0"/>
              <a:t>zákona</a:t>
            </a:r>
            <a:r>
              <a:rPr lang="en-US" sz="1000" dirty="0" smtClean="0"/>
              <a:t> 121/2000 Sb. (</a:t>
            </a:r>
            <a:r>
              <a:rPr lang="en-US" sz="1000" dirty="0" err="1" smtClean="0"/>
              <a:t>autorský</a:t>
            </a:r>
            <a:r>
              <a:rPr lang="en-US" sz="1000" dirty="0" smtClean="0"/>
              <a:t> </a:t>
            </a:r>
            <a:r>
              <a:rPr lang="en-US" sz="1000" dirty="0" err="1" smtClean="0"/>
              <a:t>zákon</a:t>
            </a:r>
            <a:r>
              <a:rPr lang="en-US" sz="1000" dirty="0" smtClean="0"/>
              <a:t>). </a:t>
            </a:r>
            <a:r>
              <a:rPr lang="en-US" sz="1000" dirty="0" err="1" smtClean="0"/>
              <a:t>Nesu</a:t>
            </a:r>
            <a:r>
              <a:rPr lang="en-US" sz="1000" dirty="0" smtClean="0"/>
              <a:t> </a:t>
            </a:r>
            <a:r>
              <a:rPr lang="en-US" sz="1000" dirty="0" err="1" smtClean="0"/>
              <a:t>veškerou</a:t>
            </a:r>
            <a:r>
              <a:rPr lang="en-US" sz="1000" dirty="0" smtClean="0"/>
              <a:t> </a:t>
            </a:r>
            <a:r>
              <a:rPr lang="en-US" sz="1000" dirty="0" err="1" smtClean="0"/>
              <a:t>právní</a:t>
            </a:r>
            <a:r>
              <a:rPr lang="en-US" sz="1000" dirty="0" smtClean="0"/>
              <a:t> </a:t>
            </a:r>
            <a:r>
              <a:rPr lang="en-US" sz="1000" dirty="0" err="1" smtClean="0"/>
              <a:t>odpovědnost</a:t>
            </a:r>
            <a:r>
              <a:rPr lang="en-US" sz="1000" dirty="0" smtClean="0"/>
              <a:t> </a:t>
            </a:r>
            <a:r>
              <a:rPr lang="en-US" sz="1000" dirty="0" err="1" smtClean="0"/>
              <a:t>za</a:t>
            </a:r>
            <a:r>
              <a:rPr lang="en-US" sz="1000" dirty="0" smtClean="0"/>
              <a:t> </a:t>
            </a:r>
            <a:r>
              <a:rPr lang="en-US" sz="1000" dirty="0" err="1" smtClean="0"/>
              <a:t>obsah</a:t>
            </a:r>
            <a:r>
              <a:rPr lang="en-US" sz="1000" dirty="0" smtClean="0"/>
              <a:t> a </a:t>
            </a:r>
            <a:r>
              <a:rPr lang="en-US" sz="1000" dirty="0" err="1" smtClean="0"/>
              <a:t>původ</a:t>
            </a:r>
            <a:r>
              <a:rPr lang="en-US" sz="1000" dirty="0" smtClean="0"/>
              <a:t> </a:t>
            </a:r>
            <a:r>
              <a:rPr lang="cs-CZ" sz="1000" dirty="0" smtClean="0"/>
              <a:t> </a:t>
            </a:r>
            <a:r>
              <a:rPr lang="en-US" sz="1000" dirty="0" err="1" smtClean="0"/>
              <a:t>svého</a:t>
            </a:r>
            <a:r>
              <a:rPr lang="en-US" sz="1000" dirty="0" smtClean="0"/>
              <a:t> </a:t>
            </a:r>
            <a:r>
              <a:rPr lang="en-US" sz="1000" dirty="0" err="1" smtClean="0"/>
              <a:t>díla</a:t>
            </a:r>
            <a:r>
              <a:rPr lang="en-US" sz="1000" dirty="0" smtClean="0"/>
              <a:t>.</a:t>
            </a:r>
            <a:endParaRPr lang="cs-CZ" sz="1000" dirty="0" smtClean="0"/>
          </a:p>
          <a:p>
            <a:endParaRPr lang="cs-CZ" sz="11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0720" cy="1406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Kostel sv.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Gotharda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původně románská stavba, přestavěná  do gotického slohu v 15. století</a:t>
            </a:r>
          </a:p>
          <a:p>
            <a:pPr lvl="0"/>
            <a:r>
              <a:rPr lang="cs-CZ" dirty="0" smtClean="0"/>
              <a:t>v letech 1874 – 1890byl kostel obnovován architektem Rudolfem </a:t>
            </a:r>
            <a:r>
              <a:rPr lang="cs-CZ" dirty="0" err="1" smtClean="0"/>
              <a:t>Štechem</a:t>
            </a:r>
            <a:r>
              <a:rPr lang="cs-CZ" dirty="0" smtClean="0"/>
              <a:t> </a:t>
            </a:r>
          </a:p>
          <a:p>
            <a:pPr lvl="0"/>
            <a:r>
              <a:rPr lang="cs-CZ" smtClean="0"/>
              <a:t>v blízkosti kostela byla mohutná Pražská brána a vodní příkop</a:t>
            </a:r>
          </a:p>
          <a:p>
            <a:r>
              <a:rPr lang="cs-CZ" smtClean="0"/>
              <a:t>v </a:t>
            </a:r>
            <a:r>
              <a:rPr lang="cs-CZ" dirty="0" smtClean="0"/>
              <a:t>současnosti se  zde pořádají také různé koncerty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Poznáš tuto památku?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Monča- Slaný\prosinec 2009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937623" cy="433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Kostel Nejsvětější Trojice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D:\Monča- Slaný\jezírko, leden 2012 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86" y="1600200"/>
            <a:ext cx="45308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Kostel Nejsvětější Trojice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postaven v letech 1581 – 1602 jako protestantský</a:t>
            </a:r>
          </a:p>
          <a:p>
            <a:r>
              <a:rPr lang="cs-CZ" dirty="0" smtClean="0"/>
              <a:t>v letech 1650- 1662 k němu byl přistaven františkánský klášter </a:t>
            </a:r>
          </a:p>
          <a:p>
            <a:r>
              <a:rPr lang="cs-CZ" dirty="0" smtClean="0"/>
              <a:t>zajímavost: Loretánská kaple z roku 1657</a:t>
            </a:r>
          </a:p>
          <a:p>
            <a:r>
              <a:rPr lang="cs-CZ" dirty="0" smtClean="0"/>
              <a:t>dnes patří tato budova bosým karmelitánům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Monča- Slaný\P1294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ISŠ SLANÝ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D:\Monča- Slaný\prosinec 2009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067153" cy="437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Zdroje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http://cs.wikipedia.org/wiki/Kulturn%C3%AD_pam%C3%A1tka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infoslany.cz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cs</a:t>
            </a:r>
            <a:r>
              <a:rPr lang="cs-CZ" dirty="0" smtClean="0">
                <a:hlinkClick r:id="rId3"/>
              </a:rPr>
              <a:t>/sekce/turista/</a:t>
            </a:r>
            <a:r>
              <a:rPr lang="cs-CZ" dirty="0" err="1" smtClean="0">
                <a:hlinkClick r:id="rId3"/>
              </a:rPr>
              <a:t>podrobna</a:t>
            </a:r>
            <a:r>
              <a:rPr lang="cs-CZ" dirty="0" smtClean="0">
                <a:hlinkClick r:id="rId3"/>
              </a:rPr>
              <a:t>-historie-</a:t>
            </a:r>
            <a:r>
              <a:rPr lang="cs-CZ" dirty="0" err="1" smtClean="0">
                <a:hlinkClick r:id="rId3"/>
              </a:rPr>
              <a:t>slaneho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Kulturní památky /1/</a:t>
            </a:r>
            <a:endParaRPr lang="cs-CZ" sz="9600" b="1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Kulturní památka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Kulturní památku vyhlašuje Ministerstvo kultury České republiky podle zákona České národní rady o památkové péči 20/1987 Sb.</a:t>
            </a:r>
          </a:p>
          <a:p>
            <a:r>
              <a:rPr lang="cs-CZ" sz="3600" dirty="0" smtClean="0"/>
              <a:t>Kulturní památka může být věc nemovitá,  movitá nebo jejich soubor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580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/>
              <a:t>Kulturní památka je významným dokladem historického vývoje, životního způsobu a prostředí společnosti od nejstarších dob.</a:t>
            </a:r>
          </a:p>
          <a:p>
            <a:r>
              <a:rPr lang="cs-CZ" sz="3600" dirty="0" smtClean="0"/>
              <a:t>Kulturní památka má přímý vztah k významným osobnostem a historickým událostem.</a:t>
            </a:r>
          </a:p>
          <a:p>
            <a:r>
              <a:rPr lang="cs-CZ" sz="3600" dirty="0" smtClean="0"/>
              <a:t>Zrušit status kulturní památky může ministerstvo kultury v mimořádně závažných případech.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Označení kulturních památek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onika\Pictures\220PX-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19268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Poznáš tuto památku?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Monča- Slaný\červen2009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Vlastivědné muzeum ve Slaném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založeno bylo roku 1885, v budově kde nyní sídlí byla dříve piaristická kolej </a:t>
            </a:r>
          </a:p>
          <a:p>
            <a:r>
              <a:rPr lang="cs-CZ" dirty="0" smtClean="0"/>
              <a:t>jsou zde sbírky archeologické, historické a národopisné</a:t>
            </a:r>
          </a:p>
          <a:p>
            <a:r>
              <a:rPr lang="cs-CZ" dirty="0" smtClean="0"/>
              <a:t>základ archeologické sbírky tvoří nálezy ze Slánské hory</a:t>
            </a:r>
          </a:p>
          <a:p>
            <a:r>
              <a:rPr lang="cs-CZ" dirty="0" smtClean="0"/>
              <a:t>zajímavost: sbírka ostrostřeleckých terčů /největší v ČR/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Poznáš tuto památku?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Monča- Slaný\P5140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Kostel sv.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Gotharda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D:\Monča- Slaný\1 leden 2009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54" y="1600200"/>
            <a:ext cx="627169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235</Words>
  <Application>Microsoft Office PowerPoint</Application>
  <PresentationFormat>Předvádění na obrazovce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Kulturní památky /1/</vt:lpstr>
      <vt:lpstr>Kulturní památka</vt:lpstr>
      <vt:lpstr>Snímek 4</vt:lpstr>
      <vt:lpstr>Označení kulturních památek</vt:lpstr>
      <vt:lpstr>Poznáš tuto památku?</vt:lpstr>
      <vt:lpstr>Vlastivědné muzeum ve Slaném</vt:lpstr>
      <vt:lpstr>Poznáš tuto památku?</vt:lpstr>
      <vt:lpstr>Kostel sv. Gotharda</vt:lpstr>
      <vt:lpstr>Kostel sv. Gotharda</vt:lpstr>
      <vt:lpstr>Poznáš tuto památku?</vt:lpstr>
      <vt:lpstr>Kostel Nejsvětější Trojice</vt:lpstr>
      <vt:lpstr>Kostel Nejsvětější Trojice</vt:lpstr>
      <vt:lpstr>Snímek 14</vt:lpstr>
      <vt:lpstr>ISŠ SLANÝ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Hana</cp:lastModifiedBy>
  <cp:revision>22</cp:revision>
  <dcterms:created xsi:type="dcterms:W3CDTF">2013-05-15T06:44:49Z</dcterms:created>
  <dcterms:modified xsi:type="dcterms:W3CDTF">2013-07-09T07:30:24Z</dcterms:modified>
</cp:coreProperties>
</file>