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256" r:id="rId3"/>
    <p:sldId id="330" r:id="rId4"/>
    <p:sldId id="326" r:id="rId5"/>
    <p:sldId id="340" r:id="rId6"/>
    <p:sldId id="327" r:id="rId7"/>
    <p:sldId id="328" r:id="rId8"/>
    <p:sldId id="341" r:id="rId9"/>
    <p:sldId id="329" r:id="rId10"/>
    <p:sldId id="331" r:id="rId11"/>
    <p:sldId id="332" r:id="rId12"/>
    <p:sldId id="333" r:id="rId13"/>
    <p:sldId id="334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F8A"/>
    <a:srgbClr val="FFFFCC"/>
    <a:srgbClr val="008000"/>
    <a:srgbClr val="CCECFF"/>
    <a:srgbClr val="FF5050"/>
    <a:srgbClr val="00CC00"/>
    <a:srgbClr val="E29A84"/>
    <a:srgbClr val="0066FF"/>
    <a:srgbClr val="A82883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F3DDB9-2369-48FC-A3C5-C15BA8462E00}" type="datetimeFigureOut">
              <a:rPr lang="cs-CZ" smtClean="0"/>
              <a:pPr/>
              <a:t>11.7.2013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1EDA20-703E-4563-BA37-DFC92E672F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16832"/>
            <a:ext cx="8229600" cy="3921125"/>
          </a:xfrm>
        </p:spPr>
        <p:txBody>
          <a:bodyPr>
            <a:no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Označení materiálu:</a:t>
            </a:r>
            <a:r>
              <a:rPr lang="cs-CZ" sz="1000" dirty="0" smtClean="0">
                <a:latin typeface="Calibri" pitchFamily="34" charset="0"/>
              </a:rPr>
              <a:t>	</a:t>
            </a:r>
            <a:r>
              <a:rPr lang="cs-CZ" sz="1000" dirty="0" smtClean="0">
                <a:latin typeface="Calibri" pitchFamily="34" charset="0"/>
              </a:rPr>
              <a:t> VY_32_INOVACE_STEIV_FYZIKA1_12</a:t>
            </a:r>
            <a:r>
              <a:rPr lang="cs-CZ" sz="1000" dirty="0" smtClean="0">
                <a:latin typeface="Calibri" pitchFamily="34" charset="0"/>
              </a:rPr>
              <a:t>	</a:t>
            </a:r>
          </a:p>
          <a:p>
            <a:r>
              <a:rPr lang="cs-CZ" sz="1000" b="1" dirty="0" smtClean="0">
                <a:latin typeface="Calibri" pitchFamily="34" charset="0"/>
              </a:rPr>
              <a:t>Název materiálu: 	</a:t>
            </a:r>
            <a:r>
              <a:rPr lang="cs-CZ" sz="1000" dirty="0" smtClean="0">
                <a:latin typeface="Calibri" pitchFamily="34" charset="0"/>
              </a:rPr>
              <a:t>Druhy </a:t>
            </a:r>
            <a:r>
              <a:rPr lang="cs-CZ" sz="1000" dirty="0" smtClean="0">
                <a:latin typeface="Calibri" pitchFamily="34" charset="0"/>
              </a:rPr>
              <a:t>pohybů.			</a:t>
            </a:r>
          </a:p>
          <a:p>
            <a:r>
              <a:rPr lang="cs-CZ" sz="1000" b="1" dirty="0" smtClean="0">
                <a:latin typeface="Calibri" pitchFamily="34" charset="0"/>
              </a:rPr>
              <a:t>Tematická oblast:	</a:t>
            </a:r>
            <a:r>
              <a:rPr lang="cs-CZ" sz="1000" dirty="0" smtClean="0">
                <a:latin typeface="Calibri" pitchFamily="34" charset="0"/>
              </a:rPr>
              <a:t>Fyzika 1.ročník </a:t>
            </a:r>
          </a:p>
          <a:p>
            <a:r>
              <a:rPr lang="cs-CZ" sz="1000" b="1" dirty="0" smtClean="0">
                <a:latin typeface="Calibri" pitchFamily="34" charset="0"/>
              </a:rPr>
              <a:t>Anotace</a:t>
            </a:r>
            <a:r>
              <a:rPr lang="cs-CZ" sz="1000" b="1" dirty="0" smtClean="0">
                <a:latin typeface="Calibri" pitchFamily="34" charset="0"/>
              </a:rPr>
              <a:t>: 		</a:t>
            </a:r>
            <a:r>
              <a:rPr lang="cs-CZ" sz="1000" dirty="0" smtClean="0">
                <a:latin typeface="Calibri" pitchFamily="34" charset="0"/>
              </a:rPr>
              <a:t>Prezentace </a:t>
            </a:r>
            <a:r>
              <a:rPr lang="cs-CZ" sz="1000" dirty="0" smtClean="0">
                <a:latin typeface="Calibri" pitchFamily="34" charset="0"/>
              </a:rPr>
              <a:t>slouží k výuce pohybů, jejich dělení a vlastností. </a:t>
            </a:r>
          </a:p>
          <a:p>
            <a:r>
              <a:rPr lang="cs-CZ" sz="1000" b="1" dirty="0" smtClean="0">
                <a:latin typeface="Calibri" pitchFamily="34" charset="0"/>
              </a:rPr>
              <a:t>Očekávaný výstup: 	</a:t>
            </a:r>
            <a:r>
              <a:rPr lang="cs-CZ" sz="1000" dirty="0" smtClean="0">
                <a:latin typeface="Calibri" pitchFamily="34" charset="0"/>
              </a:rPr>
              <a:t>Dokáže </a:t>
            </a:r>
            <a:r>
              <a:rPr lang="cs-CZ" sz="1000" dirty="0" smtClean="0">
                <a:latin typeface="Calibri" pitchFamily="34" charset="0"/>
              </a:rPr>
              <a:t>rozdělit a popsat jednotlivé druhy pohybů, definuje trajektorii a dráhu pohybu, popíše vztažný 			</a:t>
            </a:r>
            <a:r>
              <a:rPr lang="cs-CZ" sz="1000" dirty="0" smtClean="0">
                <a:latin typeface="Calibri" pitchFamily="34" charset="0"/>
              </a:rPr>
              <a:t>bod </a:t>
            </a:r>
            <a:r>
              <a:rPr lang="cs-CZ" sz="1000" dirty="0" smtClean="0">
                <a:latin typeface="Calibri" pitchFamily="34" charset="0"/>
              </a:rPr>
              <a:t>a soustavu.	 </a:t>
            </a:r>
          </a:p>
          <a:p>
            <a:r>
              <a:rPr lang="cs-CZ" sz="1000" b="1" dirty="0" smtClean="0">
                <a:latin typeface="Calibri" pitchFamily="34" charset="0"/>
              </a:rPr>
              <a:t>Klíčová slova: 	</a:t>
            </a:r>
            <a:r>
              <a:rPr lang="cs-CZ" sz="1000" dirty="0" smtClean="0">
                <a:latin typeface="Calibri" pitchFamily="34" charset="0"/>
              </a:rPr>
              <a:t>Hmotný </a:t>
            </a:r>
            <a:r>
              <a:rPr lang="cs-CZ" sz="1000" dirty="0" smtClean="0">
                <a:latin typeface="Calibri" pitchFamily="34" charset="0"/>
              </a:rPr>
              <a:t>bod, trajektorie, dráha, vztažný bod, vztažná soustava.	</a:t>
            </a:r>
          </a:p>
          <a:p>
            <a:r>
              <a:rPr lang="cs-CZ" sz="1000" b="1" dirty="0" smtClean="0">
                <a:latin typeface="Calibri" pitchFamily="34" charset="0"/>
              </a:rPr>
              <a:t>Metodika</a:t>
            </a:r>
            <a:r>
              <a:rPr lang="cs-CZ" sz="1000" b="1" dirty="0" smtClean="0">
                <a:latin typeface="Calibri" pitchFamily="34" charset="0"/>
              </a:rPr>
              <a:t>: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smtClean="0">
                <a:latin typeface="Calibri" pitchFamily="34" charset="0"/>
              </a:rPr>
              <a:t>		Zpracovaný </a:t>
            </a:r>
            <a:r>
              <a:rPr lang="cs-CZ" sz="1000" dirty="0" smtClean="0">
                <a:latin typeface="Calibri" pitchFamily="34" charset="0"/>
              </a:rPr>
              <a:t>materiál slouží jako podpora výkladu, příp. k opakování probraného učiva v oblasti druhů mechanického </a:t>
            </a:r>
            <a:r>
              <a:rPr lang="cs-CZ" sz="1000" dirty="0" smtClean="0">
                <a:latin typeface="Calibri" pitchFamily="34" charset="0"/>
              </a:rPr>
              <a:t>		pohybu</a:t>
            </a:r>
            <a:r>
              <a:rPr lang="cs-CZ" sz="1000" dirty="0" smtClean="0">
                <a:latin typeface="Calibri" pitchFamily="34" charset="0"/>
              </a:rPr>
              <a:t>.</a:t>
            </a:r>
          </a:p>
          <a:p>
            <a:r>
              <a:rPr lang="cs-CZ" sz="1000" b="1" dirty="0" smtClean="0">
                <a:latin typeface="Calibri" pitchFamily="34" charset="0"/>
              </a:rPr>
              <a:t>Obor:</a:t>
            </a:r>
            <a:r>
              <a:rPr lang="cs-CZ" sz="1000" dirty="0" smtClean="0">
                <a:latin typeface="Calibri" pitchFamily="34" charset="0"/>
              </a:rPr>
              <a:t>		</a:t>
            </a:r>
            <a:r>
              <a:rPr lang="cs-CZ" sz="1000" dirty="0" smtClean="0">
                <a:latin typeface="Calibri" pitchFamily="34" charset="0"/>
              </a:rPr>
              <a:t>Automechanik</a:t>
            </a:r>
            <a:r>
              <a:rPr lang="cs-CZ" sz="1000" dirty="0" smtClean="0">
                <a:latin typeface="Calibri" pitchFamily="34" charset="0"/>
              </a:rPr>
              <a:t>, Zámečník, Instalatér, Truhlář		</a:t>
            </a:r>
          </a:p>
          <a:p>
            <a:r>
              <a:rPr lang="cs-CZ" sz="1000" b="1" dirty="0" smtClean="0">
                <a:latin typeface="Calibri" pitchFamily="34" charset="0"/>
              </a:rPr>
              <a:t>Ročník: 		</a:t>
            </a:r>
            <a:r>
              <a:rPr lang="cs-CZ" sz="1000" dirty="0" smtClean="0">
                <a:latin typeface="Calibri" pitchFamily="34" charset="0"/>
              </a:rPr>
              <a:t>1</a:t>
            </a:r>
            <a:r>
              <a:rPr lang="cs-CZ" sz="1000" dirty="0" smtClean="0">
                <a:latin typeface="Calibri" pitchFamily="34" charset="0"/>
              </a:rPr>
              <a:t>.			</a:t>
            </a:r>
          </a:p>
          <a:p>
            <a:pPr>
              <a:defRPr/>
            </a:pPr>
            <a:r>
              <a:rPr lang="cs-CZ" sz="1000" b="1" dirty="0" smtClean="0">
                <a:latin typeface="Calibri" pitchFamily="34" charset="0"/>
              </a:rPr>
              <a:t>Autor</a:t>
            </a:r>
            <a:r>
              <a:rPr lang="cs-CZ" sz="1000" b="1" dirty="0" smtClean="0">
                <a:latin typeface="Calibri" pitchFamily="34" charset="0"/>
              </a:rPr>
              <a:t>:</a:t>
            </a:r>
            <a:r>
              <a:rPr lang="cs-CZ" sz="1000" dirty="0" smtClean="0">
                <a:latin typeface="Calibri" pitchFamily="34" charset="0"/>
              </a:rPr>
              <a:t> 		Ing. Ivan Števula</a:t>
            </a:r>
          </a:p>
          <a:p>
            <a:r>
              <a:rPr lang="cs-CZ" sz="1000" dirty="0" smtClean="0">
                <a:latin typeface="Calibri" pitchFamily="34" charset="0"/>
              </a:rPr>
              <a:t> </a:t>
            </a:r>
            <a:r>
              <a:rPr lang="cs-CZ" sz="1000" b="1" dirty="0" smtClean="0">
                <a:latin typeface="Calibri" pitchFamily="34" charset="0"/>
              </a:rPr>
              <a:t>Zpracováno dne: 	</a:t>
            </a:r>
            <a:r>
              <a:rPr lang="cs-CZ" sz="1000" dirty="0" smtClean="0">
                <a:latin typeface="Calibri" pitchFamily="34" charset="0"/>
              </a:rPr>
              <a:t>7</a:t>
            </a:r>
            <a:r>
              <a:rPr lang="cs-CZ" sz="1000" dirty="0" smtClean="0">
                <a:latin typeface="Calibri" pitchFamily="34" charset="0"/>
              </a:rPr>
              <a:t>. </a:t>
            </a:r>
            <a:r>
              <a:rPr lang="cs-CZ" sz="1000" dirty="0" smtClean="0">
                <a:latin typeface="Calibri" pitchFamily="34" charset="0"/>
              </a:rPr>
              <a:t>10. </a:t>
            </a:r>
            <a:r>
              <a:rPr lang="cs-CZ" sz="1000" smtClean="0">
                <a:latin typeface="Calibri" pitchFamily="34" charset="0"/>
              </a:rPr>
              <a:t>2012</a:t>
            </a:r>
          </a:p>
          <a:p>
            <a:endParaRPr lang="cs-CZ" sz="1000" dirty="0" smtClean="0">
              <a:latin typeface="Calibri" pitchFamily="34" charset="0"/>
            </a:endParaRPr>
          </a:p>
          <a:p>
            <a:r>
              <a:rPr lang="en-US" sz="1000" dirty="0" err="1" smtClean="0">
                <a:latin typeface="Calibri" pitchFamily="34" charset="0"/>
              </a:rPr>
              <a:t>Prohlašuji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že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při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tvorbě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výukového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materiálu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jsem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respektoval</a:t>
            </a:r>
            <a:r>
              <a:rPr lang="en-US" sz="1000" dirty="0" smtClean="0">
                <a:latin typeface="Calibri" pitchFamily="34" charset="0"/>
              </a:rPr>
              <a:t>(a) </a:t>
            </a:r>
            <a:r>
              <a:rPr lang="en-US" sz="1000" dirty="0" err="1" smtClean="0">
                <a:latin typeface="Calibri" pitchFamily="34" charset="0"/>
              </a:rPr>
              <a:t>všeobecně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užívané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právní</a:t>
            </a:r>
            <a:r>
              <a:rPr lang="en-US" sz="1000" dirty="0" smtClean="0">
                <a:latin typeface="Calibri" pitchFamily="34" charset="0"/>
              </a:rPr>
              <a:t> a </a:t>
            </a:r>
            <a:r>
              <a:rPr lang="en-US" sz="1000" dirty="0" err="1" smtClean="0">
                <a:latin typeface="Calibri" pitchFamily="34" charset="0"/>
              </a:rPr>
              <a:t>morální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zvyklosti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autorská</a:t>
            </a:r>
            <a:r>
              <a:rPr lang="en-US" sz="1000" dirty="0" smtClean="0">
                <a:latin typeface="Calibri" pitchFamily="34" charset="0"/>
              </a:rPr>
              <a:t> a </a:t>
            </a:r>
            <a:r>
              <a:rPr lang="en-US" sz="1000" dirty="0" err="1" smtClean="0">
                <a:latin typeface="Calibri" pitchFamily="34" charset="0"/>
              </a:rPr>
              <a:t>jiná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práva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třetích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osob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zejména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práva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duševního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vlastnictví</a:t>
            </a:r>
            <a:r>
              <a:rPr lang="en-US" sz="1000" dirty="0" smtClean="0">
                <a:latin typeface="Calibri" pitchFamily="34" charset="0"/>
              </a:rPr>
              <a:t> (</a:t>
            </a:r>
            <a:r>
              <a:rPr lang="en-US" sz="1000" dirty="0" err="1" smtClean="0">
                <a:latin typeface="Calibri" pitchFamily="34" charset="0"/>
              </a:rPr>
              <a:t>např</a:t>
            </a:r>
            <a:r>
              <a:rPr lang="en-US" sz="1000" dirty="0" smtClean="0">
                <a:latin typeface="Calibri" pitchFamily="34" charset="0"/>
              </a:rPr>
              <a:t>. </a:t>
            </a:r>
            <a:r>
              <a:rPr lang="en-US" sz="1000" dirty="0" err="1" smtClean="0">
                <a:latin typeface="Calibri" pitchFamily="34" charset="0"/>
              </a:rPr>
              <a:t>práva</a:t>
            </a:r>
            <a:r>
              <a:rPr lang="en-US" sz="1000" dirty="0" smtClean="0">
                <a:latin typeface="Calibri" pitchFamily="34" charset="0"/>
              </a:rPr>
              <a:t> k </a:t>
            </a:r>
            <a:r>
              <a:rPr lang="en-US" sz="1000" dirty="0" err="1" smtClean="0">
                <a:latin typeface="Calibri" pitchFamily="34" charset="0"/>
              </a:rPr>
              <a:t>obchodní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firmě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autorská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práva</a:t>
            </a:r>
            <a:r>
              <a:rPr lang="en-US" sz="1000" dirty="0" smtClean="0">
                <a:latin typeface="Calibri" pitchFamily="34" charset="0"/>
              </a:rPr>
              <a:t> k software, k </a:t>
            </a:r>
            <a:r>
              <a:rPr lang="en-US" sz="1000" dirty="0" err="1" smtClean="0">
                <a:latin typeface="Calibri" pitchFamily="34" charset="0"/>
              </a:rPr>
              <a:t>filmovým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hudebním</a:t>
            </a:r>
            <a:r>
              <a:rPr lang="en-US" sz="1000" dirty="0" smtClean="0">
                <a:latin typeface="Calibri" pitchFamily="34" charset="0"/>
              </a:rPr>
              <a:t> a </a:t>
            </a:r>
            <a:r>
              <a:rPr lang="en-US" sz="1000" dirty="0" err="1" smtClean="0">
                <a:latin typeface="Calibri" pitchFamily="34" charset="0"/>
              </a:rPr>
              <a:t>fotografickým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dílům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nebo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práva</a:t>
            </a:r>
            <a:r>
              <a:rPr lang="en-US" sz="1000" dirty="0" smtClean="0">
                <a:latin typeface="Calibri" pitchFamily="34" charset="0"/>
              </a:rPr>
              <a:t> k </a:t>
            </a:r>
            <a:r>
              <a:rPr lang="en-US" sz="1000" dirty="0" err="1" smtClean="0">
                <a:latin typeface="Calibri" pitchFamily="34" charset="0"/>
              </a:rPr>
              <a:t>ochranným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známkám</a:t>
            </a:r>
            <a:r>
              <a:rPr lang="en-US" sz="1000" dirty="0" smtClean="0">
                <a:latin typeface="Calibri" pitchFamily="34" charset="0"/>
              </a:rPr>
              <a:t>) </a:t>
            </a:r>
            <a:r>
              <a:rPr lang="en-US" sz="1000" dirty="0" err="1" smtClean="0">
                <a:latin typeface="Calibri" pitchFamily="34" charset="0"/>
              </a:rPr>
              <a:t>dle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zákona</a:t>
            </a:r>
            <a:r>
              <a:rPr lang="en-US" sz="1000" dirty="0" smtClean="0">
                <a:latin typeface="Calibri" pitchFamily="34" charset="0"/>
              </a:rPr>
              <a:t> 121/2000 Sb. (</a:t>
            </a:r>
            <a:r>
              <a:rPr lang="en-US" sz="1000" dirty="0" err="1" smtClean="0">
                <a:latin typeface="Calibri" pitchFamily="34" charset="0"/>
              </a:rPr>
              <a:t>autorský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zákon</a:t>
            </a:r>
            <a:r>
              <a:rPr lang="en-US" sz="1000" dirty="0" smtClean="0">
                <a:latin typeface="Calibri" pitchFamily="34" charset="0"/>
              </a:rPr>
              <a:t>). </a:t>
            </a:r>
            <a:r>
              <a:rPr lang="en-US" sz="1000" dirty="0" err="1" smtClean="0">
                <a:latin typeface="Calibri" pitchFamily="34" charset="0"/>
              </a:rPr>
              <a:t>Nesu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veškerou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právní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odpovědnost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obsah</a:t>
            </a:r>
            <a:r>
              <a:rPr lang="en-US" sz="1000" dirty="0" smtClean="0">
                <a:latin typeface="Calibri" pitchFamily="34" charset="0"/>
              </a:rPr>
              <a:t> a </a:t>
            </a:r>
            <a:r>
              <a:rPr lang="en-US" sz="1000" dirty="0" err="1" smtClean="0">
                <a:latin typeface="Calibri" pitchFamily="34" charset="0"/>
              </a:rPr>
              <a:t>původ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svého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díla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cs-CZ" sz="1000" dirty="0" smtClean="0">
              <a:latin typeface="Calibri" pitchFamily="34" charset="0"/>
            </a:endParaRPr>
          </a:p>
          <a:p>
            <a:pPr>
              <a:defRPr/>
            </a:pPr>
            <a:endParaRPr lang="cs-CZ" sz="1000" dirty="0">
              <a:latin typeface="Calibri" pitchFamily="34" charset="0"/>
            </a:endParaRPr>
          </a:p>
        </p:txBody>
      </p:sp>
      <p:sp>
        <p:nvSpPr>
          <p:cNvPr id="9221" name="Zástupný symbol pro zápatí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dirty="0" smtClean="0"/>
              <a:t>Integrovaná střední škola, Hlaváčkovo nám. 673, Slaný</a:t>
            </a:r>
          </a:p>
          <a:p>
            <a:pPr algn="ctr"/>
            <a:endParaRPr lang="cs-CZ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8913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pohybu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Pohyb tělesa popisujeme na základě: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zvoleného jiného tělesa - vztažný bod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souřadnicového systému - vztažná soustava</a:t>
            </a:r>
          </a:p>
          <a:p>
            <a:endParaRPr lang="cs-CZ" b="1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4F8A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4F8A"/>
              </a:solidFill>
            </a:endParaRPr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Skupina 104"/>
          <p:cNvGrpSpPr/>
          <p:nvPr/>
        </p:nvGrpSpPr>
        <p:grpSpPr>
          <a:xfrm>
            <a:off x="1187624" y="3573016"/>
            <a:ext cx="3456384" cy="2880320"/>
            <a:chOff x="2627784" y="3501008"/>
            <a:chExt cx="3456384" cy="2880320"/>
          </a:xfrm>
        </p:grpSpPr>
        <p:cxnSp>
          <p:nvCxnSpPr>
            <p:cNvPr id="83" name="Přímá spojnice 82"/>
            <p:cNvCxnSpPr/>
            <p:nvPr/>
          </p:nvCxnSpPr>
          <p:spPr>
            <a:xfrm>
              <a:off x="3999158" y="4151630"/>
              <a:ext cx="816594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 flipV="1">
              <a:off x="4691633" y="4005064"/>
              <a:ext cx="0" cy="115212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Skupina 103"/>
            <p:cNvGrpSpPr/>
            <p:nvPr/>
          </p:nvGrpSpPr>
          <p:grpSpPr>
            <a:xfrm>
              <a:off x="2627784" y="3501008"/>
              <a:ext cx="3456384" cy="2880320"/>
              <a:chOff x="2627784" y="3501008"/>
              <a:chExt cx="3456384" cy="2880320"/>
            </a:xfrm>
          </p:grpSpPr>
          <p:grpSp>
            <p:nvGrpSpPr>
              <p:cNvPr id="100" name="Skupina 99"/>
              <p:cNvGrpSpPr/>
              <p:nvPr/>
            </p:nvGrpSpPr>
            <p:grpSpPr>
              <a:xfrm>
                <a:off x="4643271" y="4098665"/>
                <a:ext cx="105912" cy="103366"/>
                <a:chOff x="2435740" y="4151630"/>
                <a:chExt cx="105912" cy="103366"/>
              </a:xfrm>
            </p:grpSpPr>
            <p:cxnSp>
              <p:nvCxnSpPr>
                <p:cNvPr id="94" name="Přímá spojnice 93"/>
                <p:cNvCxnSpPr/>
                <p:nvPr/>
              </p:nvCxnSpPr>
              <p:spPr>
                <a:xfrm>
                  <a:off x="2483768" y="4151630"/>
                  <a:ext cx="0" cy="10336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nice 95"/>
                <p:cNvCxnSpPr/>
                <p:nvPr/>
              </p:nvCxnSpPr>
              <p:spPr>
                <a:xfrm>
                  <a:off x="2435740" y="4205390"/>
                  <a:ext cx="105912" cy="14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Skupina 102"/>
              <p:cNvGrpSpPr/>
              <p:nvPr/>
            </p:nvGrpSpPr>
            <p:grpSpPr>
              <a:xfrm>
                <a:off x="2627784" y="3501008"/>
                <a:ext cx="3456384" cy="2880320"/>
                <a:chOff x="2627784" y="3501008"/>
                <a:chExt cx="3456384" cy="2880320"/>
              </a:xfrm>
            </p:grpSpPr>
            <p:grpSp>
              <p:nvGrpSpPr>
                <p:cNvPr id="81" name="Skupina 80"/>
                <p:cNvGrpSpPr/>
                <p:nvPr/>
              </p:nvGrpSpPr>
              <p:grpSpPr>
                <a:xfrm>
                  <a:off x="2627784" y="3501008"/>
                  <a:ext cx="3456384" cy="2880320"/>
                  <a:chOff x="2627784" y="3501008"/>
                  <a:chExt cx="3456384" cy="2880320"/>
                </a:xfrm>
              </p:grpSpPr>
              <p:grpSp>
                <p:nvGrpSpPr>
                  <p:cNvPr id="68" name="Skupina 67"/>
                  <p:cNvGrpSpPr/>
                  <p:nvPr/>
                </p:nvGrpSpPr>
                <p:grpSpPr>
                  <a:xfrm>
                    <a:off x="2627784" y="3501008"/>
                    <a:ext cx="3456384" cy="2880320"/>
                    <a:chOff x="2483768" y="3068960"/>
                    <a:chExt cx="3456384" cy="2880320"/>
                  </a:xfrm>
                </p:grpSpPr>
                <p:grpSp>
                  <p:nvGrpSpPr>
                    <p:cNvPr id="59" name="Skupina 58"/>
                    <p:cNvGrpSpPr/>
                    <p:nvPr/>
                  </p:nvGrpSpPr>
                  <p:grpSpPr>
                    <a:xfrm>
                      <a:off x="2483768" y="3068960"/>
                      <a:ext cx="3456384" cy="2880320"/>
                      <a:chOff x="2555776" y="3501008"/>
                      <a:chExt cx="3456384" cy="2880320"/>
                    </a:xfrm>
                  </p:grpSpPr>
                  <p:grpSp>
                    <p:nvGrpSpPr>
                      <p:cNvPr id="51" name="Skupina 50"/>
                      <p:cNvGrpSpPr/>
                      <p:nvPr/>
                    </p:nvGrpSpPr>
                    <p:grpSpPr>
                      <a:xfrm>
                        <a:off x="2555776" y="3501008"/>
                        <a:ext cx="3456384" cy="2880320"/>
                        <a:chOff x="2555776" y="3356992"/>
                        <a:chExt cx="3456384" cy="2880320"/>
                      </a:xfrm>
                    </p:grpSpPr>
                    <p:cxnSp>
                      <p:nvCxnSpPr>
                        <p:cNvPr id="45" name="Přímá spojnice se šipkou 44"/>
                        <p:cNvCxnSpPr/>
                        <p:nvPr/>
                      </p:nvCxnSpPr>
                      <p:spPr>
                        <a:xfrm>
                          <a:off x="2555776" y="5085184"/>
                          <a:ext cx="3456384" cy="0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Přímá spojnice se šipkou 48"/>
                        <p:cNvCxnSpPr/>
                        <p:nvPr/>
                      </p:nvCxnSpPr>
                      <p:spPr>
                        <a:xfrm flipV="1">
                          <a:off x="3851920" y="3356992"/>
                          <a:ext cx="0" cy="2880320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3" name="Přímá spojnice 52"/>
                      <p:cNvCxnSpPr/>
                      <p:nvPr/>
                    </p:nvCxnSpPr>
                    <p:spPr>
                      <a:xfrm>
                        <a:off x="4082802" y="5157192"/>
                        <a:ext cx="0" cy="144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Přímá spojnice 53"/>
                      <p:cNvCxnSpPr/>
                      <p:nvPr/>
                    </p:nvCxnSpPr>
                    <p:spPr>
                      <a:xfrm>
                        <a:off x="4360168" y="5157192"/>
                        <a:ext cx="0" cy="144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Přímá spojnice 54"/>
                      <p:cNvCxnSpPr/>
                      <p:nvPr/>
                    </p:nvCxnSpPr>
                    <p:spPr>
                      <a:xfrm>
                        <a:off x="4619625" y="5157192"/>
                        <a:ext cx="0" cy="144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Přímá spojnice 55"/>
                      <p:cNvCxnSpPr/>
                      <p:nvPr/>
                    </p:nvCxnSpPr>
                    <p:spPr>
                      <a:xfrm>
                        <a:off x="4896991" y="5157192"/>
                        <a:ext cx="0" cy="144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Přímá spojnice 57"/>
                      <p:cNvCxnSpPr/>
                      <p:nvPr/>
                    </p:nvCxnSpPr>
                    <p:spPr>
                      <a:xfrm>
                        <a:off x="5177780" y="5157192"/>
                        <a:ext cx="0" cy="14401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3" name="Skupina 62"/>
                    <p:cNvGrpSpPr/>
                    <p:nvPr/>
                  </p:nvGrpSpPr>
                  <p:grpSpPr>
                    <a:xfrm>
                      <a:off x="3707904" y="4293096"/>
                      <a:ext cx="144016" cy="288032"/>
                      <a:chOff x="3707904" y="4293096"/>
                      <a:chExt cx="144016" cy="288032"/>
                    </a:xfrm>
                  </p:grpSpPr>
                  <p:cxnSp>
                    <p:nvCxnSpPr>
                      <p:cNvPr id="61" name="Přímá spojnice 60"/>
                      <p:cNvCxnSpPr/>
                      <p:nvPr/>
                    </p:nvCxnSpPr>
                    <p:spPr>
                      <a:xfrm>
                        <a:off x="3707904" y="4581128"/>
                        <a:ext cx="14401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Přímá spojnice 61"/>
                      <p:cNvCxnSpPr/>
                      <p:nvPr/>
                    </p:nvCxnSpPr>
                    <p:spPr>
                      <a:xfrm>
                        <a:off x="3707904" y="4293096"/>
                        <a:ext cx="14401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Skupina 63"/>
                    <p:cNvGrpSpPr/>
                    <p:nvPr/>
                  </p:nvGrpSpPr>
                  <p:grpSpPr>
                    <a:xfrm>
                      <a:off x="3707904" y="3433192"/>
                      <a:ext cx="144016" cy="571872"/>
                      <a:chOff x="3707904" y="4009256"/>
                      <a:chExt cx="144016" cy="571872"/>
                    </a:xfrm>
                  </p:grpSpPr>
                  <p:cxnSp>
                    <p:nvCxnSpPr>
                      <p:cNvPr id="65" name="Přímá spojnice 64"/>
                      <p:cNvCxnSpPr/>
                      <p:nvPr/>
                    </p:nvCxnSpPr>
                    <p:spPr>
                      <a:xfrm>
                        <a:off x="3707904" y="4581128"/>
                        <a:ext cx="14401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3707904" y="4293096"/>
                        <a:ext cx="14401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Přímá spojnice 66"/>
                      <p:cNvCxnSpPr/>
                      <p:nvPr/>
                    </p:nvCxnSpPr>
                    <p:spPr>
                      <a:xfrm>
                        <a:off x="3707904" y="4009256"/>
                        <a:ext cx="14401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3999158" y="5229200"/>
                    <a:ext cx="3113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solidFill>
                          <a:srgbClr val="004F8A"/>
                        </a:solidFill>
                      </a:rPr>
                      <a:t>1</a:t>
                    </a:r>
                    <a:endParaRPr lang="cs-CZ" b="1" dirty="0">
                      <a:solidFill>
                        <a:srgbClr val="004F8A"/>
                      </a:solidFill>
                    </a:endParaRPr>
                  </a:p>
                </p:txBody>
              </p:sp>
              <p:sp>
                <p:nvSpPr>
                  <p:cNvPr id="70" name="TextovéPole 69"/>
                  <p:cNvSpPr txBox="1"/>
                  <p:nvPr/>
                </p:nvSpPr>
                <p:spPr>
                  <a:xfrm>
                    <a:off x="4278929" y="5229200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solidFill>
                          <a:srgbClr val="004F8A"/>
                        </a:solidFill>
                      </a:rPr>
                      <a:t>2</a:t>
                    </a:r>
                    <a:endParaRPr lang="cs-CZ" b="1" dirty="0">
                      <a:solidFill>
                        <a:srgbClr val="004F8A"/>
                      </a:solidFill>
                    </a:endParaRPr>
                  </a:p>
                </p:txBody>
              </p:sp>
              <p:sp>
                <p:nvSpPr>
                  <p:cNvPr id="71" name="TextovéPole 70"/>
                  <p:cNvSpPr txBox="1"/>
                  <p:nvPr/>
                </p:nvSpPr>
                <p:spPr>
                  <a:xfrm>
                    <a:off x="4538386" y="5229175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solidFill>
                          <a:srgbClr val="004F8A"/>
                        </a:solidFill>
                      </a:rPr>
                      <a:t>3</a:t>
                    </a:r>
                    <a:endParaRPr lang="cs-CZ" b="1" dirty="0">
                      <a:solidFill>
                        <a:srgbClr val="004F8A"/>
                      </a:solidFill>
                    </a:endParaRPr>
                  </a:p>
                </p:txBody>
              </p:sp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4815752" y="5229200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>
                        <a:solidFill>
                          <a:srgbClr val="004F8A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74" name="TextovéPole 73"/>
                  <p:cNvSpPr txBox="1"/>
                  <p:nvPr/>
                </p:nvSpPr>
                <p:spPr>
                  <a:xfrm>
                    <a:off x="5096541" y="5229433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>
                        <a:solidFill>
                          <a:srgbClr val="004F8A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3603099" y="4825727"/>
                    <a:ext cx="3113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solidFill>
                          <a:srgbClr val="004F8A"/>
                        </a:solidFill>
                      </a:rPr>
                      <a:t>1</a:t>
                    </a:r>
                    <a:endParaRPr lang="cs-CZ" b="1" dirty="0">
                      <a:solidFill>
                        <a:srgbClr val="004F8A"/>
                      </a:solidFill>
                    </a:endParaRPr>
                  </a:p>
                </p:txBody>
              </p:sp>
              <p:sp>
                <p:nvSpPr>
                  <p:cNvPr id="77" name="TextovéPole 76"/>
                  <p:cNvSpPr txBox="1"/>
                  <p:nvPr/>
                </p:nvSpPr>
                <p:spPr>
                  <a:xfrm>
                    <a:off x="3607321" y="4533736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solidFill>
                          <a:srgbClr val="004F8A"/>
                        </a:solidFill>
                      </a:rPr>
                      <a:t>2</a:t>
                    </a:r>
                    <a:endParaRPr lang="cs-CZ" b="1" dirty="0">
                      <a:solidFill>
                        <a:srgbClr val="004F8A"/>
                      </a:solidFill>
                    </a:endParaRPr>
                  </a:p>
                </p:txBody>
              </p:sp>
              <p:sp>
                <p:nvSpPr>
                  <p:cNvPr id="78" name="TextovéPole 77"/>
                  <p:cNvSpPr txBox="1"/>
                  <p:nvPr/>
                </p:nvSpPr>
                <p:spPr>
                  <a:xfrm>
                    <a:off x="3616846" y="4254996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solidFill>
                          <a:srgbClr val="004F8A"/>
                        </a:solidFill>
                      </a:rPr>
                      <a:t>3</a:t>
                    </a:r>
                    <a:endParaRPr lang="cs-CZ" b="1" dirty="0">
                      <a:solidFill>
                        <a:srgbClr val="004F8A"/>
                      </a:solidFill>
                    </a:endParaRPr>
                  </a:p>
                </p:txBody>
              </p:sp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3616846" y="3966964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>
                        <a:solidFill>
                          <a:srgbClr val="004F8A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80" name="TextovéPole 79"/>
                  <p:cNvSpPr txBox="1"/>
                  <p:nvPr/>
                </p:nvSpPr>
                <p:spPr>
                  <a:xfrm>
                    <a:off x="3611513" y="3679165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>
                        <a:solidFill>
                          <a:srgbClr val="004F8A"/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101" name="TextovéPole 100"/>
                <p:cNvSpPr txBox="1"/>
                <p:nvPr/>
              </p:nvSpPr>
              <p:spPr>
                <a:xfrm>
                  <a:off x="4716016" y="3779748"/>
                  <a:ext cx="936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 smtClean="0"/>
                    <a:t>A[3;4]</a:t>
                  </a:r>
                  <a:endParaRPr lang="cs-CZ" b="1" dirty="0"/>
                </a:p>
              </p:txBody>
            </p:sp>
          </p:grpSp>
          <p:sp>
            <p:nvSpPr>
              <p:cNvPr id="102" name="TextovéPole 101"/>
              <p:cNvSpPr txBox="1"/>
              <p:nvPr/>
            </p:nvSpPr>
            <p:spPr>
              <a:xfrm>
                <a:off x="3613951" y="52292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0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7" name="TextovéPole 106"/>
              <p:cNvSpPr txBox="1"/>
              <p:nvPr/>
            </p:nvSpPr>
            <p:spPr>
              <a:xfrm>
                <a:off x="4283968" y="5335583"/>
                <a:ext cx="408765" cy="39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cs-CZ" b="1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cs-CZ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/>
                                </a:rPr>
                                <m:t>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07" name="TextovéPole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35583"/>
                <a:ext cx="408765" cy="3976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0" name="TextovéPole 109"/>
              <p:cNvSpPr txBox="1"/>
              <p:nvPr/>
            </p:nvSpPr>
            <p:spPr>
              <a:xfrm>
                <a:off x="2075003" y="3429000"/>
                <a:ext cx="401072" cy="3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cs-CZ" b="1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cs-CZ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/>
                                </a:rPr>
                                <m:t>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10" name="TextovéPol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3" y="3429000"/>
                <a:ext cx="401072" cy="39754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C:\Users\Ivan\AppData\Local\Microsoft\Windows\Temporary Internet Files\Content.IE5\BJ4ZYXG9\MP90042438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2777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88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Vztažná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defTabSz="762000">
              <a:buNone/>
            </a:pPr>
            <a:r>
              <a:rPr lang="cs-CZ" b="1" dirty="0">
                <a:solidFill>
                  <a:srgbClr val="004F8A"/>
                </a:solidFill>
              </a:rPr>
              <a:t>Vztažná soustava se ve fyzice </a:t>
            </a:r>
            <a:r>
              <a:rPr lang="cs-CZ" b="1" dirty="0" smtClean="0">
                <a:solidFill>
                  <a:srgbClr val="004F8A"/>
                </a:solidFill>
              </a:rPr>
              <a:t>používá </a:t>
            </a:r>
            <a:r>
              <a:rPr lang="cs-CZ" b="1" dirty="0">
                <a:solidFill>
                  <a:srgbClr val="004F8A"/>
                </a:solidFill>
              </a:rPr>
              <a:t>na určování polohy </a:t>
            </a:r>
            <a:r>
              <a:rPr lang="cs-CZ" b="1" dirty="0" smtClean="0">
                <a:solidFill>
                  <a:srgbClr val="004F8A"/>
                </a:solidFill>
              </a:rPr>
              <a:t>tělesa </a:t>
            </a:r>
            <a:r>
              <a:rPr lang="cs-CZ" b="1" dirty="0">
                <a:solidFill>
                  <a:srgbClr val="004F8A"/>
                </a:solidFill>
              </a:rPr>
              <a:t>a změny polohy tělesa </a:t>
            </a:r>
            <a:r>
              <a:rPr lang="cs-CZ" b="1" dirty="0" smtClean="0">
                <a:solidFill>
                  <a:srgbClr val="004F8A"/>
                </a:solidFill>
              </a:rPr>
              <a:t>v </a:t>
            </a:r>
            <a:r>
              <a:rPr lang="cs-CZ" b="1" dirty="0">
                <a:solidFill>
                  <a:srgbClr val="004F8A"/>
                </a:solidFill>
              </a:rPr>
              <a:t>závislosti </a:t>
            </a:r>
            <a:r>
              <a:rPr lang="cs-CZ" b="1" dirty="0" smtClean="0">
                <a:solidFill>
                  <a:srgbClr val="004F8A"/>
                </a:solidFill>
              </a:rPr>
              <a:t> na </a:t>
            </a:r>
            <a:r>
              <a:rPr lang="cs-CZ" b="1" dirty="0">
                <a:solidFill>
                  <a:srgbClr val="004F8A"/>
                </a:solidFill>
              </a:rPr>
              <a:t>čase</a:t>
            </a:r>
            <a:r>
              <a:rPr lang="cs-CZ" b="1" dirty="0" smtClean="0">
                <a:solidFill>
                  <a:srgbClr val="004F8A"/>
                </a:solidFill>
              </a:rPr>
              <a:t>.</a:t>
            </a:r>
          </a:p>
          <a:p>
            <a:pPr marL="0" indent="0" defTabSz="76200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defTabSz="76200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 defTabSz="76200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defTabSz="762000">
              <a:buNone/>
            </a:pPr>
            <a:endParaRPr lang="cs-CZ" sz="2800" b="1" dirty="0" smtClean="0"/>
          </a:p>
          <a:p>
            <a:pPr marL="0" indent="0" defTabSz="762000">
              <a:buNone/>
            </a:pPr>
            <a:r>
              <a:rPr lang="cs-CZ" sz="2800" b="1" dirty="0" smtClean="0"/>
              <a:t>Relativnost </a:t>
            </a:r>
            <a:r>
              <a:rPr lang="cs-CZ" sz="2800" b="1" dirty="0"/>
              <a:t>mechanického pohybu znamená, že </a:t>
            </a:r>
            <a:r>
              <a:rPr lang="cs-CZ" sz="2800" b="1" dirty="0" smtClean="0"/>
              <a:t>popis pohybu </a:t>
            </a:r>
            <a:r>
              <a:rPr lang="cs-CZ" sz="2800" b="1" dirty="0"/>
              <a:t>závisí </a:t>
            </a:r>
            <a:r>
              <a:rPr lang="cs-CZ" sz="2800" b="1" dirty="0" smtClean="0">
                <a:solidFill>
                  <a:srgbClr val="FF0000"/>
                </a:solidFill>
              </a:rPr>
              <a:t>„na </a:t>
            </a:r>
            <a:r>
              <a:rPr lang="cs-CZ" sz="2800" b="1" dirty="0">
                <a:solidFill>
                  <a:srgbClr val="FF0000"/>
                </a:solidFill>
              </a:rPr>
              <a:t>volbě vztažné </a:t>
            </a:r>
            <a:r>
              <a:rPr lang="cs-CZ" sz="2800" b="1" dirty="0" smtClean="0">
                <a:solidFill>
                  <a:srgbClr val="FF0000"/>
                </a:solidFill>
              </a:rPr>
              <a:t>soustavy“</a:t>
            </a:r>
            <a:r>
              <a:rPr lang="cs-CZ" sz="2800" b="1" dirty="0" smtClean="0"/>
              <a:t>.  </a:t>
            </a:r>
            <a:endParaRPr lang="cs-CZ" sz="2800" b="1" dirty="0"/>
          </a:p>
          <a:p>
            <a:pPr marL="0" indent="0" defTabSz="76200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Ivan\AppData\Local\Microsoft\Windows\Temporary Internet Files\Content.IE5\9NZATU07\MC9004370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2772389"/>
            <a:ext cx="1436029" cy="143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827584" y="2988413"/>
            <a:ext cx="7488832" cy="922448"/>
            <a:chOff x="827584" y="2708920"/>
            <a:chExt cx="7488832" cy="922448"/>
          </a:xfrm>
        </p:grpSpPr>
        <p:sp>
          <p:nvSpPr>
            <p:cNvPr id="24" name="Tree"/>
            <p:cNvSpPr>
              <a:spLocks noEditPoints="1" noChangeArrowheads="1"/>
            </p:cNvSpPr>
            <p:nvPr/>
          </p:nvSpPr>
          <p:spPr bwMode="auto">
            <a:xfrm>
              <a:off x="2849874" y="2708920"/>
              <a:ext cx="384398" cy="80416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0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Tree"/>
            <p:cNvSpPr>
              <a:spLocks noEditPoints="1" noChangeArrowheads="1"/>
            </p:cNvSpPr>
            <p:nvPr/>
          </p:nvSpPr>
          <p:spPr bwMode="auto">
            <a:xfrm>
              <a:off x="5148064" y="2764130"/>
              <a:ext cx="384398" cy="44645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0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Tree"/>
            <p:cNvSpPr>
              <a:spLocks noEditPoints="1" noChangeArrowheads="1"/>
            </p:cNvSpPr>
            <p:nvPr/>
          </p:nvSpPr>
          <p:spPr bwMode="auto">
            <a:xfrm>
              <a:off x="7140463" y="2708920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0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827584" y="3487352"/>
              <a:ext cx="7488832" cy="144016"/>
            </a:xfrm>
            <a:prstGeom prst="rect">
              <a:avLst/>
            </a:prstGeom>
            <a:pattFill prst="lgCheck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Picture 4" descr="C:\Users\Ivan\AppData\Local\Microsoft\Windows\Temporary Internet Files\Content.IE5\9NZATU07\MC90043709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3793171"/>
            <a:ext cx="1436029" cy="1436029"/>
          </a:xfrm>
          <a:prstGeom prst="rect">
            <a:avLst/>
          </a:prstGeom>
          <a:noFill/>
        </p:spPr>
      </p:pic>
      <p:grpSp>
        <p:nvGrpSpPr>
          <p:cNvPr id="29" name="Skupina 28"/>
          <p:cNvGrpSpPr/>
          <p:nvPr/>
        </p:nvGrpSpPr>
        <p:grpSpPr>
          <a:xfrm>
            <a:off x="827584" y="3564477"/>
            <a:ext cx="7488832" cy="1357641"/>
            <a:chOff x="827584" y="3284984"/>
            <a:chExt cx="7488832" cy="1357641"/>
          </a:xfrm>
        </p:grpSpPr>
        <p:sp>
          <p:nvSpPr>
            <p:cNvPr id="30" name="Tree"/>
            <p:cNvSpPr>
              <a:spLocks noEditPoints="1" noChangeArrowheads="1"/>
            </p:cNvSpPr>
            <p:nvPr/>
          </p:nvSpPr>
          <p:spPr bwMode="auto">
            <a:xfrm>
              <a:off x="6660232" y="3760104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0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Tree"/>
            <p:cNvSpPr>
              <a:spLocks noEditPoints="1" noChangeArrowheads="1"/>
            </p:cNvSpPr>
            <p:nvPr/>
          </p:nvSpPr>
          <p:spPr bwMode="auto">
            <a:xfrm>
              <a:off x="2699792" y="3634513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0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Tree"/>
            <p:cNvSpPr>
              <a:spLocks noEditPoints="1" noChangeArrowheads="1"/>
            </p:cNvSpPr>
            <p:nvPr/>
          </p:nvSpPr>
          <p:spPr bwMode="auto">
            <a:xfrm>
              <a:off x="4379800" y="3284984"/>
              <a:ext cx="768263" cy="946707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0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827584" y="4498609"/>
              <a:ext cx="7488832" cy="144016"/>
            </a:xfrm>
            <a:prstGeom prst="rect">
              <a:avLst/>
            </a:prstGeom>
            <a:pattFill prst="lgCheck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="" xmlns:p14="http://schemas.microsoft.com/office/powerpoint/2010/main" val="29628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6454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65348 -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Posuvný a otáčivý pohyb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defTabSz="762000">
              <a:buNone/>
            </a:pPr>
            <a:r>
              <a:rPr lang="cs-CZ" sz="2800" b="1" dirty="0">
                <a:solidFill>
                  <a:srgbClr val="FF0000"/>
                </a:solidFill>
              </a:rPr>
              <a:t>Při posuvném pohybu tělesa všechny body tělesa  </a:t>
            </a:r>
            <a:r>
              <a:rPr lang="cs-CZ" sz="2800" b="1" dirty="0" smtClean="0">
                <a:solidFill>
                  <a:srgbClr val="FF0000"/>
                </a:solidFill>
              </a:rPr>
              <a:t>opíšou za </a:t>
            </a:r>
            <a:r>
              <a:rPr lang="cs-CZ" sz="2800" b="1" dirty="0">
                <a:solidFill>
                  <a:srgbClr val="FF0000"/>
                </a:solidFill>
              </a:rPr>
              <a:t>stejný čas stejnou trajektorii a libovolné přímky </a:t>
            </a:r>
            <a:r>
              <a:rPr lang="cs-CZ" sz="2800" b="1" dirty="0" smtClean="0">
                <a:solidFill>
                  <a:srgbClr val="FF0000"/>
                </a:solidFill>
              </a:rPr>
              <a:t>pevně spojené </a:t>
            </a:r>
            <a:r>
              <a:rPr lang="cs-CZ" sz="2800" b="1" dirty="0">
                <a:solidFill>
                  <a:srgbClr val="FF0000"/>
                </a:solidFill>
              </a:rPr>
              <a:t>s tělesem zachovávají svůj směr</a:t>
            </a:r>
            <a:r>
              <a:rPr lang="cs-CZ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defTabSz="762000">
              <a:buNone/>
            </a:pPr>
            <a:endParaRPr lang="cs-CZ" sz="2800" dirty="0" smtClean="0"/>
          </a:p>
          <a:p>
            <a:pPr marL="0" indent="0" defTabSz="762000"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Při </a:t>
            </a:r>
            <a:r>
              <a:rPr lang="cs-CZ" sz="2800" b="1" dirty="0">
                <a:solidFill>
                  <a:srgbClr val="00B050"/>
                </a:solidFill>
              </a:rPr>
              <a:t>otáčivém  pohybu tělesa kolem nehybné osy </a:t>
            </a:r>
            <a:r>
              <a:rPr lang="cs-CZ" sz="2800" b="1" dirty="0" smtClean="0">
                <a:solidFill>
                  <a:srgbClr val="00B050"/>
                </a:solidFill>
              </a:rPr>
              <a:t>opisují body  </a:t>
            </a:r>
            <a:r>
              <a:rPr lang="cs-CZ" sz="2800" b="1" dirty="0">
                <a:solidFill>
                  <a:srgbClr val="00B050"/>
                </a:solidFill>
              </a:rPr>
              <a:t>tělesa  kružnice  se  středy  v  ose  </a:t>
            </a:r>
            <a:r>
              <a:rPr lang="cs-CZ" sz="2800" b="1" dirty="0" smtClean="0">
                <a:solidFill>
                  <a:srgbClr val="00B050"/>
                </a:solidFill>
              </a:rPr>
              <a:t>otáčení a tyto kružnice leží v rovinách kolmých k ose otáčení.</a:t>
            </a:r>
          </a:p>
          <a:p>
            <a:pPr marL="0" indent="0" defTabSz="762000">
              <a:buNone/>
            </a:pPr>
            <a:endParaRPr lang="cs-CZ" sz="2800" b="1" dirty="0">
              <a:solidFill>
                <a:srgbClr val="004F8A"/>
              </a:solidFill>
            </a:endParaRPr>
          </a:p>
          <a:p>
            <a:endParaRPr lang="cs-CZ" dirty="0"/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Ivan\AppData\Local\Microsoft\Windows\Temporary Internet Files\Content.IE5\EVS45G35\MC9004417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90" y="5301208"/>
            <a:ext cx="1731640" cy="173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49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defTabSz="762000">
              <a:buNone/>
            </a:pPr>
            <a:r>
              <a:rPr lang="cs-CZ" sz="3200" b="1" dirty="0">
                <a:solidFill>
                  <a:srgbClr val="FF0000"/>
                </a:solidFill>
              </a:rPr>
              <a:t>Uveďte 5 příkladů na posuvný </a:t>
            </a:r>
            <a:r>
              <a:rPr lang="cs-CZ" sz="3200" b="1" dirty="0" smtClean="0">
                <a:solidFill>
                  <a:srgbClr val="FF0000"/>
                </a:solidFill>
              </a:rPr>
              <a:t>a </a:t>
            </a:r>
            <a:r>
              <a:rPr lang="cs-CZ" sz="3200" b="1" dirty="0">
                <a:solidFill>
                  <a:srgbClr val="FF0000"/>
                </a:solidFill>
              </a:rPr>
              <a:t>5 příkladů na pohyb otáčivý.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marL="0" indent="0" defTabSz="762000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 defTabSz="76200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Popište </a:t>
            </a:r>
            <a:r>
              <a:rPr lang="cs-CZ" sz="3200" b="1" dirty="0">
                <a:solidFill>
                  <a:srgbClr val="FF0000"/>
                </a:solidFill>
              </a:rPr>
              <a:t>je. </a:t>
            </a:r>
          </a:p>
          <a:p>
            <a:endParaRPr lang="cs-CZ" dirty="0"/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Ivan\AppData\Local\Microsoft\Windows\Temporary Internet Files\Content.IE5\LME8GTEC\MP9004224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731717" cy="3630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79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Použitý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400" dirty="0"/>
              <a:t>Hlavní zdroj informací:</a:t>
            </a:r>
          </a:p>
          <a:p>
            <a:pPr marL="0" indent="0">
              <a:buNone/>
            </a:pPr>
            <a:r>
              <a:rPr lang="cs-CZ" sz="1400" dirty="0"/>
              <a:t>PhDr. Miloš Řešátko, FYZIKA B pro SOU, 2. vydání, vydalo Státní pedagogické nakladatelství, </a:t>
            </a:r>
            <a:r>
              <a:rPr lang="cs-CZ" sz="1400" dirty="0" err="1"/>
              <a:t>n.p</a:t>
            </a:r>
            <a:r>
              <a:rPr lang="cs-CZ" sz="1400" dirty="0"/>
              <a:t>. v Praze roku 1986, 219 s., Učebnice pro střední školy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Prof. RNDr. Emanuel Svoboda, CSc. a kolektiv, Přehled středoškolské fyziky, 2. přepracované vydání, </a:t>
            </a:r>
            <a:r>
              <a:rPr lang="cs-CZ" sz="1400" dirty="0" err="1" smtClean="0"/>
              <a:t>Prometheus</a:t>
            </a:r>
            <a:r>
              <a:rPr lang="cs-CZ" sz="1400" dirty="0" smtClean="0"/>
              <a:t> 1966. 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 smtClean="0"/>
              <a:t>Snímek  </a:t>
            </a:r>
            <a:r>
              <a:rPr lang="cs-CZ" sz="1400" dirty="0"/>
              <a:t>3., </a:t>
            </a:r>
            <a:r>
              <a:rPr lang="cs-CZ" sz="1400" dirty="0" smtClean="0"/>
              <a:t>4., 5., 6., 7</a:t>
            </a:r>
            <a:r>
              <a:rPr lang="cs-CZ" sz="1400" dirty="0"/>
              <a:t>., </a:t>
            </a:r>
            <a:r>
              <a:rPr lang="cs-CZ" sz="1400" dirty="0" smtClean="0"/>
              <a:t>8., 9., 10., 11. , 12. </a:t>
            </a:r>
            <a:r>
              <a:rPr lang="cs-CZ" sz="1400" smtClean="0"/>
              <a:t>a 13.: 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      </a:t>
            </a:r>
            <a:r>
              <a:rPr lang="cs-CZ" sz="1400" dirty="0"/>
              <a:t>Obrázky sady MS Office</a:t>
            </a:r>
            <a:r>
              <a:rPr lang="cs-CZ" sz="1400" dirty="0" smtClean="0"/>
              <a:t>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9595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Druhy pohybů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Zpracoval: ing. Ivan Števula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Hmotný bod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defTabSz="762000">
              <a:buNone/>
            </a:pPr>
            <a:r>
              <a:rPr lang="cs-CZ" sz="2800" b="1" dirty="0">
                <a:solidFill>
                  <a:srgbClr val="FF0000"/>
                </a:solidFill>
              </a:rPr>
              <a:t>Hmotný bod:</a:t>
            </a:r>
          </a:p>
          <a:p>
            <a:pPr defTabSz="762000"/>
            <a:r>
              <a:rPr lang="cs-CZ" sz="2400" b="1" dirty="0">
                <a:solidFill>
                  <a:srgbClr val="004F8A"/>
                </a:solidFill>
              </a:rPr>
              <a:t>je model tělesa, při němž se hmotnost tělesa zachovává, ale jeho rozměry se zanedbávají.</a:t>
            </a:r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Skupina 65"/>
          <p:cNvGrpSpPr/>
          <p:nvPr/>
        </p:nvGrpSpPr>
        <p:grpSpPr>
          <a:xfrm>
            <a:off x="2267744" y="3061872"/>
            <a:ext cx="4752528" cy="3679496"/>
            <a:chOff x="2339752" y="2996952"/>
            <a:chExt cx="4752528" cy="3679496"/>
          </a:xfrm>
          <a:noFill/>
        </p:grpSpPr>
        <p:pic>
          <p:nvPicPr>
            <p:cNvPr id="8194" name="Picture 2" descr="C:\Users\Ivan\AppData\Local\Microsoft\Windows\Temporary Internet Files\Content.IE5\9G5LE27J\MP90043093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996952"/>
              <a:ext cx="4752528" cy="3679496"/>
            </a:xfrm>
            <a:prstGeom prst="rect">
              <a:avLst/>
            </a:prstGeom>
            <a:grpFill/>
            <a:extLst/>
          </p:spPr>
        </p:pic>
        <p:pic>
          <p:nvPicPr>
            <p:cNvPr id="8196" name="Picture 4" descr="C:\Users\Ivan\AppData\Local\Microsoft\Windows\Temporary Internet Files\Content.IE5\MRH596O6\MM900283736[1]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3533992"/>
              <a:ext cx="1143000" cy="838200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="" xmlns:p14="http://schemas.microsoft.com/office/powerpoint/2010/main" val="827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Trajektorie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Trajektorie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hmotného </a:t>
            </a:r>
            <a:r>
              <a:rPr lang="cs-CZ" b="1" dirty="0" smtClean="0">
                <a:solidFill>
                  <a:srgbClr val="FF0000"/>
                </a:solidFill>
              </a:rPr>
              <a:t>bodu:</a:t>
            </a:r>
          </a:p>
          <a:p>
            <a:r>
              <a:rPr lang="cs-CZ" sz="2800" b="1" dirty="0" smtClean="0">
                <a:solidFill>
                  <a:srgbClr val="004F8A"/>
                </a:solidFill>
              </a:rPr>
              <a:t>je </a:t>
            </a:r>
            <a:r>
              <a:rPr lang="cs-CZ" sz="2800" b="1" dirty="0">
                <a:solidFill>
                  <a:srgbClr val="004F8A"/>
                </a:solidFill>
              </a:rPr>
              <a:t>souvislá čára, kterou opisuje hmotný bod  při    mechanickém </a:t>
            </a:r>
            <a:r>
              <a:rPr lang="cs-CZ" sz="2800" b="1" dirty="0" smtClean="0">
                <a:solidFill>
                  <a:srgbClr val="004F8A"/>
                </a:solidFill>
              </a:rPr>
              <a:t>pohybu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Tvar </a:t>
            </a:r>
            <a:r>
              <a:rPr lang="cs-CZ" b="1" dirty="0">
                <a:solidFill>
                  <a:srgbClr val="FF0000"/>
                </a:solidFill>
              </a:rPr>
              <a:t>trajektorie hmotného bodu:</a:t>
            </a:r>
          </a:p>
          <a:p>
            <a:r>
              <a:rPr lang="cs-CZ" b="1" dirty="0">
                <a:solidFill>
                  <a:srgbClr val="004F8A"/>
                </a:solidFill>
              </a:rPr>
              <a:t>závisí na volbě vztažné soustavy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b="1" dirty="0"/>
          </a:p>
        </p:txBody>
      </p:sp>
      <p:pic>
        <p:nvPicPr>
          <p:cNvPr id="3" name="Picture 2" descr="C:\Users\Ivan\AppData\Local\Microsoft\Windows\Temporary Internet Files\Content.IE5\HO36C3HB\MP9004231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08748"/>
            <a:ext cx="2448272" cy="1621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van\AppData\Local\Microsoft\Windows\Temporary Internet Files\Content.IE5\K0UB8CUZ\MP9003874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84954"/>
            <a:ext cx="2620888" cy="1869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van\AppData\Local\Microsoft\Windows\Temporary Internet Files\Content.IE5\DB5X58O6\MP9004485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0" y="2924944"/>
            <a:ext cx="1979712" cy="1319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00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 trajektorie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004F8A"/>
                </a:solidFill>
              </a:rPr>
              <a:t>Trajektorie není fyzikální veličina (nemá jednotku</a:t>
            </a:r>
            <a:r>
              <a:rPr lang="cs-CZ" sz="2800" b="1" dirty="0" smtClean="0">
                <a:solidFill>
                  <a:srgbClr val="004F8A"/>
                </a:solidFill>
              </a:rPr>
              <a:t>).</a:t>
            </a:r>
          </a:p>
          <a:p>
            <a:pPr marL="0" indent="0">
              <a:buNone/>
            </a:pPr>
            <a:r>
              <a:rPr lang="cs-CZ" sz="2800" b="1" dirty="0"/>
              <a:t>- </a:t>
            </a:r>
            <a:r>
              <a:rPr lang="cs-CZ" sz="2800" b="1" dirty="0" smtClean="0"/>
              <a:t>úsečka, </a:t>
            </a:r>
            <a:r>
              <a:rPr lang="cs-CZ" sz="2800" b="1" dirty="0"/>
              <a:t>lichoběžník, </a:t>
            </a:r>
            <a:r>
              <a:rPr lang="cs-CZ" sz="2800" b="1" dirty="0" smtClean="0"/>
              <a:t>kružnice , křivka ...</a:t>
            </a:r>
            <a:endParaRPr lang="cs-CZ" sz="2800" b="1" dirty="0"/>
          </a:p>
          <a:p>
            <a:pPr marL="0" indent="0">
              <a:buNone/>
            </a:pPr>
            <a:endParaRPr lang="cs-CZ" sz="2800" b="1" dirty="0">
              <a:solidFill>
                <a:srgbClr val="004F8A"/>
              </a:solidFill>
            </a:endParaRPr>
          </a:p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547664" y="292494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547664" y="400506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076056" y="3933056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547664" y="508518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1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6378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6702 -3.33333E-6 L 0.18785 0.09445 L 0.10139 0.09445 L -0.02256 0.09306 L -4.44444E-6 -3.33333E-6 Z " pathEditMode="relative" rAng="0" ptsTypes="FFFA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035 0.14445 L 0.25 -3.33333E-6 L -4.44444E-6 -3.33333E-6 Z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Dráha: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je </a:t>
            </a:r>
            <a:r>
              <a:rPr lang="cs-CZ" b="1" dirty="0">
                <a:solidFill>
                  <a:srgbClr val="004F8A"/>
                </a:solidFill>
              </a:rPr>
              <a:t>délka trajektorie opsaná hmotným bodem při jeho pohybu a značíme ji </a:t>
            </a:r>
            <a:r>
              <a:rPr lang="cs-CZ" b="1" i="1" dirty="0" smtClean="0">
                <a:solidFill>
                  <a:srgbClr val="FF0000"/>
                </a:solidFill>
              </a:rPr>
              <a:t>„s“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004F8A"/>
                </a:solidFill>
              </a:rPr>
              <a:t>měříme </a:t>
            </a:r>
            <a:r>
              <a:rPr lang="cs-CZ" b="1" dirty="0">
                <a:solidFill>
                  <a:srgbClr val="004F8A"/>
                </a:solidFill>
              </a:rPr>
              <a:t>v </a:t>
            </a:r>
            <a:r>
              <a:rPr lang="cs-CZ" b="1" dirty="0" smtClean="0">
                <a:solidFill>
                  <a:srgbClr val="FF0000"/>
                </a:solidFill>
              </a:rPr>
              <a:t>„metrech“ </a:t>
            </a:r>
            <a:r>
              <a:rPr lang="cs-CZ" b="1" dirty="0">
                <a:solidFill>
                  <a:srgbClr val="004F8A"/>
                </a:solidFill>
              </a:rPr>
              <a:t>nebo v dalších jednotkách </a:t>
            </a:r>
            <a:r>
              <a:rPr lang="cs-CZ" b="1" dirty="0" smtClean="0">
                <a:solidFill>
                  <a:srgbClr val="004F8A"/>
                </a:solidFill>
              </a:rPr>
              <a:t>délky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je </a:t>
            </a:r>
            <a:r>
              <a:rPr lang="cs-CZ" b="1" dirty="0">
                <a:solidFill>
                  <a:srgbClr val="004F8A"/>
                </a:solidFill>
              </a:rPr>
              <a:t>funkcí </a:t>
            </a:r>
            <a:r>
              <a:rPr lang="cs-CZ" b="1" dirty="0" smtClean="0">
                <a:solidFill>
                  <a:srgbClr val="FF0000"/>
                </a:solidFill>
              </a:rPr>
              <a:t>„času“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je </a:t>
            </a:r>
            <a:r>
              <a:rPr lang="cs-CZ" b="1" dirty="0">
                <a:solidFill>
                  <a:srgbClr val="004F8A"/>
                </a:solidFill>
              </a:rPr>
              <a:t>to </a:t>
            </a:r>
            <a:r>
              <a:rPr lang="cs-CZ" b="1" dirty="0" smtClean="0">
                <a:solidFill>
                  <a:srgbClr val="FF0000"/>
                </a:solidFill>
              </a:rPr>
              <a:t>„skalární“ </a:t>
            </a:r>
            <a:r>
              <a:rPr lang="cs-CZ" b="1" dirty="0" smtClean="0">
                <a:solidFill>
                  <a:srgbClr val="004F8A"/>
                </a:solidFill>
              </a:rPr>
              <a:t>veličina</a:t>
            </a:r>
            <a:endParaRPr lang="cs-CZ" b="1" dirty="0">
              <a:solidFill>
                <a:srgbClr val="004F8A"/>
              </a:solidFill>
            </a:endParaRPr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van\AppData\Local\Microsoft\Windows\Temporary Internet Files\Content.IE5\UX88IU71\MC9004403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090570" cy="2090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7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Rozdělení pohybů – podle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Podle </a:t>
            </a:r>
            <a:r>
              <a:rPr lang="cs-CZ" b="1" dirty="0" smtClean="0">
                <a:solidFill>
                  <a:srgbClr val="FF0000"/>
                </a:solidFill>
              </a:rPr>
              <a:t>rychlosti </a:t>
            </a:r>
            <a:r>
              <a:rPr lang="cs-CZ" b="1" dirty="0">
                <a:solidFill>
                  <a:srgbClr val="FF0000"/>
                </a:solidFill>
              </a:rPr>
              <a:t>dělíme pohyby na: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Rovnoměrný 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rychlost se nemění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Nerovnoměrný</a:t>
            </a:r>
          </a:p>
          <a:p>
            <a:r>
              <a:rPr lang="cs-CZ" b="1" dirty="0" smtClean="0">
                <a:solidFill>
                  <a:srgbClr val="004F8A"/>
                </a:solidFill>
              </a:rPr>
              <a:t>rychlost se mění</a:t>
            </a:r>
          </a:p>
          <a:p>
            <a:pPr marL="0" indent="0">
              <a:buNone/>
            </a:pPr>
            <a:r>
              <a:rPr lang="cs-CZ" b="1" dirty="0" smtClean="0"/>
              <a:t>- rovnoměrně </a:t>
            </a:r>
            <a:r>
              <a:rPr lang="cs-CZ" b="1" dirty="0"/>
              <a:t>zrychlený (</a:t>
            </a:r>
            <a:r>
              <a:rPr lang="cs-CZ" b="1" dirty="0" smtClean="0"/>
              <a:t>zpomalený)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- volný </a:t>
            </a:r>
            <a:r>
              <a:rPr lang="cs-CZ" b="1" dirty="0"/>
              <a:t>pád</a:t>
            </a:r>
            <a:endParaRPr lang="cs-CZ" dirty="0"/>
          </a:p>
          <a:p>
            <a:endParaRPr lang="cs-CZ" b="1" dirty="0">
              <a:solidFill>
                <a:srgbClr val="004F8A"/>
              </a:solidFill>
            </a:endParaRPr>
          </a:p>
        </p:txBody>
      </p:sp>
      <p:pic>
        <p:nvPicPr>
          <p:cNvPr id="6146" name="Picture 2" descr="C:\Users\Ivan\AppData\Local\Microsoft\Windows\Temporary Internet Files\Content.IE5\K0UB8CUZ\MP9004002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78" y="4365104"/>
            <a:ext cx="2125167" cy="214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van\AppData\Local\Microsoft\Windows\Temporary Internet Files\Content.IE5\DB5X58O6\MP9004221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1674168" cy="1674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31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Rozdělení pohybů – podle rychlosti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Podle trajektorie dělíme pohyby na:</a:t>
            </a:r>
          </a:p>
          <a:p>
            <a:r>
              <a:rPr lang="cs-CZ" sz="3200" b="1" dirty="0">
                <a:solidFill>
                  <a:srgbClr val="004F8A"/>
                </a:solidFill>
              </a:rPr>
              <a:t>přímočaré</a:t>
            </a:r>
            <a:endParaRPr lang="cs-CZ" sz="3200" dirty="0">
              <a:solidFill>
                <a:srgbClr val="004F8A"/>
              </a:solidFill>
            </a:endParaRPr>
          </a:p>
          <a:p>
            <a:r>
              <a:rPr lang="cs-CZ" sz="3200" b="1" dirty="0">
                <a:solidFill>
                  <a:srgbClr val="004F8A"/>
                </a:solidFill>
              </a:rPr>
              <a:t>křivočaré  -  různý pohyb (jedoucí auto</a:t>
            </a:r>
            <a:r>
              <a:rPr lang="cs-CZ" sz="3200" b="1" dirty="0" smtClean="0">
                <a:solidFill>
                  <a:srgbClr val="004F8A"/>
                </a:solidFill>
              </a:rPr>
              <a:t>, chodec, </a:t>
            </a:r>
            <a:r>
              <a:rPr lang="cs-CZ" sz="3200" b="1" dirty="0">
                <a:solidFill>
                  <a:srgbClr val="004F8A"/>
                </a:solidFill>
              </a:rPr>
              <a:t>cyklista ..</a:t>
            </a:r>
            <a:endParaRPr lang="cs-CZ" sz="3200" dirty="0">
              <a:solidFill>
                <a:srgbClr val="004F8A"/>
              </a:solidFill>
            </a:endParaRPr>
          </a:p>
          <a:p>
            <a:r>
              <a:rPr lang="cs-CZ" sz="3200" b="1" dirty="0">
                <a:solidFill>
                  <a:srgbClr val="004F8A"/>
                </a:solidFill>
              </a:rPr>
              <a:t>pohyb po kružnici</a:t>
            </a:r>
            <a:endParaRPr lang="cs-CZ" sz="3200" dirty="0">
              <a:solidFill>
                <a:srgbClr val="004F8A"/>
              </a:solidFill>
            </a:endParaRP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115616" y="4869160"/>
            <a:ext cx="3168352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Zakřivená spojnice 6"/>
          <p:cNvCxnSpPr/>
          <p:nvPr/>
        </p:nvCxnSpPr>
        <p:spPr>
          <a:xfrm flipV="1">
            <a:off x="4932040" y="4194745"/>
            <a:ext cx="2448272" cy="1296144"/>
          </a:xfrm>
          <a:prstGeom prst="curvedConnector3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2411760" y="5229200"/>
            <a:ext cx="1368152" cy="1296144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děrná páska 9"/>
          <p:cNvSpPr/>
          <p:nvPr/>
        </p:nvSpPr>
        <p:spPr>
          <a:xfrm>
            <a:off x="6372200" y="5589240"/>
            <a:ext cx="1944216" cy="936104"/>
          </a:xfrm>
          <a:prstGeom prst="flowChartPunchedTap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407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defTabSz="762000">
              <a:buNone/>
            </a:pPr>
            <a:r>
              <a:rPr lang="cs-CZ" sz="2800" b="1" dirty="0">
                <a:solidFill>
                  <a:srgbClr val="004F8A"/>
                </a:solidFill>
              </a:rPr>
              <a:t>Mění-li tělesa nebo jejich části svou polohu vzhledem</a:t>
            </a:r>
          </a:p>
          <a:p>
            <a:pPr marL="0" indent="0" defTabSz="762000">
              <a:buNone/>
            </a:pPr>
            <a:r>
              <a:rPr lang="cs-CZ" sz="2800" b="1" dirty="0">
                <a:solidFill>
                  <a:srgbClr val="004F8A"/>
                </a:solidFill>
              </a:rPr>
              <a:t>k jiným tělesům, konají mechanický pohyb.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 descr="C:\Users\Ivan\AppData\Local\Microsoft\Windows\Temporary Internet Files\Content.IE5\LPPHL3YB\MC900250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30" y="188640"/>
            <a:ext cx="789750" cy="88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van\AppData\Local\Microsoft\Windows\Temporary Internet Files\Content.IE5\9NZATU07\MC9004370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2492896"/>
            <a:ext cx="1436029" cy="143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0" name="Skupina 7169"/>
          <p:cNvGrpSpPr/>
          <p:nvPr/>
        </p:nvGrpSpPr>
        <p:grpSpPr>
          <a:xfrm>
            <a:off x="827584" y="2708920"/>
            <a:ext cx="7488832" cy="922448"/>
            <a:chOff x="827584" y="2708920"/>
            <a:chExt cx="7488832" cy="922448"/>
          </a:xfrm>
        </p:grpSpPr>
        <p:sp>
          <p:nvSpPr>
            <p:cNvPr id="12" name="Tree"/>
            <p:cNvSpPr>
              <a:spLocks noEditPoints="1" noChangeArrowheads="1"/>
            </p:cNvSpPr>
            <p:nvPr/>
          </p:nvSpPr>
          <p:spPr bwMode="auto">
            <a:xfrm>
              <a:off x="2849874" y="2708920"/>
              <a:ext cx="384398" cy="80416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Tree"/>
            <p:cNvSpPr>
              <a:spLocks noEditPoints="1" noChangeArrowheads="1"/>
            </p:cNvSpPr>
            <p:nvPr/>
          </p:nvSpPr>
          <p:spPr bwMode="auto">
            <a:xfrm>
              <a:off x="5148064" y="2764130"/>
              <a:ext cx="384398" cy="44645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Tree"/>
            <p:cNvSpPr>
              <a:spLocks noEditPoints="1" noChangeArrowheads="1"/>
            </p:cNvSpPr>
            <p:nvPr/>
          </p:nvSpPr>
          <p:spPr bwMode="auto">
            <a:xfrm>
              <a:off x="7140463" y="2708920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827584" y="3487352"/>
              <a:ext cx="7488832" cy="144016"/>
            </a:xfrm>
            <a:prstGeom prst="rect">
              <a:avLst/>
            </a:prstGeom>
            <a:pattFill prst="lgCheck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4" name="Picture 4" descr="C:\Users\Ivan\AppData\Local\Microsoft\Windows\Temporary Internet Files\Content.IE5\9NZATU07\MC90043709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3513678"/>
            <a:ext cx="1436029" cy="1436029"/>
          </a:xfrm>
          <a:prstGeom prst="rect">
            <a:avLst/>
          </a:prstGeom>
          <a:noFill/>
        </p:spPr>
      </p:pic>
      <p:grpSp>
        <p:nvGrpSpPr>
          <p:cNvPr id="7171" name="Skupina 7170"/>
          <p:cNvGrpSpPr/>
          <p:nvPr/>
        </p:nvGrpSpPr>
        <p:grpSpPr>
          <a:xfrm>
            <a:off x="827584" y="3284984"/>
            <a:ext cx="7488832" cy="1357641"/>
            <a:chOff x="827584" y="3284984"/>
            <a:chExt cx="7488832" cy="1357641"/>
          </a:xfrm>
        </p:grpSpPr>
        <p:sp>
          <p:nvSpPr>
            <p:cNvPr id="68" name="Tree"/>
            <p:cNvSpPr>
              <a:spLocks noEditPoints="1" noChangeArrowheads="1"/>
            </p:cNvSpPr>
            <p:nvPr/>
          </p:nvSpPr>
          <p:spPr bwMode="auto">
            <a:xfrm>
              <a:off x="6660232" y="3760104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Tree"/>
            <p:cNvSpPr>
              <a:spLocks noEditPoints="1" noChangeArrowheads="1"/>
            </p:cNvSpPr>
            <p:nvPr/>
          </p:nvSpPr>
          <p:spPr bwMode="auto">
            <a:xfrm>
              <a:off x="2699792" y="3634513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Tree"/>
            <p:cNvSpPr>
              <a:spLocks noEditPoints="1" noChangeArrowheads="1"/>
            </p:cNvSpPr>
            <p:nvPr/>
          </p:nvSpPr>
          <p:spPr bwMode="auto">
            <a:xfrm>
              <a:off x="4379800" y="3284984"/>
              <a:ext cx="768263" cy="946707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68" name="Obdélník 7167"/>
            <p:cNvSpPr/>
            <p:nvPr/>
          </p:nvSpPr>
          <p:spPr>
            <a:xfrm>
              <a:off x="827584" y="4498609"/>
              <a:ext cx="7488832" cy="144016"/>
            </a:xfrm>
            <a:prstGeom prst="rect">
              <a:avLst/>
            </a:prstGeom>
            <a:pattFill prst="lgCheck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827584" y="4807663"/>
            <a:ext cx="7488832" cy="922448"/>
            <a:chOff x="827584" y="2708920"/>
            <a:chExt cx="7488832" cy="922448"/>
          </a:xfrm>
        </p:grpSpPr>
        <p:sp>
          <p:nvSpPr>
            <p:cNvPr id="81" name="Tree"/>
            <p:cNvSpPr>
              <a:spLocks noEditPoints="1" noChangeArrowheads="1"/>
            </p:cNvSpPr>
            <p:nvPr/>
          </p:nvSpPr>
          <p:spPr bwMode="auto">
            <a:xfrm>
              <a:off x="2849874" y="2708920"/>
              <a:ext cx="384398" cy="80416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Tree"/>
            <p:cNvSpPr>
              <a:spLocks noEditPoints="1" noChangeArrowheads="1"/>
            </p:cNvSpPr>
            <p:nvPr/>
          </p:nvSpPr>
          <p:spPr bwMode="auto">
            <a:xfrm>
              <a:off x="5148064" y="2764130"/>
              <a:ext cx="384398" cy="44645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Tree"/>
            <p:cNvSpPr>
              <a:spLocks noEditPoints="1" noChangeArrowheads="1"/>
            </p:cNvSpPr>
            <p:nvPr/>
          </p:nvSpPr>
          <p:spPr bwMode="auto">
            <a:xfrm>
              <a:off x="7140463" y="2708920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Obdélník 83"/>
            <p:cNvSpPr/>
            <p:nvPr/>
          </p:nvSpPr>
          <p:spPr>
            <a:xfrm>
              <a:off x="827584" y="3487352"/>
              <a:ext cx="7488832" cy="144016"/>
            </a:xfrm>
            <a:prstGeom prst="rect">
              <a:avLst/>
            </a:prstGeom>
            <a:pattFill prst="lgCheck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827584" y="5383727"/>
            <a:ext cx="7488832" cy="1357641"/>
            <a:chOff x="827584" y="3284984"/>
            <a:chExt cx="7488832" cy="1357641"/>
          </a:xfrm>
        </p:grpSpPr>
        <p:sp>
          <p:nvSpPr>
            <p:cNvPr id="86" name="Tree"/>
            <p:cNvSpPr>
              <a:spLocks noEditPoints="1" noChangeArrowheads="1"/>
            </p:cNvSpPr>
            <p:nvPr/>
          </p:nvSpPr>
          <p:spPr bwMode="auto">
            <a:xfrm>
              <a:off x="6660232" y="3760104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Tree"/>
            <p:cNvSpPr>
              <a:spLocks noEditPoints="1" noChangeArrowheads="1"/>
            </p:cNvSpPr>
            <p:nvPr/>
          </p:nvSpPr>
          <p:spPr bwMode="auto">
            <a:xfrm>
              <a:off x="2699792" y="3634513"/>
              <a:ext cx="384398" cy="60500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Tree"/>
            <p:cNvSpPr>
              <a:spLocks noEditPoints="1" noChangeArrowheads="1"/>
            </p:cNvSpPr>
            <p:nvPr/>
          </p:nvSpPr>
          <p:spPr bwMode="auto">
            <a:xfrm>
              <a:off x="4379800" y="3284984"/>
              <a:ext cx="768263" cy="946707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Obdélník 88"/>
            <p:cNvSpPr/>
            <p:nvPr/>
          </p:nvSpPr>
          <p:spPr>
            <a:xfrm>
              <a:off x="827584" y="4498609"/>
              <a:ext cx="7488832" cy="144016"/>
            </a:xfrm>
            <a:prstGeom prst="rect">
              <a:avLst/>
            </a:prstGeom>
            <a:pattFill prst="lgCheck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1" name="Picture 4" descr="C:\Users\Ivan\AppData\Local\Microsoft\Windows\Temporary Internet Files\Content.IE5\9NZATU07\MC9004370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91639"/>
            <a:ext cx="1436029" cy="143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Ivan\AppData\Local\Microsoft\Windows\Temporary Internet Files\Content.IE5\9NZATU07\MC90043709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12421"/>
            <a:ext cx="1436029" cy="1436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19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6454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65348 -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64549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65348 -0.0030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2085</TotalTime>
  <Words>414</Words>
  <Application>Microsoft Office PowerPoint</Application>
  <PresentationFormat>Předvádění na obrazovce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Medián</vt:lpstr>
      <vt:lpstr>Snímek 1</vt:lpstr>
      <vt:lpstr>Druhy pohybů</vt:lpstr>
      <vt:lpstr>Hmotný bod</vt:lpstr>
      <vt:lpstr>Trajektorie</vt:lpstr>
      <vt:lpstr>Tvar trajektorie</vt:lpstr>
      <vt:lpstr>Dráha</vt:lpstr>
      <vt:lpstr>Rozdělení pohybů – podle rychlosti</vt:lpstr>
      <vt:lpstr>Rozdělení pohybů – podle rychlosti</vt:lpstr>
      <vt:lpstr>Pohyby</vt:lpstr>
      <vt:lpstr>Popis pohybu</vt:lpstr>
      <vt:lpstr>Vztažná soustava</vt:lpstr>
      <vt:lpstr>Posuvný a otáčivý pohyb</vt:lpstr>
      <vt:lpstr>Příklady</vt:lpstr>
      <vt:lpstr>Použitý 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algebry.</dc:title>
  <dc:creator>ISŠ</dc:creator>
  <cp:lastModifiedBy>Hana</cp:lastModifiedBy>
  <cp:revision>242</cp:revision>
  <dcterms:created xsi:type="dcterms:W3CDTF">2013-01-24T10:06:43Z</dcterms:created>
  <dcterms:modified xsi:type="dcterms:W3CDTF">2013-07-11T06:14:26Z</dcterms:modified>
</cp:coreProperties>
</file>