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1" r:id="rId2"/>
    <p:sldId id="256" r:id="rId3"/>
    <p:sldId id="330" r:id="rId4"/>
    <p:sldId id="331" r:id="rId5"/>
    <p:sldId id="332" r:id="rId6"/>
    <p:sldId id="333" r:id="rId7"/>
    <p:sldId id="335" r:id="rId8"/>
    <p:sldId id="334" r:id="rId9"/>
    <p:sldId id="336" r:id="rId10"/>
    <p:sldId id="337" r:id="rId11"/>
    <p:sldId id="338" r:id="rId12"/>
    <p:sldId id="339" r:id="rId13"/>
    <p:sldId id="340" r:id="rId14"/>
    <p:sldId id="26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82883"/>
    <a:srgbClr val="008000"/>
    <a:srgbClr val="004F8A"/>
    <a:srgbClr val="00CC00"/>
    <a:srgbClr val="FFFFCC"/>
    <a:srgbClr val="CCECFF"/>
    <a:srgbClr val="FF5050"/>
    <a:srgbClr val="E29A84"/>
    <a:srgbClr val="0066FF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e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F3DDB9-2369-48FC-A3C5-C15BA8462E00}" type="datetimeFigureOut">
              <a:rPr lang="cs-CZ" smtClean="0"/>
              <a:pPr/>
              <a:t>11.7.2013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9.wmf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3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10" Type="http://schemas.openxmlformats.org/officeDocument/2006/relationships/image" Target="../media/image9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jpeg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9.wmf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916832"/>
            <a:ext cx="8229600" cy="3921125"/>
          </a:xfrm>
        </p:spPr>
        <p:txBody>
          <a:bodyPr>
            <a:noAutofit/>
          </a:bodyPr>
          <a:lstStyle/>
          <a:p>
            <a:r>
              <a:rPr lang="cs-CZ" sz="1000" b="1" dirty="0" smtClean="0">
                <a:latin typeface="Calibri" pitchFamily="34" charset="0"/>
              </a:rPr>
              <a:t>Označení materiálu:</a:t>
            </a:r>
            <a:r>
              <a:rPr lang="cs-CZ" sz="1000" dirty="0" smtClean="0">
                <a:latin typeface="Calibri" pitchFamily="34" charset="0"/>
              </a:rPr>
              <a:t>	</a:t>
            </a:r>
            <a:r>
              <a:rPr lang="cs-CZ" sz="1000" dirty="0" smtClean="0">
                <a:latin typeface="Calibri" pitchFamily="34" charset="0"/>
              </a:rPr>
              <a:t> VY_32_INOVACE_STEIV_FYZIKA1_13</a:t>
            </a:r>
            <a:r>
              <a:rPr lang="cs-CZ" sz="1000" dirty="0" smtClean="0">
                <a:latin typeface="Calibri" pitchFamily="34" charset="0"/>
              </a:rPr>
              <a:t>	</a:t>
            </a:r>
          </a:p>
          <a:p>
            <a:r>
              <a:rPr lang="cs-CZ" sz="1000" b="1" dirty="0" smtClean="0">
                <a:latin typeface="Calibri" pitchFamily="34" charset="0"/>
              </a:rPr>
              <a:t>Název materiálu: 	</a:t>
            </a:r>
            <a:r>
              <a:rPr lang="cs-CZ" sz="1000" dirty="0" smtClean="0">
                <a:latin typeface="Calibri" pitchFamily="34" charset="0"/>
              </a:rPr>
              <a:t>Rovnoměrně </a:t>
            </a:r>
            <a:r>
              <a:rPr lang="cs-CZ" sz="1000" dirty="0" smtClean="0">
                <a:latin typeface="Calibri" pitchFamily="34" charset="0"/>
              </a:rPr>
              <a:t>zrychlený pohyb.			</a:t>
            </a:r>
          </a:p>
          <a:p>
            <a:r>
              <a:rPr lang="cs-CZ" sz="1000" b="1" dirty="0" smtClean="0">
                <a:latin typeface="Calibri" pitchFamily="34" charset="0"/>
              </a:rPr>
              <a:t>Tematická oblast:	</a:t>
            </a:r>
            <a:r>
              <a:rPr lang="cs-CZ" sz="1000" dirty="0" smtClean="0">
                <a:latin typeface="Calibri" pitchFamily="34" charset="0"/>
              </a:rPr>
              <a:t>Fyzika 1.ročník </a:t>
            </a:r>
          </a:p>
          <a:p>
            <a:r>
              <a:rPr lang="cs-CZ" sz="1000" b="1" dirty="0" smtClean="0">
                <a:latin typeface="Calibri" pitchFamily="34" charset="0"/>
              </a:rPr>
              <a:t>Anotace</a:t>
            </a:r>
            <a:r>
              <a:rPr lang="cs-CZ" sz="1000" b="1" dirty="0" smtClean="0">
                <a:latin typeface="Calibri" pitchFamily="34" charset="0"/>
              </a:rPr>
              <a:t>: 		</a:t>
            </a:r>
            <a:r>
              <a:rPr lang="cs-CZ" sz="1000" dirty="0" smtClean="0">
                <a:latin typeface="Calibri" pitchFamily="34" charset="0"/>
              </a:rPr>
              <a:t>Prezentace </a:t>
            </a:r>
            <a:r>
              <a:rPr lang="cs-CZ" sz="1000" dirty="0" smtClean="0">
                <a:latin typeface="Calibri" pitchFamily="34" charset="0"/>
              </a:rPr>
              <a:t>slouží k výuce přímočarého rovnoměrně zrychleného pohybu, jeho vlastností a procvičení 			výpočtu jednoduchých příkladů. </a:t>
            </a:r>
          </a:p>
          <a:p>
            <a:r>
              <a:rPr lang="cs-CZ" sz="1000" b="1" dirty="0" smtClean="0">
                <a:latin typeface="Calibri" pitchFamily="34" charset="0"/>
              </a:rPr>
              <a:t>Očekávaný výstup: 	</a:t>
            </a:r>
            <a:r>
              <a:rPr lang="cs-CZ" sz="1000" dirty="0" smtClean="0">
                <a:latin typeface="Calibri" pitchFamily="34" charset="0"/>
              </a:rPr>
              <a:t>Dokáže </a:t>
            </a:r>
            <a:r>
              <a:rPr lang="cs-CZ" sz="1000" dirty="0" smtClean="0">
                <a:latin typeface="Calibri" pitchFamily="34" charset="0"/>
              </a:rPr>
              <a:t>popsat rovnoměrně zrychlený pohyb, definuje vzorce pro výpočet zrychlení, rychlosti, času a 			dráhy. Vypočítá jednoduché příklady týkající se rovnoměrně zrychleného pohybu.	 </a:t>
            </a:r>
          </a:p>
          <a:p>
            <a:r>
              <a:rPr lang="cs-CZ" sz="1000" b="1" dirty="0" smtClean="0">
                <a:latin typeface="Calibri" pitchFamily="34" charset="0"/>
              </a:rPr>
              <a:t>Klíčová slova: 	</a:t>
            </a:r>
            <a:r>
              <a:rPr lang="cs-CZ" sz="1000" dirty="0" smtClean="0">
                <a:latin typeface="Calibri" pitchFamily="34" charset="0"/>
              </a:rPr>
              <a:t>Rovnoměrně </a:t>
            </a:r>
            <a:r>
              <a:rPr lang="cs-CZ" sz="1000" dirty="0" smtClean="0">
                <a:latin typeface="Calibri" pitchFamily="34" charset="0"/>
              </a:rPr>
              <a:t>zrychlený pohyb, rychlost, zrychlení, dráha, čas, vektorová veličina.	</a:t>
            </a:r>
          </a:p>
          <a:p>
            <a:r>
              <a:rPr lang="cs-CZ" sz="1000" b="1" dirty="0" smtClean="0">
                <a:latin typeface="Calibri" pitchFamily="34" charset="0"/>
              </a:rPr>
              <a:t>Druh učebního materiálu: 	</a:t>
            </a:r>
            <a:r>
              <a:rPr lang="cs-CZ" sz="1000" dirty="0" smtClean="0">
                <a:latin typeface="Calibri" pitchFamily="34" charset="0"/>
              </a:rPr>
              <a:t>Prezentace </a:t>
            </a:r>
            <a:r>
              <a:rPr lang="cs-CZ" sz="1000" dirty="0" smtClean="0">
                <a:latin typeface="Calibri" pitchFamily="34" charset="0"/>
              </a:rPr>
              <a:t>MS Office - </a:t>
            </a:r>
            <a:r>
              <a:rPr lang="cs-CZ" sz="1000" dirty="0" err="1" smtClean="0">
                <a:latin typeface="Calibri" pitchFamily="34" charset="0"/>
              </a:rPr>
              <a:t>Powerpoint</a:t>
            </a:r>
            <a:r>
              <a:rPr lang="cs-CZ" sz="1000" dirty="0" smtClean="0">
                <a:latin typeface="Calibri" pitchFamily="34" charset="0"/>
              </a:rPr>
              <a:t>	</a:t>
            </a:r>
          </a:p>
          <a:p>
            <a:r>
              <a:rPr lang="cs-CZ" sz="1000" b="1" dirty="0" smtClean="0">
                <a:latin typeface="Calibri" pitchFamily="34" charset="0"/>
              </a:rPr>
              <a:t>Metodika:</a:t>
            </a:r>
            <a:r>
              <a:rPr lang="cs-CZ" sz="1000" dirty="0" smtClean="0">
                <a:latin typeface="Calibri" pitchFamily="34" charset="0"/>
              </a:rPr>
              <a:t> </a:t>
            </a:r>
            <a:r>
              <a:rPr lang="cs-CZ" sz="1000" dirty="0" smtClean="0">
                <a:latin typeface="Calibri" pitchFamily="34" charset="0"/>
              </a:rPr>
              <a:t>		Zpracovaný </a:t>
            </a:r>
            <a:r>
              <a:rPr lang="cs-CZ" sz="1000" dirty="0" smtClean="0">
                <a:latin typeface="Calibri" pitchFamily="34" charset="0"/>
              </a:rPr>
              <a:t>materiál slouží jako podpora výkladu, příp. k opakování probraného učiva přímočarého rovnoměrně </a:t>
            </a:r>
            <a:r>
              <a:rPr lang="cs-CZ" sz="1000" dirty="0" smtClean="0">
                <a:latin typeface="Calibri" pitchFamily="34" charset="0"/>
              </a:rPr>
              <a:t>		zrychleného </a:t>
            </a:r>
            <a:r>
              <a:rPr lang="cs-CZ" sz="1000" dirty="0" smtClean="0">
                <a:latin typeface="Calibri" pitchFamily="34" charset="0"/>
              </a:rPr>
              <a:t>pohybu.</a:t>
            </a:r>
          </a:p>
          <a:p>
            <a:r>
              <a:rPr lang="cs-CZ" sz="1000" b="1" dirty="0" smtClean="0">
                <a:latin typeface="Calibri" pitchFamily="34" charset="0"/>
              </a:rPr>
              <a:t>Obor:</a:t>
            </a:r>
            <a:r>
              <a:rPr lang="cs-CZ" sz="1000" dirty="0" smtClean="0">
                <a:latin typeface="Calibri" pitchFamily="34" charset="0"/>
              </a:rPr>
              <a:t>		</a:t>
            </a:r>
            <a:r>
              <a:rPr lang="cs-CZ" sz="1000" dirty="0" smtClean="0">
                <a:latin typeface="Calibri" pitchFamily="34" charset="0"/>
              </a:rPr>
              <a:t>Automechanik</a:t>
            </a:r>
            <a:r>
              <a:rPr lang="cs-CZ" sz="1000" dirty="0" smtClean="0">
                <a:latin typeface="Calibri" pitchFamily="34" charset="0"/>
              </a:rPr>
              <a:t>, Zámečník, Instalatér, Truhlář		</a:t>
            </a:r>
          </a:p>
          <a:p>
            <a:r>
              <a:rPr lang="cs-CZ" sz="1000" b="1" dirty="0" smtClean="0">
                <a:latin typeface="Calibri" pitchFamily="34" charset="0"/>
              </a:rPr>
              <a:t>Ročník: 		</a:t>
            </a:r>
            <a:r>
              <a:rPr lang="cs-CZ" sz="1000" dirty="0" smtClean="0">
                <a:latin typeface="Calibri" pitchFamily="34" charset="0"/>
              </a:rPr>
              <a:t>1</a:t>
            </a:r>
            <a:r>
              <a:rPr lang="cs-CZ" sz="1000" dirty="0" smtClean="0">
                <a:latin typeface="Calibri" pitchFamily="34" charset="0"/>
              </a:rPr>
              <a:t>.			</a:t>
            </a:r>
          </a:p>
          <a:p>
            <a:pPr>
              <a:defRPr/>
            </a:pPr>
            <a:r>
              <a:rPr lang="cs-CZ" sz="1000" b="1" dirty="0" smtClean="0">
                <a:latin typeface="Calibri" pitchFamily="34" charset="0"/>
              </a:rPr>
              <a:t>Autor</a:t>
            </a:r>
            <a:r>
              <a:rPr lang="cs-CZ" sz="1000" b="1" dirty="0" smtClean="0">
                <a:latin typeface="Calibri" pitchFamily="34" charset="0"/>
              </a:rPr>
              <a:t>:</a:t>
            </a:r>
            <a:r>
              <a:rPr lang="cs-CZ" sz="1000" dirty="0" smtClean="0">
                <a:latin typeface="Calibri" pitchFamily="34" charset="0"/>
              </a:rPr>
              <a:t> 		Ing. Ivan Števula</a:t>
            </a:r>
          </a:p>
          <a:p>
            <a:r>
              <a:rPr lang="cs-CZ" sz="1000" b="1" dirty="0" smtClean="0">
                <a:latin typeface="Calibri" pitchFamily="34" charset="0"/>
              </a:rPr>
              <a:t>Zpracováno </a:t>
            </a:r>
            <a:r>
              <a:rPr lang="cs-CZ" sz="1000" b="1" dirty="0" smtClean="0">
                <a:latin typeface="Calibri" pitchFamily="34" charset="0"/>
              </a:rPr>
              <a:t>dne: 	</a:t>
            </a:r>
            <a:r>
              <a:rPr lang="cs-CZ" sz="1000" dirty="0" smtClean="0">
                <a:latin typeface="Calibri" pitchFamily="34" charset="0"/>
              </a:rPr>
              <a:t>7. </a:t>
            </a:r>
            <a:r>
              <a:rPr lang="cs-CZ" sz="1000" smtClean="0">
                <a:latin typeface="Calibri" pitchFamily="34" charset="0"/>
              </a:rPr>
              <a:t>11. </a:t>
            </a:r>
            <a:r>
              <a:rPr lang="cs-CZ" sz="1000" dirty="0" smtClean="0">
                <a:latin typeface="Calibri" pitchFamily="34" charset="0"/>
              </a:rPr>
              <a:t>2012</a:t>
            </a:r>
          </a:p>
          <a:p>
            <a:endParaRPr lang="cs-CZ" sz="1000" dirty="0" smtClean="0">
              <a:latin typeface="Calibri" pitchFamily="34" charset="0"/>
            </a:endParaRPr>
          </a:p>
          <a:p>
            <a:r>
              <a:rPr lang="en-US" sz="1000" dirty="0" err="1" smtClean="0">
                <a:latin typeface="Calibri" pitchFamily="34" charset="0"/>
              </a:rPr>
              <a:t>Prohlašuji</a:t>
            </a:r>
            <a:r>
              <a:rPr lang="en-US" sz="1000" dirty="0" smtClean="0">
                <a:latin typeface="Calibri" pitchFamily="34" charset="0"/>
              </a:rPr>
              <a:t>, </a:t>
            </a:r>
            <a:r>
              <a:rPr lang="en-US" sz="1000" dirty="0" err="1" smtClean="0">
                <a:latin typeface="Calibri" pitchFamily="34" charset="0"/>
              </a:rPr>
              <a:t>že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při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tvorbě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výukového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materiálu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jsem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respektoval</a:t>
            </a:r>
            <a:r>
              <a:rPr lang="en-US" sz="1000" dirty="0" smtClean="0">
                <a:latin typeface="Calibri" pitchFamily="34" charset="0"/>
              </a:rPr>
              <a:t>(a) </a:t>
            </a:r>
            <a:r>
              <a:rPr lang="en-US" sz="1000" dirty="0" err="1" smtClean="0">
                <a:latin typeface="Calibri" pitchFamily="34" charset="0"/>
              </a:rPr>
              <a:t>všeobecně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užívané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právní</a:t>
            </a:r>
            <a:r>
              <a:rPr lang="en-US" sz="1000" dirty="0" smtClean="0">
                <a:latin typeface="Calibri" pitchFamily="34" charset="0"/>
              </a:rPr>
              <a:t> a </a:t>
            </a:r>
            <a:r>
              <a:rPr lang="en-US" sz="1000" dirty="0" err="1" smtClean="0">
                <a:latin typeface="Calibri" pitchFamily="34" charset="0"/>
              </a:rPr>
              <a:t>morální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zvyklosti</a:t>
            </a:r>
            <a:r>
              <a:rPr lang="en-US" sz="1000" dirty="0" smtClean="0">
                <a:latin typeface="Calibri" pitchFamily="34" charset="0"/>
              </a:rPr>
              <a:t>, </a:t>
            </a:r>
            <a:r>
              <a:rPr lang="en-US" sz="1000" dirty="0" err="1" smtClean="0">
                <a:latin typeface="Calibri" pitchFamily="34" charset="0"/>
              </a:rPr>
              <a:t>autorská</a:t>
            </a:r>
            <a:r>
              <a:rPr lang="en-US" sz="1000" dirty="0" smtClean="0">
                <a:latin typeface="Calibri" pitchFamily="34" charset="0"/>
              </a:rPr>
              <a:t> a </a:t>
            </a:r>
            <a:r>
              <a:rPr lang="en-US" sz="1000" dirty="0" err="1" smtClean="0">
                <a:latin typeface="Calibri" pitchFamily="34" charset="0"/>
              </a:rPr>
              <a:t>jiná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práva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třetích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osob</a:t>
            </a:r>
            <a:r>
              <a:rPr lang="en-US" sz="1000" dirty="0" smtClean="0">
                <a:latin typeface="Calibri" pitchFamily="34" charset="0"/>
              </a:rPr>
              <a:t>, </a:t>
            </a:r>
            <a:r>
              <a:rPr lang="en-US" sz="1000" dirty="0" err="1" smtClean="0">
                <a:latin typeface="Calibri" pitchFamily="34" charset="0"/>
              </a:rPr>
              <a:t>zejména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práva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duševního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vlastnictví</a:t>
            </a:r>
            <a:r>
              <a:rPr lang="en-US" sz="1000" dirty="0" smtClean="0">
                <a:latin typeface="Calibri" pitchFamily="34" charset="0"/>
              </a:rPr>
              <a:t> (</a:t>
            </a:r>
            <a:r>
              <a:rPr lang="en-US" sz="1000" dirty="0" err="1" smtClean="0">
                <a:latin typeface="Calibri" pitchFamily="34" charset="0"/>
              </a:rPr>
              <a:t>např</a:t>
            </a:r>
            <a:r>
              <a:rPr lang="en-US" sz="1000" dirty="0" smtClean="0">
                <a:latin typeface="Calibri" pitchFamily="34" charset="0"/>
              </a:rPr>
              <a:t>. </a:t>
            </a:r>
            <a:r>
              <a:rPr lang="en-US" sz="1000" dirty="0" err="1" smtClean="0">
                <a:latin typeface="Calibri" pitchFamily="34" charset="0"/>
              </a:rPr>
              <a:t>práva</a:t>
            </a:r>
            <a:r>
              <a:rPr lang="en-US" sz="1000" dirty="0" smtClean="0">
                <a:latin typeface="Calibri" pitchFamily="34" charset="0"/>
              </a:rPr>
              <a:t> k </a:t>
            </a:r>
            <a:r>
              <a:rPr lang="en-US" sz="1000" dirty="0" err="1" smtClean="0">
                <a:latin typeface="Calibri" pitchFamily="34" charset="0"/>
              </a:rPr>
              <a:t>obchodní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firmě</a:t>
            </a:r>
            <a:r>
              <a:rPr lang="en-US" sz="1000" dirty="0" smtClean="0">
                <a:latin typeface="Calibri" pitchFamily="34" charset="0"/>
              </a:rPr>
              <a:t>, </a:t>
            </a:r>
            <a:r>
              <a:rPr lang="en-US" sz="1000" dirty="0" err="1" smtClean="0">
                <a:latin typeface="Calibri" pitchFamily="34" charset="0"/>
              </a:rPr>
              <a:t>autorská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práva</a:t>
            </a:r>
            <a:r>
              <a:rPr lang="en-US" sz="1000" dirty="0" smtClean="0">
                <a:latin typeface="Calibri" pitchFamily="34" charset="0"/>
              </a:rPr>
              <a:t> k software, k </a:t>
            </a:r>
            <a:r>
              <a:rPr lang="en-US" sz="1000" dirty="0" err="1" smtClean="0">
                <a:latin typeface="Calibri" pitchFamily="34" charset="0"/>
              </a:rPr>
              <a:t>filmovým</a:t>
            </a:r>
            <a:r>
              <a:rPr lang="en-US" sz="1000" dirty="0" smtClean="0">
                <a:latin typeface="Calibri" pitchFamily="34" charset="0"/>
              </a:rPr>
              <a:t>, </a:t>
            </a:r>
            <a:r>
              <a:rPr lang="en-US" sz="1000" dirty="0" err="1" smtClean="0">
                <a:latin typeface="Calibri" pitchFamily="34" charset="0"/>
              </a:rPr>
              <a:t>hudebním</a:t>
            </a:r>
            <a:r>
              <a:rPr lang="en-US" sz="1000" dirty="0" smtClean="0">
                <a:latin typeface="Calibri" pitchFamily="34" charset="0"/>
              </a:rPr>
              <a:t> a </a:t>
            </a:r>
            <a:r>
              <a:rPr lang="en-US" sz="1000" dirty="0" err="1" smtClean="0">
                <a:latin typeface="Calibri" pitchFamily="34" charset="0"/>
              </a:rPr>
              <a:t>fotografickým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dílům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nebo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práva</a:t>
            </a:r>
            <a:r>
              <a:rPr lang="en-US" sz="1000" dirty="0" smtClean="0">
                <a:latin typeface="Calibri" pitchFamily="34" charset="0"/>
              </a:rPr>
              <a:t> k </a:t>
            </a:r>
            <a:r>
              <a:rPr lang="en-US" sz="1000" dirty="0" err="1" smtClean="0">
                <a:latin typeface="Calibri" pitchFamily="34" charset="0"/>
              </a:rPr>
              <a:t>ochranným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známkám</a:t>
            </a:r>
            <a:r>
              <a:rPr lang="en-US" sz="1000" dirty="0" smtClean="0">
                <a:latin typeface="Calibri" pitchFamily="34" charset="0"/>
              </a:rPr>
              <a:t>) </a:t>
            </a:r>
            <a:r>
              <a:rPr lang="en-US" sz="1000" dirty="0" err="1" smtClean="0">
                <a:latin typeface="Calibri" pitchFamily="34" charset="0"/>
              </a:rPr>
              <a:t>dle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zákona</a:t>
            </a:r>
            <a:r>
              <a:rPr lang="en-US" sz="1000" dirty="0" smtClean="0">
                <a:latin typeface="Calibri" pitchFamily="34" charset="0"/>
              </a:rPr>
              <a:t> 121/2000 Sb. (</a:t>
            </a:r>
            <a:r>
              <a:rPr lang="en-US" sz="1000" dirty="0" err="1" smtClean="0">
                <a:latin typeface="Calibri" pitchFamily="34" charset="0"/>
              </a:rPr>
              <a:t>autorský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zákon</a:t>
            </a:r>
            <a:r>
              <a:rPr lang="en-US" sz="1000" dirty="0" smtClean="0">
                <a:latin typeface="Calibri" pitchFamily="34" charset="0"/>
              </a:rPr>
              <a:t>). </a:t>
            </a:r>
            <a:r>
              <a:rPr lang="en-US" sz="1000" dirty="0" err="1" smtClean="0">
                <a:latin typeface="Calibri" pitchFamily="34" charset="0"/>
              </a:rPr>
              <a:t>Nesu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veškerou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právní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odpovědnost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za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obsah</a:t>
            </a:r>
            <a:r>
              <a:rPr lang="en-US" sz="1000" dirty="0" smtClean="0">
                <a:latin typeface="Calibri" pitchFamily="34" charset="0"/>
              </a:rPr>
              <a:t> a </a:t>
            </a:r>
            <a:r>
              <a:rPr lang="en-US" sz="1000" dirty="0" err="1" smtClean="0">
                <a:latin typeface="Calibri" pitchFamily="34" charset="0"/>
              </a:rPr>
              <a:t>původ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svého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n-US" sz="1000" dirty="0" err="1" smtClean="0">
                <a:latin typeface="Calibri" pitchFamily="34" charset="0"/>
              </a:rPr>
              <a:t>díla</a:t>
            </a:r>
            <a:r>
              <a:rPr lang="en-US" sz="1000" dirty="0" smtClean="0">
                <a:latin typeface="Calibri" pitchFamily="34" charset="0"/>
              </a:rPr>
              <a:t>.</a:t>
            </a:r>
            <a:endParaRPr lang="cs-CZ" sz="1000" dirty="0" smtClean="0">
              <a:latin typeface="Calibri" pitchFamily="34" charset="0"/>
            </a:endParaRPr>
          </a:p>
          <a:p>
            <a:pPr>
              <a:defRPr/>
            </a:pPr>
            <a:endParaRPr lang="cs-CZ" sz="1000" dirty="0">
              <a:latin typeface="Calibri" pitchFamily="34" charset="0"/>
            </a:endParaRPr>
          </a:p>
        </p:txBody>
      </p:sp>
      <p:sp>
        <p:nvSpPr>
          <p:cNvPr id="9221" name="Zástupný symbol pro zápatí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dirty="0" smtClean="0"/>
              <a:t>Integrovaná střední škola, Hlaváčkovo nám. 673, Slaný</a:t>
            </a:r>
          </a:p>
          <a:p>
            <a:pPr algn="ctr"/>
            <a:endParaRPr lang="cs-CZ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88913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100" b="1" dirty="0">
                <a:solidFill>
                  <a:srgbClr val="FF0000"/>
                </a:solidFill>
              </a:rPr>
              <a:t>Závislost </a:t>
            </a:r>
            <a:r>
              <a:rPr lang="cs-CZ" sz="4100" b="1" dirty="0" smtClean="0">
                <a:solidFill>
                  <a:srgbClr val="FF0000"/>
                </a:solidFill>
              </a:rPr>
              <a:t>dráhy na čase.</a:t>
            </a:r>
          </a:p>
          <a:p>
            <a:pPr marL="0" indent="0">
              <a:buNone/>
            </a:pPr>
            <a:endParaRPr lang="cs-CZ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200" b="1" dirty="0" smtClean="0">
              <a:solidFill>
                <a:srgbClr val="FF0000"/>
              </a:solidFill>
            </a:endParaRPr>
          </a:p>
          <a:p>
            <a:r>
              <a:rPr lang="cs-CZ" sz="3200" b="1" dirty="0" smtClean="0">
                <a:solidFill>
                  <a:srgbClr val="004F8A"/>
                </a:solidFill>
              </a:rPr>
              <a:t>graf </a:t>
            </a:r>
            <a:r>
              <a:rPr lang="cs-CZ" sz="3200" b="1" dirty="0">
                <a:solidFill>
                  <a:srgbClr val="004F8A"/>
                </a:solidFill>
              </a:rPr>
              <a:t>je část </a:t>
            </a:r>
            <a:r>
              <a:rPr lang="cs-CZ" sz="3200" b="1" dirty="0" smtClean="0">
                <a:solidFill>
                  <a:srgbClr val="004F8A"/>
                </a:solidFill>
              </a:rPr>
              <a:t>křivky - paraboly</a:t>
            </a:r>
            <a:endParaRPr lang="cs-CZ" sz="3200" b="1" dirty="0">
              <a:solidFill>
                <a:srgbClr val="004F8A"/>
              </a:solidFill>
            </a:endParaRPr>
          </a:p>
        </p:txBody>
      </p:sp>
      <p:pic>
        <p:nvPicPr>
          <p:cNvPr id="4" name="Picture 2" descr="C:\Users\Ivan\AppData\Local\Microsoft\Windows\Temporary Internet Files\Content.IE5\Y0HGAG35\MC90019881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1072416" cy="6405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5" name="Objekt 7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28380916"/>
              </p:ext>
            </p:extLst>
          </p:nvPr>
        </p:nvGraphicFramePr>
        <p:xfrm>
          <a:off x="684213" y="2060575"/>
          <a:ext cx="1995487" cy="627063"/>
        </p:xfrm>
        <a:graphic>
          <a:graphicData uri="http://schemas.openxmlformats.org/presentationml/2006/ole">
            <p:oleObj spid="_x0000_s7182" name="Rovnice" r:id="rId4" imgW="810000" imgH="226800" progId="Equation.3">
              <p:embed/>
            </p:oleObj>
          </a:graphicData>
        </a:graphic>
      </p:graphicFrame>
      <p:graphicFrame>
        <p:nvGraphicFramePr>
          <p:cNvPr id="76" name="Tabulka 7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46139179"/>
              </p:ext>
            </p:extLst>
          </p:nvPr>
        </p:nvGraphicFramePr>
        <p:xfrm>
          <a:off x="755576" y="2996952"/>
          <a:ext cx="2831976" cy="231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808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t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s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 s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 m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 s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 1 m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 s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 4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 s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9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 s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 16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7" name="Objekt 7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61066328"/>
              </p:ext>
            </p:extLst>
          </p:nvPr>
        </p:nvGraphicFramePr>
        <p:xfrm>
          <a:off x="7020272" y="3140968"/>
          <a:ext cx="1597025" cy="1092200"/>
        </p:xfrm>
        <a:graphic>
          <a:graphicData uri="http://schemas.openxmlformats.org/presentationml/2006/ole">
            <p:oleObj spid="_x0000_s7183" name="Rovnica" r:id="rId5" imgW="571252" imgH="393529" progId="Equation.3">
              <p:embed/>
            </p:oleObj>
          </a:graphicData>
        </a:graphic>
      </p:graphicFrame>
      <p:grpSp>
        <p:nvGrpSpPr>
          <p:cNvPr id="86" name="Skupina 85"/>
          <p:cNvGrpSpPr/>
          <p:nvPr/>
        </p:nvGrpSpPr>
        <p:grpSpPr>
          <a:xfrm>
            <a:off x="4499992" y="2232531"/>
            <a:ext cx="3888432" cy="3572733"/>
            <a:chOff x="4499992" y="2232531"/>
            <a:chExt cx="3888432" cy="3572733"/>
          </a:xfrm>
        </p:grpSpPr>
        <p:grpSp>
          <p:nvGrpSpPr>
            <p:cNvPr id="34" name="Skupina 33"/>
            <p:cNvGrpSpPr/>
            <p:nvPr/>
          </p:nvGrpSpPr>
          <p:grpSpPr>
            <a:xfrm>
              <a:off x="4499992" y="2232531"/>
              <a:ext cx="3888432" cy="3572733"/>
              <a:chOff x="4499992" y="1988840"/>
              <a:chExt cx="3888432" cy="3572733"/>
            </a:xfrm>
          </p:grpSpPr>
          <p:grpSp>
            <p:nvGrpSpPr>
              <p:cNvPr id="35" name="Skupina 34"/>
              <p:cNvGrpSpPr/>
              <p:nvPr/>
            </p:nvGrpSpPr>
            <p:grpSpPr>
              <a:xfrm>
                <a:off x="4499992" y="2608337"/>
                <a:ext cx="3403426" cy="2953236"/>
                <a:chOff x="4499992" y="2608337"/>
                <a:chExt cx="3403426" cy="2953236"/>
              </a:xfrm>
            </p:grpSpPr>
            <p:sp>
              <p:nvSpPr>
                <p:cNvPr id="65" name="TextovéPole 64"/>
                <p:cNvSpPr txBox="1"/>
                <p:nvPr/>
              </p:nvSpPr>
              <p:spPr>
                <a:xfrm>
                  <a:off x="4582636" y="5094709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FF0000"/>
                      </a:solidFill>
                    </a:rPr>
                    <a:t>0</a:t>
                  </a:r>
                  <a:endParaRPr lang="cs-CZ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6" name="TextovéPole 65"/>
                <p:cNvSpPr txBox="1"/>
                <p:nvPr/>
              </p:nvSpPr>
              <p:spPr>
                <a:xfrm>
                  <a:off x="5278333" y="5180434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1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67" name="TextovéPole 66"/>
                <p:cNvSpPr txBox="1"/>
                <p:nvPr/>
              </p:nvSpPr>
              <p:spPr>
                <a:xfrm>
                  <a:off x="5854397" y="5185767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2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68" name="TextovéPole 67"/>
                <p:cNvSpPr txBox="1"/>
                <p:nvPr/>
              </p:nvSpPr>
              <p:spPr>
                <a:xfrm>
                  <a:off x="6430461" y="5181575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3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69" name="TextovéPole 68"/>
                <p:cNvSpPr txBox="1"/>
                <p:nvPr/>
              </p:nvSpPr>
              <p:spPr>
                <a:xfrm>
                  <a:off x="7006525" y="5186908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4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70" name="TextovéPole 69"/>
                <p:cNvSpPr txBox="1"/>
                <p:nvPr/>
              </p:nvSpPr>
              <p:spPr>
                <a:xfrm>
                  <a:off x="7592114" y="5192241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5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71" name="TextovéPole 70"/>
                <p:cNvSpPr txBox="1"/>
                <p:nvPr/>
              </p:nvSpPr>
              <p:spPr>
                <a:xfrm>
                  <a:off x="4520153" y="3779515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4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72" name="TextovéPole 71"/>
                <p:cNvSpPr txBox="1"/>
                <p:nvPr/>
              </p:nvSpPr>
              <p:spPr>
                <a:xfrm>
                  <a:off x="4499992" y="4384154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2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73" name="TextovéPole 72"/>
                <p:cNvSpPr txBox="1"/>
                <p:nvPr/>
              </p:nvSpPr>
              <p:spPr>
                <a:xfrm>
                  <a:off x="4519042" y="3193926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6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74" name="TextovéPole 73"/>
                <p:cNvSpPr txBox="1"/>
                <p:nvPr/>
              </p:nvSpPr>
              <p:spPr>
                <a:xfrm>
                  <a:off x="4517931" y="2608337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8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</p:grpSp>
          <p:grpSp>
            <p:nvGrpSpPr>
              <p:cNvPr id="36" name="Skupina 35"/>
              <p:cNvGrpSpPr/>
              <p:nvPr/>
            </p:nvGrpSpPr>
            <p:grpSpPr>
              <a:xfrm>
                <a:off x="4644008" y="1988840"/>
                <a:ext cx="3744416" cy="3384376"/>
                <a:chOff x="4644008" y="1988840"/>
                <a:chExt cx="3744416" cy="3384376"/>
              </a:xfrm>
            </p:grpSpPr>
            <p:grpSp>
              <p:nvGrpSpPr>
                <p:cNvPr id="37" name="Skupina 36"/>
                <p:cNvGrpSpPr/>
                <p:nvPr/>
              </p:nvGrpSpPr>
              <p:grpSpPr>
                <a:xfrm>
                  <a:off x="4644008" y="1988840"/>
                  <a:ext cx="3744416" cy="3384376"/>
                  <a:chOff x="4644008" y="2060848"/>
                  <a:chExt cx="3744416" cy="3384376"/>
                </a:xfrm>
              </p:grpSpPr>
              <p:grpSp>
                <p:nvGrpSpPr>
                  <p:cNvPr id="46" name="Skupina 45"/>
                  <p:cNvGrpSpPr/>
                  <p:nvPr/>
                </p:nvGrpSpPr>
                <p:grpSpPr>
                  <a:xfrm>
                    <a:off x="4644008" y="5124425"/>
                    <a:ext cx="3744416" cy="224408"/>
                    <a:chOff x="4644008" y="5124425"/>
                    <a:chExt cx="3744416" cy="224408"/>
                  </a:xfrm>
                </p:grpSpPr>
                <p:cxnSp>
                  <p:nvCxnSpPr>
                    <p:cNvPr id="59" name="Přímá spojnice se šipkou 58"/>
                    <p:cNvCxnSpPr/>
                    <p:nvPr/>
                  </p:nvCxnSpPr>
                  <p:spPr>
                    <a:xfrm>
                      <a:off x="4644008" y="5229200"/>
                      <a:ext cx="3744416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Přímá spojnice 59"/>
                    <p:cNvCxnSpPr/>
                    <p:nvPr/>
                  </p:nvCxnSpPr>
                  <p:spPr>
                    <a:xfrm>
                      <a:off x="5436096" y="5132809"/>
                      <a:ext cx="0" cy="21602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Přímá spojnice 60"/>
                    <p:cNvCxnSpPr/>
                    <p:nvPr/>
                  </p:nvCxnSpPr>
                  <p:spPr>
                    <a:xfrm>
                      <a:off x="6012160" y="5128617"/>
                      <a:ext cx="0" cy="21602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Přímá spojnice 61"/>
                    <p:cNvCxnSpPr/>
                    <p:nvPr/>
                  </p:nvCxnSpPr>
                  <p:spPr>
                    <a:xfrm>
                      <a:off x="6588224" y="5124425"/>
                      <a:ext cx="0" cy="21602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Přímá spojnice 62"/>
                    <p:cNvCxnSpPr/>
                    <p:nvPr/>
                  </p:nvCxnSpPr>
                  <p:spPr>
                    <a:xfrm>
                      <a:off x="7164288" y="5129758"/>
                      <a:ext cx="0" cy="21602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Přímá spojnice 63"/>
                    <p:cNvCxnSpPr/>
                    <p:nvPr/>
                  </p:nvCxnSpPr>
                  <p:spPr>
                    <a:xfrm>
                      <a:off x="7740352" y="5125566"/>
                      <a:ext cx="0" cy="21602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7" name="Skupina 46"/>
                  <p:cNvGrpSpPr/>
                  <p:nvPr/>
                </p:nvGrpSpPr>
                <p:grpSpPr>
                  <a:xfrm>
                    <a:off x="4754116" y="2060848"/>
                    <a:ext cx="216024" cy="3384376"/>
                    <a:chOff x="4754116" y="2060848"/>
                    <a:chExt cx="216024" cy="3384376"/>
                  </a:xfrm>
                </p:grpSpPr>
                <p:cxnSp>
                  <p:nvCxnSpPr>
                    <p:cNvPr id="48" name="Přímá spojnice se šipkou 47"/>
                    <p:cNvCxnSpPr/>
                    <p:nvPr/>
                  </p:nvCxnSpPr>
                  <p:spPr>
                    <a:xfrm flipV="1">
                      <a:off x="4860032" y="2060848"/>
                      <a:ext cx="2096" cy="3384376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9" name="Skupina 48"/>
                    <p:cNvGrpSpPr/>
                    <p:nvPr/>
                  </p:nvGrpSpPr>
                  <p:grpSpPr>
                    <a:xfrm>
                      <a:off x="4754116" y="2560712"/>
                      <a:ext cx="216024" cy="2362314"/>
                      <a:chOff x="4754116" y="2560712"/>
                      <a:chExt cx="216024" cy="2362314"/>
                    </a:xfrm>
                  </p:grpSpPr>
                  <p:cxnSp>
                    <p:nvCxnSpPr>
                      <p:cNvPr id="50" name="Přímá spojnice 49"/>
                      <p:cNvCxnSpPr/>
                      <p:nvPr/>
                    </p:nvCxnSpPr>
                    <p:spPr>
                      <a:xfrm>
                        <a:off x="4754116" y="4923026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1" name="Přímá spojnice 50"/>
                      <p:cNvCxnSpPr/>
                      <p:nvPr/>
                    </p:nvCxnSpPr>
                    <p:spPr>
                      <a:xfrm>
                        <a:off x="4754116" y="4643611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2" name="Přímá spojnice 51"/>
                      <p:cNvCxnSpPr/>
                      <p:nvPr/>
                    </p:nvCxnSpPr>
                    <p:spPr>
                      <a:xfrm>
                        <a:off x="4754116" y="4346054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3" name="Přímá spojnice 52"/>
                      <p:cNvCxnSpPr/>
                      <p:nvPr/>
                    </p:nvCxnSpPr>
                    <p:spPr>
                      <a:xfrm>
                        <a:off x="4754116" y="4048497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4" name="Přímá spojnice 53"/>
                      <p:cNvCxnSpPr/>
                      <p:nvPr/>
                    </p:nvCxnSpPr>
                    <p:spPr>
                      <a:xfrm>
                        <a:off x="4754116" y="3750940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" name="Přímá spojnice 54"/>
                      <p:cNvCxnSpPr/>
                      <p:nvPr/>
                    </p:nvCxnSpPr>
                    <p:spPr>
                      <a:xfrm>
                        <a:off x="4754116" y="3453383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" name="Přímá spojnice 55"/>
                      <p:cNvCxnSpPr/>
                      <p:nvPr/>
                    </p:nvCxnSpPr>
                    <p:spPr>
                      <a:xfrm>
                        <a:off x="4754116" y="3155826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" name="Přímá spojnice 56"/>
                      <p:cNvCxnSpPr/>
                      <p:nvPr/>
                    </p:nvCxnSpPr>
                    <p:spPr>
                      <a:xfrm>
                        <a:off x="4754116" y="2858269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" name="Přímá spojnice 57"/>
                      <p:cNvCxnSpPr/>
                      <p:nvPr/>
                    </p:nvCxnSpPr>
                    <p:spPr>
                      <a:xfrm>
                        <a:off x="4754116" y="2560712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cxnSp>
              <p:nvCxnSpPr>
                <p:cNvPr id="38" name="Přímá spojnice 37"/>
                <p:cNvCxnSpPr/>
                <p:nvPr/>
              </p:nvCxnSpPr>
              <p:spPr>
                <a:xfrm>
                  <a:off x="4965948" y="4841493"/>
                  <a:ext cx="695697" cy="0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Přímá spojnice 38"/>
                <p:cNvCxnSpPr/>
                <p:nvPr/>
              </p:nvCxnSpPr>
              <p:spPr>
                <a:xfrm flipV="1">
                  <a:off x="4970771" y="3983034"/>
                  <a:ext cx="1257413" cy="1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římá spojnice 39"/>
                <p:cNvCxnSpPr/>
                <p:nvPr/>
              </p:nvCxnSpPr>
              <p:spPr>
                <a:xfrm flipV="1">
                  <a:off x="4980296" y="2484279"/>
                  <a:ext cx="1761469" cy="1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Přímá spojnice 41"/>
                <p:cNvCxnSpPr/>
                <p:nvPr/>
              </p:nvCxnSpPr>
              <p:spPr>
                <a:xfrm flipV="1">
                  <a:off x="5442034" y="4384154"/>
                  <a:ext cx="0" cy="673596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Přímá spojnice 42"/>
                <p:cNvCxnSpPr/>
                <p:nvPr/>
              </p:nvCxnSpPr>
              <p:spPr>
                <a:xfrm flipH="1" flipV="1">
                  <a:off x="6012160" y="3789040"/>
                  <a:ext cx="5938" cy="1267474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Přímá spojnice 43"/>
                <p:cNvCxnSpPr/>
                <p:nvPr/>
              </p:nvCxnSpPr>
              <p:spPr>
                <a:xfrm flipH="1" flipV="1">
                  <a:off x="6585255" y="2249205"/>
                  <a:ext cx="2970" cy="2800619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8" name="Freeform 94"/>
            <p:cNvSpPr>
              <a:spLocks/>
            </p:cNvSpPr>
            <p:nvPr/>
          </p:nvSpPr>
          <p:spPr bwMode="auto">
            <a:xfrm>
              <a:off x="4860033" y="2492896"/>
              <a:ext cx="1800199" cy="2898254"/>
            </a:xfrm>
            <a:custGeom>
              <a:avLst/>
              <a:gdLst>
                <a:gd name="T0" fmla="*/ 0 w 2558"/>
                <a:gd name="T1" fmla="*/ 2147483647 h 2162"/>
                <a:gd name="T2" fmla="*/ 2147483647 w 2558"/>
                <a:gd name="T3" fmla="*/ 2147483647 h 2162"/>
                <a:gd name="T4" fmla="*/ 2147483647 w 2558"/>
                <a:gd name="T5" fmla="*/ 2147483647 h 2162"/>
                <a:gd name="T6" fmla="*/ 2147483647 w 2558"/>
                <a:gd name="T7" fmla="*/ 2147483647 h 2162"/>
                <a:gd name="T8" fmla="*/ 2147483647 w 2558"/>
                <a:gd name="T9" fmla="*/ 2147483647 h 2162"/>
                <a:gd name="T10" fmla="*/ 2147483647 w 2558"/>
                <a:gd name="T11" fmla="*/ 0 h 21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58"/>
                <a:gd name="T19" fmla="*/ 0 h 2162"/>
                <a:gd name="T20" fmla="*/ 2558 w 2558"/>
                <a:gd name="T21" fmla="*/ 2162 h 21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58" h="2162">
                  <a:moveTo>
                    <a:pt x="0" y="2162"/>
                  </a:moveTo>
                  <a:cubicBezTo>
                    <a:pt x="84" y="2150"/>
                    <a:pt x="336" y="2139"/>
                    <a:pt x="506" y="2084"/>
                  </a:cubicBezTo>
                  <a:cubicBezTo>
                    <a:pt x="676" y="2029"/>
                    <a:pt x="847" y="1945"/>
                    <a:pt x="1018" y="1832"/>
                  </a:cubicBezTo>
                  <a:cubicBezTo>
                    <a:pt x="1189" y="1719"/>
                    <a:pt x="1361" y="1583"/>
                    <a:pt x="1530" y="1408"/>
                  </a:cubicBezTo>
                  <a:cubicBezTo>
                    <a:pt x="1699" y="1233"/>
                    <a:pt x="1863" y="1015"/>
                    <a:pt x="2034" y="780"/>
                  </a:cubicBezTo>
                  <a:cubicBezTo>
                    <a:pt x="2205" y="545"/>
                    <a:pt x="2449" y="162"/>
                    <a:pt x="2558" y="0"/>
                  </a:cubicBezTo>
                </a:path>
              </a:pathLst>
            </a:custGeom>
            <a:noFill/>
            <a:ln w="28575">
              <a:solidFill>
                <a:srgbClr val="FF0033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4" name="TextovéPole 83"/>
          <p:cNvSpPr txBox="1"/>
          <p:nvPr/>
        </p:nvSpPr>
        <p:spPr>
          <a:xfrm>
            <a:off x="8100392" y="5363924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t</a:t>
            </a:r>
            <a:endParaRPr lang="cs-CZ" b="1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4540840" y="220486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10223606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pro výpočty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4F8A"/>
                </a:solidFill>
              </a:rPr>
              <a:t>Zrychlení :			    Rychlost :</a:t>
            </a:r>
          </a:p>
          <a:p>
            <a:pPr marL="0" indent="0">
              <a:buNone/>
            </a:pPr>
            <a:endParaRPr lang="cs-CZ" b="1" dirty="0">
              <a:solidFill>
                <a:srgbClr val="004F8A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4F8A"/>
                </a:solidFill>
              </a:rPr>
              <a:t>Čas :			 	    Dráha : </a:t>
            </a:r>
            <a:endParaRPr lang="cs-CZ" b="1" dirty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4F8A"/>
              </a:solidFill>
            </a:endParaRPr>
          </a:p>
        </p:txBody>
      </p:sp>
      <p:pic>
        <p:nvPicPr>
          <p:cNvPr id="4" name="Picture 2" descr="C:\Users\Ivan\AppData\Local\Microsoft\Windows\Temporary Internet Files\Content.IE5\Y0HGAG35\MC90019881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1072416" cy="6405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1554717"/>
              </p:ext>
            </p:extLst>
          </p:nvPr>
        </p:nvGraphicFramePr>
        <p:xfrm>
          <a:off x="2411760" y="1844824"/>
          <a:ext cx="1335087" cy="1117600"/>
        </p:xfrm>
        <a:graphic>
          <a:graphicData uri="http://schemas.openxmlformats.org/presentationml/2006/ole">
            <p:oleObj spid="_x0000_s8208" name="Rovnice" r:id="rId4" imgW="469800" imgH="393480" progId="Equation.3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051073913"/>
              </p:ext>
            </p:extLst>
          </p:nvPr>
        </p:nvGraphicFramePr>
        <p:xfrm>
          <a:off x="6372200" y="2170956"/>
          <a:ext cx="1227137" cy="468313"/>
        </p:xfrm>
        <a:graphic>
          <a:graphicData uri="http://schemas.openxmlformats.org/presentationml/2006/ole">
            <p:oleObj spid="_x0000_s8209" name="Rovnice" r:id="rId5" imgW="431640" imgH="164880" progId="Equation.3">
              <p:embed/>
            </p:oleObj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18607922"/>
              </p:ext>
            </p:extLst>
          </p:nvPr>
        </p:nvGraphicFramePr>
        <p:xfrm>
          <a:off x="2445147" y="2887663"/>
          <a:ext cx="974725" cy="1117600"/>
        </p:xfrm>
        <a:graphic>
          <a:graphicData uri="http://schemas.openxmlformats.org/presentationml/2006/ole">
            <p:oleObj spid="_x0000_s8210" name="Rovnice" r:id="rId6" imgW="342720" imgH="39348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83872769"/>
              </p:ext>
            </p:extLst>
          </p:nvPr>
        </p:nvGraphicFramePr>
        <p:xfrm>
          <a:off x="6187454" y="2895600"/>
          <a:ext cx="1912938" cy="1117600"/>
        </p:xfrm>
        <a:graphic>
          <a:graphicData uri="http://schemas.openxmlformats.org/presentationml/2006/ole">
            <p:oleObj spid="_x0000_s8211" name="Rovnice" r:id="rId7" imgW="672840" imgH="393480" progId="Equation.3">
              <p:embed/>
            </p:oleObj>
          </a:graphicData>
        </a:graphic>
      </p:graphicFrame>
      <p:pic>
        <p:nvPicPr>
          <p:cNvPr id="8197" name="Picture 5" descr="C:\Users\Ivan\AppData\Local\Microsoft\Windows\Temporary Internet Files\Content.IE5\PT75QCGJ\MP900400772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293096"/>
            <a:ext cx="1488892" cy="22322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C:\Users\Ivan\AppData\Local\Microsoft\Windows\Temporary Internet Files\Content.IE5\XG1ANITQ\MP900399388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893800"/>
            <a:ext cx="2448272" cy="16315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984947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4F8A"/>
                </a:solidFill>
              </a:rPr>
              <a:t>Určete z grafu velikosti zrychlení rovnoměrně zrychlených pohybů</a:t>
            </a:r>
            <a:endParaRPr lang="cs-CZ" b="1" dirty="0">
              <a:solidFill>
                <a:srgbClr val="004F8A"/>
              </a:solidFill>
            </a:endParaRPr>
          </a:p>
        </p:txBody>
      </p:sp>
      <p:grpSp>
        <p:nvGrpSpPr>
          <p:cNvPr id="71" name="Skupina 70"/>
          <p:cNvGrpSpPr/>
          <p:nvPr/>
        </p:nvGrpSpPr>
        <p:grpSpPr>
          <a:xfrm>
            <a:off x="1187624" y="2808595"/>
            <a:ext cx="3888432" cy="3572733"/>
            <a:chOff x="755576" y="2808595"/>
            <a:chExt cx="3888432" cy="3572733"/>
          </a:xfrm>
        </p:grpSpPr>
        <p:grpSp>
          <p:nvGrpSpPr>
            <p:cNvPr id="4" name="Skupina 3"/>
            <p:cNvGrpSpPr/>
            <p:nvPr/>
          </p:nvGrpSpPr>
          <p:grpSpPr>
            <a:xfrm>
              <a:off x="755576" y="2808595"/>
              <a:ext cx="3888432" cy="3572733"/>
              <a:chOff x="4499992" y="1988840"/>
              <a:chExt cx="3888432" cy="3572733"/>
            </a:xfrm>
          </p:grpSpPr>
          <p:grpSp>
            <p:nvGrpSpPr>
              <p:cNvPr id="5" name="Skupina 4"/>
              <p:cNvGrpSpPr/>
              <p:nvPr/>
            </p:nvGrpSpPr>
            <p:grpSpPr>
              <a:xfrm>
                <a:off x="4499992" y="2608337"/>
                <a:ext cx="3403426" cy="2953236"/>
                <a:chOff x="4499992" y="2608337"/>
                <a:chExt cx="3403426" cy="2953236"/>
              </a:xfrm>
            </p:grpSpPr>
            <p:sp>
              <p:nvSpPr>
                <p:cNvPr id="35" name="TextovéPole 34"/>
                <p:cNvSpPr txBox="1"/>
                <p:nvPr/>
              </p:nvSpPr>
              <p:spPr>
                <a:xfrm>
                  <a:off x="4582636" y="5094709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FF0000"/>
                      </a:solidFill>
                    </a:rPr>
                    <a:t>0</a:t>
                  </a:r>
                  <a:endParaRPr lang="cs-CZ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6" name="TextovéPole 35"/>
                <p:cNvSpPr txBox="1"/>
                <p:nvPr/>
              </p:nvSpPr>
              <p:spPr>
                <a:xfrm>
                  <a:off x="5278333" y="5180434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1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37" name="TextovéPole 36"/>
                <p:cNvSpPr txBox="1"/>
                <p:nvPr/>
              </p:nvSpPr>
              <p:spPr>
                <a:xfrm>
                  <a:off x="5854397" y="5185767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2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38" name="TextovéPole 37"/>
                <p:cNvSpPr txBox="1"/>
                <p:nvPr/>
              </p:nvSpPr>
              <p:spPr>
                <a:xfrm>
                  <a:off x="6430461" y="5181575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3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39" name="TextovéPole 38"/>
                <p:cNvSpPr txBox="1"/>
                <p:nvPr/>
              </p:nvSpPr>
              <p:spPr>
                <a:xfrm>
                  <a:off x="7006525" y="5186908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4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40" name="TextovéPole 39"/>
                <p:cNvSpPr txBox="1"/>
                <p:nvPr/>
              </p:nvSpPr>
              <p:spPr>
                <a:xfrm>
                  <a:off x="7592114" y="5192241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5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41" name="TextovéPole 40"/>
                <p:cNvSpPr txBox="1"/>
                <p:nvPr/>
              </p:nvSpPr>
              <p:spPr>
                <a:xfrm>
                  <a:off x="4520153" y="3779515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4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42" name="TextovéPole 41"/>
                <p:cNvSpPr txBox="1"/>
                <p:nvPr/>
              </p:nvSpPr>
              <p:spPr>
                <a:xfrm>
                  <a:off x="4499992" y="4384154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2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43" name="TextovéPole 42"/>
                <p:cNvSpPr txBox="1"/>
                <p:nvPr/>
              </p:nvSpPr>
              <p:spPr>
                <a:xfrm>
                  <a:off x="4519042" y="3193926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6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44" name="TextovéPole 43"/>
                <p:cNvSpPr txBox="1"/>
                <p:nvPr/>
              </p:nvSpPr>
              <p:spPr>
                <a:xfrm>
                  <a:off x="4517931" y="2608337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8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</p:grpSp>
          <p:grpSp>
            <p:nvGrpSpPr>
              <p:cNvPr id="6" name="Skupina 5"/>
              <p:cNvGrpSpPr/>
              <p:nvPr/>
            </p:nvGrpSpPr>
            <p:grpSpPr>
              <a:xfrm>
                <a:off x="4644008" y="1988840"/>
                <a:ext cx="3744416" cy="3384376"/>
                <a:chOff x="4644008" y="1988840"/>
                <a:chExt cx="3744416" cy="3384376"/>
              </a:xfrm>
            </p:grpSpPr>
            <p:grpSp>
              <p:nvGrpSpPr>
                <p:cNvPr id="7" name="Skupina 6"/>
                <p:cNvGrpSpPr/>
                <p:nvPr/>
              </p:nvGrpSpPr>
              <p:grpSpPr>
                <a:xfrm>
                  <a:off x="4644008" y="1988840"/>
                  <a:ext cx="3744416" cy="3384376"/>
                  <a:chOff x="4644008" y="2060848"/>
                  <a:chExt cx="3744416" cy="3384376"/>
                </a:xfrm>
              </p:grpSpPr>
              <p:grpSp>
                <p:nvGrpSpPr>
                  <p:cNvPr id="16" name="Skupina 15"/>
                  <p:cNvGrpSpPr/>
                  <p:nvPr/>
                </p:nvGrpSpPr>
                <p:grpSpPr>
                  <a:xfrm>
                    <a:off x="4644008" y="5124425"/>
                    <a:ext cx="3744416" cy="224408"/>
                    <a:chOff x="4644008" y="5124425"/>
                    <a:chExt cx="3744416" cy="224408"/>
                  </a:xfrm>
                </p:grpSpPr>
                <p:cxnSp>
                  <p:nvCxnSpPr>
                    <p:cNvPr id="29" name="Přímá spojnice se šipkou 28"/>
                    <p:cNvCxnSpPr/>
                    <p:nvPr/>
                  </p:nvCxnSpPr>
                  <p:spPr>
                    <a:xfrm>
                      <a:off x="4644008" y="5229200"/>
                      <a:ext cx="3744416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Přímá spojnice 29"/>
                    <p:cNvCxnSpPr/>
                    <p:nvPr/>
                  </p:nvCxnSpPr>
                  <p:spPr>
                    <a:xfrm>
                      <a:off x="5436096" y="5132809"/>
                      <a:ext cx="0" cy="21602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Přímá spojnice 30"/>
                    <p:cNvCxnSpPr/>
                    <p:nvPr/>
                  </p:nvCxnSpPr>
                  <p:spPr>
                    <a:xfrm>
                      <a:off x="6012160" y="5128617"/>
                      <a:ext cx="0" cy="21602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Přímá spojnice 31"/>
                    <p:cNvCxnSpPr/>
                    <p:nvPr/>
                  </p:nvCxnSpPr>
                  <p:spPr>
                    <a:xfrm>
                      <a:off x="6588224" y="5124425"/>
                      <a:ext cx="0" cy="21602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Přímá spojnice 32"/>
                    <p:cNvCxnSpPr/>
                    <p:nvPr/>
                  </p:nvCxnSpPr>
                  <p:spPr>
                    <a:xfrm>
                      <a:off x="7164288" y="5129758"/>
                      <a:ext cx="0" cy="21602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Přímá spojnice 33"/>
                    <p:cNvCxnSpPr/>
                    <p:nvPr/>
                  </p:nvCxnSpPr>
                  <p:spPr>
                    <a:xfrm>
                      <a:off x="7740352" y="5125566"/>
                      <a:ext cx="0" cy="21602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" name="Skupina 16"/>
                  <p:cNvGrpSpPr/>
                  <p:nvPr/>
                </p:nvGrpSpPr>
                <p:grpSpPr>
                  <a:xfrm>
                    <a:off x="4754116" y="2060848"/>
                    <a:ext cx="216024" cy="3384376"/>
                    <a:chOff x="4754116" y="2060848"/>
                    <a:chExt cx="216024" cy="3384376"/>
                  </a:xfrm>
                </p:grpSpPr>
                <p:cxnSp>
                  <p:nvCxnSpPr>
                    <p:cNvPr id="18" name="Přímá spojnice se šipkou 17"/>
                    <p:cNvCxnSpPr/>
                    <p:nvPr/>
                  </p:nvCxnSpPr>
                  <p:spPr>
                    <a:xfrm flipV="1">
                      <a:off x="4860032" y="2060848"/>
                      <a:ext cx="2096" cy="3384376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9" name="Skupina 18"/>
                    <p:cNvGrpSpPr/>
                    <p:nvPr/>
                  </p:nvGrpSpPr>
                  <p:grpSpPr>
                    <a:xfrm>
                      <a:off x="4754116" y="2560712"/>
                      <a:ext cx="216024" cy="2380456"/>
                      <a:chOff x="4754116" y="2560712"/>
                      <a:chExt cx="216024" cy="2380456"/>
                    </a:xfrm>
                  </p:grpSpPr>
                  <p:cxnSp>
                    <p:nvCxnSpPr>
                      <p:cNvPr id="20" name="Přímá spojnice 19"/>
                      <p:cNvCxnSpPr/>
                      <p:nvPr/>
                    </p:nvCxnSpPr>
                    <p:spPr>
                      <a:xfrm>
                        <a:off x="4754116" y="4941168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" name="Přímá spojnice 20"/>
                      <p:cNvCxnSpPr/>
                      <p:nvPr/>
                    </p:nvCxnSpPr>
                    <p:spPr>
                      <a:xfrm>
                        <a:off x="4754116" y="4643611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" name="Přímá spojnice 21"/>
                      <p:cNvCxnSpPr/>
                      <p:nvPr/>
                    </p:nvCxnSpPr>
                    <p:spPr>
                      <a:xfrm>
                        <a:off x="4754116" y="4346054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" name="Přímá spojnice 22"/>
                      <p:cNvCxnSpPr/>
                      <p:nvPr/>
                    </p:nvCxnSpPr>
                    <p:spPr>
                      <a:xfrm>
                        <a:off x="4754116" y="4048497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Přímá spojnice 23"/>
                      <p:cNvCxnSpPr/>
                      <p:nvPr/>
                    </p:nvCxnSpPr>
                    <p:spPr>
                      <a:xfrm>
                        <a:off x="4754116" y="3750940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Přímá spojnice 24"/>
                      <p:cNvCxnSpPr/>
                      <p:nvPr/>
                    </p:nvCxnSpPr>
                    <p:spPr>
                      <a:xfrm>
                        <a:off x="4754116" y="3453383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Přímá spojnice 25"/>
                      <p:cNvCxnSpPr/>
                      <p:nvPr/>
                    </p:nvCxnSpPr>
                    <p:spPr>
                      <a:xfrm>
                        <a:off x="4754116" y="3155826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Přímá spojnice 26"/>
                      <p:cNvCxnSpPr/>
                      <p:nvPr/>
                    </p:nvCxnSpPr>
                    <p:spPr>
                      <a:xfrm>
                        <a:off x="4754116" y="2858269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Přímá spojnice 27"/>
                      <p:cNvCxnSpPr/>
                      <p:nvPr/>
                    </p:nvCxnSpPr>
                    <p:spPr>
                      <a:xfrm>
                        <a:off x="4754116" y="2560712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cxnSp>
              <p:nvCxnSpPr>
                <p:cNvPr id="8" name="Přímá spojnice 7"/>
                <p:cNvCxnSpPr/>
                <p:nvPr/>
              </p:nvCxnSpPr>
              <p:spPr>
                <a:xfrm>
                  <a:off x="4965948" y="4571603"/>
                  <a:ext cx="2937470" cy="0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Přímá spojnice 14"/>
                <p:cNvCxnSpPr/>
                <p:nvPr/>
              </p:nvCxnSpPr>
              <p:spPr>
                <a:xfrm flipH="1" flipV="1">
                  <a:off x="7164288" y="2249205"/>
                  <a:ext cx="1" cy="2808545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Přímá spojnice 49"/>
                <p:cNvCxnSpPr/>
                <p:nvPr/>
              </p:nvCxnSpPr>
              <p:spPr>
                <a:xfrm>
                  <a:off x="4965948" y="3977397"/>
                  <a:ext cx="2937470" cy="0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Přímá spojnice 50"/>
                <p:cNvCxnSpPr/>
                <p:nvPr/>
              </p:nvCxnSpPr>
              <p:spPr>
                <a:xfrm>
                  <a:off x="4965948" y="4274954"/>
                  <a:ext cx="2937470" cy="0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Přímá spojnice 51"/>
                <p:cNvCxnSpPr/>
                <p:nvPr/>
              </p:nvCxnSpPr>
              <p:spPr>
                <a:xfrm>
                  <a:off x="4965948" y="4870068"/>
                  <a:ext cx="2937470" cy="0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Přímá spojnice 52"/>
                <p:cNvCxnSpPr/>
                <p:nvPr/>
              </p:nvCxnSpPr>
              <p:spPr>
                <a:xfrm>
                  <a:off x="4965948" y="3670315"/>
                  <a:ext cx="2937470" cy="0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Přímá spojnice 53"/>
                <p:cNvCxnSpPr/>
                <p:nvPr/>
              </p:nvCxnSpPr>
              <p:spPr>
                <a:xfrm>
                  <a:off x="4965948" y="2489612"/>
                  <a:ext cx="2937470" cy="0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římá spojnice 54"/>
                <p:cNvCxnSpPr/>
                <p:nvPr/>
              </p:nvCxnSpPr>
              <p:spPr>
                <a:xfrm>
                  <a:off x="4965948" y="2791361"/>
                  <a:ext cx="2937470" cy="0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římá spojnice 55"/>
                <p:cNvCxnSpPr/>
                <p:nvPr/>
              </p:nvCxnSpPr>
              <p:spPr>
                <a:xfrm>
                  <a:off x="4965948" y="3093110"/>
                  <a:ext cx="2937470" cy="0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Přímá spojnice 56"/>
                <p:cNvCxnSpPr/>
                <p:nvPr/>
              </p:nvCxnSpPr>
              <p:spPr>
                <a:xfrm>
                  <a:off x="4965948" y="3385334"/>
                  <a:ext cx="2937470" cy="0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Přímá spojnice 58"/>
                <p:cNvCxnSpPr/>
                <p:nvPr/>
              </p:nvCxnSpPr>
              <p:spPr>
                <a:xfrm flipH="1" flipV="1">
                  <a:off x="7740351" y="2234347"/>
                  <a:ext cx="1" cy="2808545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Přímá spojnice 59"/>
                <p:cNvCxnSpPr/>
                <p:nvPr/>
              </p:nvCxnSpPr>
              <p:spPr>
                <a:xfrm flipH="1" flipV="1">
                  <a:off x="6588224" y="2219489"/>
                  <a:ext cx="1" cy="2808545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Přímá spojnice 60"/>
                <p:cNvCxnSpPr/>
                <p:nvPr/>
              </p:nvCxnSpPr>
              <p:spPr>
                <a:xfrm flipH="1" flipV="1">
                  <a:off x="5436097" y="2204631"/>
                  <a:ext cx="1" cy="2808545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Přímá spojnice 61"/>
                <p:cNvCxnSpPr/>
                <p:nvPr/>
              </p:nvCxnSpPr>
              <p:spPr>
                <a:xfrm flipH="1" flipV="1">
                  <a:off x="6002634" y="2218348"/>
                  <a:ext cx="1" cy="2808545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4" name="Přímá spojnice 63"/>
            <p:cNvCxnSpPr/>
            <p:nvPr/>
          </p:nvCxnSpPr>
          <p:spPr>
            <a:xfrm flipV="1">
              <a:off x="1115616" y="3309367"/>
              <a:ext cx="1142602" cy="267195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nice 65"/>
            <p:cNvCxnSpPr/>
            <p:nvPr/>
          </p:nvCxnSpPr>
          <p:spPr>
            <a:xfrm flipV="1">
              <a:off x="1115616" y="3309367"/>
              <a:ext cx="2304257" cy="2679201"/>
            </a:xfrm>
            <a:prstGeom prst="line">
              <a:avLst/>
            </a:prstGeom>
            <a:ln w="19050">
              <a:solidFill>
                <a:srgbClr val="A8288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Přímá spojnice 69"/>
            <p:cNvCxnSpPr/>
            <p:nvPr/>
          </p:nvCxnSpPr>
          <p:spPr>
            <a:xfrm flipV="1">
              <a:off x="1115616" y="4201130"/>
              <a:ext cx="2887734" cy="1780195"/>
            </a:xfrm>
            <a:prstGeom prst="line">
              <a:avLst/>
            </a:prstGeom>
            <a:ln w="1905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ovéPole 71"/>
          <p:cNvSpPr txBox="1"/>
          <p:nvPr/>
        </p:nvSpPr>
        <p:spPr>
          <a:xfrm>
            <a:off x="1187624" y="27809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</a:t>
            </a:r>
            <a:endParaRPr lang="cs-CZ" b="1" dirty="0"/>
          </a:p>
        </p:txBody>
      </p:sp>
      <p:sp>
        <p:nvSpPr>
          <p:cNvPr id="74" name="TextovéPole 73"/>
          <p:cNvSpPr txBox="1"/>
          <p:nvPr/>
        </p:nvSpPr>
        <p:spPr>
          <a:xfrm>
            <a:off x="4788024" y="6021288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t</a:t>
            </a:r>
            <a:endParaRPr lang="cs-CZ" b="1" dirty="0"/>
          </a:p>
        </p:txBody>
      </p:sp>
      <p:pic>
        <p:nvPicPr>
          <p:cNvPr id="9220" name="Picture 4" descr="C:\Users\Ivan\AppData\Local\Microsoft\Windows\Temporary Internet Files\Content.IE5\P2BT849O\MC9004150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84984"/>
            <a:ext cx="3464237" cy="25669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C:\Users\Ivan\AppData\Local\Microsoft\Windows\Temporary Internet Files\Content.IE5\Y0HGAG35\MC90019881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1072416" cy="6405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688810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defTabSz="762000"/>
            <a:r>
              <a:rPr lang="cs-CZ" b="1" dirty="0" smtClean="0">
                <a:solidFill>
                  <a:srgbClr val="004F8A"/>
                </a:solidFill>
              </a:rPr>
              <a:t>Určete </a:t>
            </a:r>
            <a:r>
              <a:rPr lang="cs-CZ" b="1" dirty="0">
                <a:solidFill>
                  <a:srgbClr val="004F8A"/>
                </a:solidFill>
              </a:rPr>
              <a:t>z grafu velikosti zrychlení pohybu tělesa.</a:t>
            </a:r>
          </a:p>
          <a:p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1043608" y="2448555"/>
            <a:ext cx="3888432" cy="3572733"/>
            <a:chOff x="4499992" y="2232531"/>
            <a:chExt cx="3888432" cy="3572733"/>
          </a:xfrm>
        </p:grpSpPr>
        <p:grpSp>
          <p:nvGrpSpPr>
            <p:cNvPr id="5" name="Skupina 4"/>
            <p:cNvGrpSpPr/>
            <p:nvPr/>
          </p:nvGrpSpPr>
          <p:grpSpPr>
            <a:xfrm>
              <a:off x="4499992" y="2232531"/>
              <a:ext cx="3888432" cy="3572733"/>
              <a:chOff x="4499992" y="1988840"/>
              <a:chExt cx="3888432" cy="3572733"/>
            </a:xfrm>
          </p:grpSpPr>
          <p:grpSp>
            <p:nvGrpSpPr>
              <p:cNvPr id="7" name="Skupina 6"/>
              <p:cNvGrpSpPr/>
              <p:nvPr/>
            </p:nvGrpSpPr>
            <p:grpSpPr>
              <a:xfrm>
                <a:off x="4499992" y="2608337"/>
                <a:ext cx="3403426" cy="2953236"/>
                <a:chOff x="4499992" y="2608337"/>
                <a:chExt cx="3403426" cy="2953236"/>
              </a:xfrm>
            </p:grpSpPr>
            <p:sp>
              <p:nvSpPr>
                <p:cNvPr id="35" name="TextovéPole 34"/>
                <p:cNvSpPr txBox="1"/>
                <p:nvPr/>
              </p:nvSpPr>
              <p:spPr>
                <a:xfrm>
                  <a:off x="4582636" y="5094709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FF0000"/>
                      </a:solidFill>
                    </a:rPr>
                    <a:t>0</a:t>
                  </a:r>
                  <a:endParaRPr lang="cs-CZ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6" name="TextovéPole 35"/>
                <p:cNvSpPr txBox="1"/>
                <p:nvPr/>
              </p:nvSpPr>
              <p:spPr>
                <a:xfrm>
                  <a:off x="5278333" y="5180434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1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37" name="TextovéPole 36"/>
                <p:cNvSpPr txBox="1"/>
                <p:nvPr/>
              </p:nvSpPr>
              <p:spPr>
                <a:xfrm>
                  <a:off x="5854397" y="5185767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2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38" name="TextovéPole 37"/>
                <p:cNvSpPr txBox="1"/>
                <p:nvPr/>
              </p:nvSpPr>
              <p:spPr>
                <a:xfrm>
                  <a:off x="6430461" y="5181575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3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39" name="TextovéPole 38"/>
                <p:cNvSpPr txBox="1"/>
                <p:nvPr/>
              </p:nvSpPr>
              <p:spPr>
                <a:xfrm>
                  <a:off x="7006525" y="5186908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4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40" name="TextovéPole 39"/>
                <p:cNvSpPr txBox="1"/>
                <p:nvPr/>
              </p:nvSpPr>
              <p:spPr>
                <a:xfrm>
                  <a:off x="7592114" y="5192241"/>
                  <a:ext cx="3113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5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41" name="TextovéPole 40"/>
                <p:cNvSpPr txBox="1"/>
                <p:nvPr/>
              </p:nvSpPr>
              <p:spPr>
                <a:xfrm>
                  <a:off x="4520153" y="3779515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4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42" name="TextovéPole 41"/>
                <p:cNvSpPr txBox="1"/>
                <p:nvPr/>
              </p:nvSpPr>
              <p:spPr>
                <a:xfrm>
                  <a:off x="4499992" y="4384154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2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43" name="TextovéPole 42"/>
                <p:cNvSpPr txBox="1"/>
                <p:nvPr/>
              </p:nvSpPr>
              <p:spPr>
                <a:xfrm>
                  <a:off x="4519042" y="3193926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6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  <p:sp>
              <p:nvSpPr>
                <p:cNvPr id="44" name="TextovéPole 43"/>
                <p:cNvSpPr txBox="1"/>
                <p:nvPr/>
              </p:nvSpPr>
              <p:spPr>
                <a:xfrm>
                  <a:off x="4517931" y="2608337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>
                      <a:solidFill>
                        <a:srgbClr val="004F8A"/>
                      </a:solidFill>
                    </a:rPr>
                    <a:t>8</a:t>
                  </a:r>
                  <a:endParaRPr lang="cs-CZ" b="1" dirty="0">
                    <a:solidFill>
                      <a:srgbClr val="004F8A"/>
                    </a:solidFill>
                  </a:endParaRPr>
                </a:p>
              </p:txBody>
            </p:sp>
          </p:grpSp>
          <p:grpSp>
            <p:nvGrpSpPr>
              <p:cNvPr id="8" name="Skupina 7"/>
              <p:cNvGrpSpPr/>
              <p:nvPr/>
            </p:nvGrpSpPr>
            <p:grpSpPr>
              <a:xfrm>
                <a:off x="4644008" y="1988840"/>
                <a:ext cx="3744416" cy="3384376"/>
                <a:chOff x="4644008" y="1988840"/>
                <a:chExt cx="3744416" cy="3384376"/>
              </a:xfrm>
            </p:grpSpPr>
            <p:grpSp>
              <p:nvGrpSpPr>
                <p:cNvPr id="9" name="Skupina 8"/>
                <p:cNvGrpSpPr/>
                <p:nvPr/>
              </p:nvGrpSpPr>
              <p:grpSpPr>
                <a:xfrm>
                  <a:off x="4644008" y="1988840"/>
                  <a:ext cx="3744416" cy="3384376"/>
                  <a:chOff x="4644008" y="2060848"/>
                  <a:chExt cx="3744416" cy="3384376"/>
                </a:xfrm>
              </p:grpSpPr>
              <p:grpSp>
                <p:nvGrpSpPr>
                  <p:cNvPr id="16" name="Skupina 15"/>
                  <p:cNvGrpSpPr/>
                  <p:nvPr/>
                </p:nvGrpSpPr>
                <p:grpSpPr>
                  <a:xfrm>
                    <a:off x="4644008" y="5124425"/>
                    <a:ext cx="3744416" cy="224408"/>
                    <a:chOff x="4644008" y="5124425"/>
                    <a:chExt cx="3744416" cy="224408"/>
                  </a:xfrm>
                </p:grpSpPr>
                <p:cxnSp>
                  <p:nvCxnSpPr>
                    <p:cNvPr id="29" name="Přímá spojnice se šipkou 28"/>
                    <p:cNvCxnSpPr/>
                    <p:nvPr/>
                  </p:nvCxnSpPr>
                  <p:spPr>
                    <a:xfrm>
                      <a:off x="4644008" y="5229200"/>
                      <a:ext cx="3744416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Přímá spojnice 29"/>
                    <p:cNvCxnSpPr/>
                    <p:nvPr/>
                  </p:nvCxnSpPr>
                  <p:spPr>
                    <a:xfrm>
                      <a:off x="5436096" y="5132809"/>
                      <a:ext cx="0" cy="21602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Přímá spojnice 30"/>
                    <p:cNvCxnSpPr/>
                    <p:nvPr/>
                  </p:nvCxnSpPr>
                  <p:spPr>
                    <a:xfrm>
                      <a:off x="6012160" y="5128617"/>
                      <a:ext cx="0" cy="21602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Přímá spojnice 31"/>
                    <p:cNvCxnSpPr/>
                    <p:nvPr/>
                  </p:nvCxnSpPr>
                  <p:spPr>
                    <a:xfrm>
                      <a:off x="6588224" y="5124425"/>
                      <a:ext cx="0" cy="21602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Přímá spojnice 32"/>
                    <p:cNvCxnSpPr/>
                    <p:nvPr/>
                  </p:nvCxnSpPr>
                  <p:spPr>
                    <a:xfrm>
                      <a:off x="7164288" y="5129758"/>
                      <a:ext cx="0" cy="21602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Přímá spojnice 33"/>
                    <p:cNvCxnSpPr/>
                    <p:nvPr/>
                  </p:nvCxnSpPr>
                  <p:spPr>
                    <a:xfrm>
                      <a:off x="7740352" y="5125566"/>
                      <a:ext cx="0" cy="21602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" name="Skupina 16"/>
                  <p:cNvGrpSpPr/>
                  <p:nvPr/>
                </p:nvGrpSpPr>
                <p:grpSpPr>
                  <a:xfrm>
                    <a:off x="4754116" y="2060848"/>
                    <a:ext cx="216024" cy="3384376"/>
                    <a:chOff x="4754116" y="2060848"/>
                    <a:chExt cx="216024" cy="3384376"/>
                  </a:xfrm>
                </p:grpSpPr>
                <p:cxnSp>
                  <p:nvCxnSpPr>
                    <p:cNvPr id="18" name="Přímá spojnice se šipkou 17"/>
                    <p:cNvCxnSpPr/>
                    <p:nvPr/>
                  </p:nvCxnSpPr>
                  <p:spPr>
                    <a:xfrm flipV="1">
                      <a:off x="4860032" y="2060848"/>
                      <a:ext cx="2096" cy="3384376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9" name="Skupina 18"/>
                    <p:cNvGrpSpPr/>
                    <p:nvPr/>
                  </p:nvGrpSpPr>
                  <p:grpSpPr>
                    <a:xfrm>
                      <a:off x="4754116" y="2560712"/>
                      <a:ext cx="216024" cy="2362314"/>
                      <a:chOff x="4754116" y="2560712"/>
                      <a:chExt cx="216024" cy="2362314"/>
                    </a:xfrm>
                  </p:grpSpPr>
                  <p:cxnSp>
                    <p:nvCxnSpPr>
                      <p:cNvPr id="20" name="Přímá spojnice 19"/>
                      <p:cNvCxnSpPr/>
                      <p:nvPr/>
                    </p:nvCxnSpPr>
                    <p:spPr>
                      <a:xfrm>
                        <a:off x="4754116" y="4923026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" name="Přímá spojnice 20"/>
                      <p:cNvCxnSpPr/>
                      <p:nvPr/>
                    </p:nvCxnSpPr>
                    <p:spPr>
                      <a:xfrm>
                        <a:off x="4754116" y="4643611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2" name="Přímá spojnice 21"/>
                      <p:cNvCxnSpPr/>
                      <p:nvPr/>
                    </p:nvCxnSpPr>
                    <p:spPr>
                      <a:xfrm>
                        <a:off x="4754116" y="4346054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3" name="Přímá spojnice 22"/>
                      <p:cNvCxnSpPr/>
                      <p:nvPr/>
                    </p:nvCxnSpPr>
                    <p:spPr>
                      <a:xfrm>
                        <a:off x="4754116" y="4048497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4" name="Přímá spojnice 23"/>
                      <p:cNvCxnSpPr/>
                      <p:nvPr/>
                    </p:nvCxnSpPr>
                    <p:spPr>
                      <a:xfrm>
                        <a:off x="4754116" y="3750940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Přímá spojnice 24"/>
                      <p:cNvCxnSpPr/>
                      <p:nvPr/>
                    </p:nvCxnSpPr>
                    <p:spPr>
                      <a:xfrm>
                        <a:off x="4754116" y="3453383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Přímá spojnice 25"/>
                      <p:cNvCxnSpPr/>
                      <p:nvPr/>
                    </p:nvCxnSpPr>
                    <p:spPr>
                      <a:xfrm>
                        <a:off x="4754116" y="3155826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Přímá spojnice 26"/>
                      <p:cNvCxnSpPr/>
                      <p:nvPr/>
                    </p:nvCxnSpPr>
                    <p:spPr>
                      <a:xfrm>
                        <a:off x="4754116" y="2858269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Přímá spojnice 27"/>
                      <p:cNvCxnSpPr/>
                      <p:nvPr/>
                    </p:nvCxnSpPr>
                    <p:spPr>
                      <a:xfrm>
                        <a:off x="4754116" y="2560712"/>
                        <a:ext cx="216024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cxnSp>
              <p:nvCxnSpPr>
                <p:cNvPr id="12" name="Přímá spojnice 11"/>
                <p:cNvCxnSpPr/>
                <p:nvPr/>
              </p:nvCxnSpPr>
              <p:spPr>
                <a:xfrm flipV="1">
                  <a:off x="4980296" y="2484279"/>
                  <a:ext cx="3192104" cy="2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Přímá spojnice 14"/>
                <p:cNvCxnSpPr/>
                <p:nvPr/>
              </p:nvCxnSpPr>
              <p:spPr>
                <a:xfrm flipH="1" flipV="1">
                  <a:off x="6585255" y="2249205"/>
                  <a:ext cx="2970" cy="2800619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Přímá spojnice 45"/>
                <p:cNvCxnSpPr/>
                <p:nvPr/>
              </p:nvCxnSpPr>
              <p:spPr>
                <a:xfrm flipV="1">
                  <a:off x="5004048" y="2781834"/>
                  <a:ext cx="3192104" cy="2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Přímá spojnice 46"/>
                <p:cNvCxnSpPr/>
                <p:nvPr/>
              </p:nvCxnSpPr>
              <p:spPr>
                <a:xfrm flipV="1">
                  <a:off x="5008750" y="3079389"/>
                  <a:ext cx="3192104" cy="2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Přímá spojnice 47"/>
                <p:cNvCxnSpPr/>
                <p:nvPr/>
              </p:nvCxnSpPr>
              <p:spPr>
                <a:xfrm flipV="1">
                  <a:off x="4984998" y="3372756"/>
                  <a:ext cx="3192104" cy="2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Přímá spojnice 48"/>
                <p:cNvCxnSpPr/>
                <p:nvPr/>
              </p:nvCxnSpPr>
              <p:spPr>
                <a:xfrm flipV="1">
                  <a:off x="4961246" y="3675648"/>
                  <a:ext cx="3192104" cy="2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Přímá spojnice 49"/>
                <p:cNvCxnSpPr/>
                <p:nvPr/>
              </p:nvCxnSpPr>
              <p:spPr>
                <a:xfrm flipV="1">
                  <a:off x="4975594" y="3978540"/>
                  <a:ext cx="3192104" cy="2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Přímá spojnice 50"/>
                <p:cNvCxnSpPr/>
                <p:nvPr/>
              </p:nvCxnSpPr>
              <p:spPr>
                <a:xfrm flipV="1">
                  <a:off x="4989942" y="4271907"/>
                  <a:ext cx="3192104" cy="2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Přímá spojnice 51"/>
                <p:cNvCxnSpPr/>
                <p:nvPr/>
              </p:nvCxnSpPr>
              <p:spPr>
                <a:xfrm flipV="1">
                  <a:off x="4994765" y="4565274"/>
                  <a:ext cx="3192104" cy="2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Přímá spojnice 52"/>
                <p:cNvCxnSpPr/>
                <p:nvPr/>
              </p:nvCxnSpPr>
              <p:spPr>
                <a:xfrm flipV="1">
                  <a:off x="4999588" y="4858641"/>
                  <a:ext cx="3192104" cy="2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Přímá spojnice 53"/>
                <p:cNvCxnSpPr/>
                <p:nvPr/>
              </p:nvCxnSpPr>
              <p:spPr>
                <a:xfrm flipH="1" flipV="1">
                  <a:off x="7155985" y="2249205"/>
                  <a:ext cx="2970" cy="2800619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Přímá spojnice 54"/>
                <p:cNvCxnSpPr/>
                <p:nvPr/>
              </p:nvCxnSpPr>
              <p:spPr>
                <a:xfrm flipH="1" flipV="1">
                  <a:off x="7726715" y="2249205"/>
                  <a:ext cx="2970" cy="2800619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Přímá spojnice 55"/>
                <p:cNvCxnSpPr/>
                <p:nvPr/>
              </p:nvCxnSpPr>
              <p:spPr>
                <a:xfrm flipH="1" flipV="1">
                  <a:off x="5999665" y="2249205"/>
                  <a:ext cx="2970" cy="2800619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Přímá spojnice 56"/>
                <p:cNvCxnSpPr/>
                <p:nvPr/>
              </p:nvCxnSpPr>
              <p:spPr>
                <a:xfrm flipH="1" flipV="1">
                  <a:off x="5423601" y="2249205"/>
                  <a:ext cx="2970" cy="2800619"/>
                </a:xfrm>
                <a:prstGeom prst="line">
                  <a:avLst/>
                </a:prstGeom>
                <a:ln w="12700">
                  <a:solidFill>
                    <a:srgbClr val="004F8A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" name="Freeform 94"/>
            <p:cNvSpPr>
              <a:spLocks/>
            </p:cNvSpPr>
            <p:nvPr/>
          </p:nvSpPr>
          <p:spPr bwMode="auto">
            <a:xfrm>
              <a:off x="4860033" y="2727970"/>
              <a:ext cx="2880319" cy="2663180"/>
            </a:xfrm>
            <a:custGeom>
              <a:avLst/>
              <a:gdLst>
                <a:gd name="T0" fmla="*/ 0 w 2558"/>
                <a:gd name="T1" fmla="*/ 2147483647 h 2162"/>
                <a:gd name="T2" fmla="*/ 2147483647 w 2558"/>
                <a:gd name="T3" fmla="*/ 2147483647 h 2162"/>
                <a:gd name="T4" fmla="*/ 2147483647 w 2558"/>
                <a:gd name="T5" fmla="*/ 2147483647 h 2162"/>
                <a:gd name="T6" fmla="*/ 2147483647 w 2558"/>
                <a:gd name="T7" fmla="*/ 2147483647 h 2162"/>
                <a:gd name="T8" fmla="*/ 2147483647 w 2558"/>
                <a:gd name="T9" fmla="*/ 2147483647 h 2162"/>
                <a:gd name="T10" fmla="*/ 2147483647 w 2558"/>
                <a:gd name="T11" fmla="*/ 0 h 21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58"/>
                <a:gd name="T19" fmla="*/ 0 h 2162"/>
                <a:gd name="T20" fmla="*/ 2558 w 2558"/>
                <a:gd name="T21" fmla="*/ 2162 h 21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58" h="2162">
                  <a:moveTo>
                    <a:pt x="0" y="2162"/>
                  </a:moveTo>
                  <a:cubicBezTo>
                    <a:pt x="84" y="2150"/>
                    <a:pt x="336" y="2139"/>
                    <a:pt x="506" y="2084"/>
                  </a:cubicBezTo>
                  <a:cubicBezTo>
                    <a:pt x="676" y="2029"/>
                    <a:pt x="847" y="1945"/>
                    <a:pt x="1018" y="1832"/>
                  </a:cubicBezTo>
                  <a:cubicBezTo>
                    <a:pt x="1189" y="1719"/>
                    <a:pt x="1361" y="1583"/>
                    <a:pt x="1530" y="1408"/>
                  </a:cubicBezTo>
                  <a:cubicBezTo>
                    <a:pt x="1699" y="1233"/>
                    <a:pt x="1863" y="1015"/>
                    <a:pt x="2034" y="780"/>
                  </a:cubicBezTo>
                  <a:cubicBezTo>
                    <a:pt x="2205" y="545"/>
                    <a:pt x="2449" y="162"/>
                    <a:pt x="2558" y="0"/>
                  </a:cubicBezTo>
                </a:path>
              </a:pathLst>
            </a:custGeom>
            <a:noFill/>
            <a:ln w="28575">
              <a:solidFill>
                <a:srgbClr val="A82883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8" name="Freeform 94"/>
            <p:cNvSpPr>
              <a:spLocks/>
            </p:cNvSpPr>
            <p:nvPr/>
          </p:nvSpPr>
          <p:spPr bwMode="auto">
            <a:xfrm>
              <a:off x="4869558" y="2737495"/>
              <a:ext cx="1130108" cy="2663180"/>
            </a:xfrm>
            <a:custGeom>
              <a:avLst/>
              <a:gdLst>
                <a:gd name="T0" fmla="*/ 0 w 2558"/>
                <a:gd name="T1" fmla="*/ 2147483647 h 2162"/>
                <a:gd name="T2" fmla="*/ 2147483647 w 2558"/>
                <a:gd name="T3" fmla="*/ 2147483647 h 2162"/>
                <a:gd name="T4" fmla="*/ 2147483647 w 2558"/>
                <a:gd name="T5" fmla="*/ 2147483647 h 2162"/>
                <a:gd name="T6" fmla="*/ 2147483647 w 2558"/>
                <a:gd name="T7" fmla="*/ 2147483647 h 2162"/>
                <a:gd name="T8" fmla="*/ 2147483647 w 2558"/>
                <a:gd name="T9" fmla="*/ 2147483647 h 2162"/>
                <a:gd name="T10" fmla="*/ 2147483647 w 2558"/>
                <a:gd name="T11" fmla="*/ 0 h 21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58"/>
                <a:gd name="T19" fmla="*/ 0 h 2162"/>
                <a:gd name="T20" fmla="*/ 2558 w 2558"/>
                <a:gd name="T21" fmla="*/ 2162 h 21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58" h="2162">
                  <a:moveTo>
                    <a:pt x="0" y="2162"/>
                  </a:moveTo>
                  <a:cubicBezTo>
                    <a:pt x="84" y="2150"/>
                    <a:pt x="336" y="2139"/>
                    <a:pt x="506" y="2084"/>
                  </a:cubicBezTo>
                  <a:cubicBezTo>
                    <a:pt x="676" y="2029"/>
                    <a:pt x="847" y="1945"/>
                    <a:pt x="1018" y="1832"/>
                  </a:cubicBezTo>
                  <a:cubicBezTo>
                    <a:pt x="1189" y="1719"/>
                    <a:pt x="1361" y="1583"/>
                    <a:pt x="1530" y="1408"/>
                  </a:cubicBezTo>
                  <a:cubicBezTo>
                    <a:pt x="1699" y="1233"/>
                    <a:pt x="1863" y="1015"/>
                    <a:pt x="2034" y="780"/>
                  </a:cubicBezTo>
                  <a:cubicBezTo>
                    <a:pt x="2205" y="545"/>
                    <a:pt x="2449" y="162"/>
                    <a:pt x="2558" y="0"/>
                  </a:cubicBezTo>
                </a:path>
              </a:pathLst>
            </a:custGeom>
            <a:noFill/>
            <a:ln w="28575">
              <a:solidFill>
                <a:srgbClr val="008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pic>
        <p:nvPicPr>
          <p:cNvPr id="60" name="Picture 4" descr="C:\Users\Ivan\AppData\Local\Microsoft\Windows\Temporary Internet Files\Content.IE5\P2BT849O\MC9004150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50330"/>
            <a:ext cx="3464237" cy="25669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C:\Users\Ivan\AppData\Local\Microsoft\Windows\Temporary Internet Files\Content.IE5\Y0HGAG35\MC90019881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1072416" cy="6405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179404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Použitý zdroj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1400" dirty="0"/>
              <a:t>Hlavní zdroj informací:</a:t>
            </a:r>
          </a:p>
          <a:p>
            <a:pPr marL="0" indent="0">
              <a:buNone/>
            </a:pPr>
            <a:r>
              <a:rPr lang="cs-CZ" sz="1400" dirty="0"/>
              <a:t>PhDr. Miloš Řešátko, FYZIKA B pro SOU, 2. vydání, vydalo Státní pedagogické nakladatelství, </a:t>
            </a:r>
            <a:r>
              <a:rPr lang="cs-CZ" sz="1400" dirty="0" err="1"/>
              <a:t>n.p</a:t>
            </a:r>
            <a:r>
              <a:rPr lang="cs-CZ" sz="1400" dirty="0"/>
              <a:t>. v Praze roku 1986, 219 s., Učebnice pro střední školy</a:t>
            </a:r>
            <a:r>
              <a:rPr lang="cs-CZ" sz="1400" dirty="0" smtClean="0"/>
              <a:t>.</a:t>
            </a:r>
          </a:p>
          <a:p>
            <a:pPr marL="0" indent="0">
              <a:buNone/>
            </a:pPr>
            <a:r>
              <a:rPr lang="cs-CZ" sz="1400" dirty="0" smtClean="0"/>
              <a:t>Prof. RNDr. Emanuel Svoboda, CSc. a kolektiv, Přehled středoškolské fyziky, 2. přepracované vydání, </a:t>
            </a:r>
            <a:r>
              <a:rPr lang="cs-CZ" sz="1400" dirty="0" err="1" smtClean="0"/>
              <a:t>Prometheus</a:t>
            </a:r>
            <a:r>
              <a:rPr lang="cs-CZ" sz="1400" dirty="0" smtClean="0"/>
              <a:t> 1966. 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sz="1400" dirty="0" smtClean="0"/>
              <a:t>Snímek  </a:t>
            </a:r>
            <a:r>
              <a:rPr lang="cs-CZ" sz="1400" dirty="0"/>
              <a:t>3., </a:t>
            </a:r>
            <a:r>
              <a:rPr lang="cs-CZ" sz="1400" dirty="0" smtClean="0"/>
              <a:t>4., 5., 6., 7</a:t>
            </a:r>
            <a:r>
              <a:rPr lang="cs-CZ" sz="1400" dirty="0"/>
              <a:t>., </a:t>
            </a:r>
            <a:r>
              <a:rPr lang="cs-CZ" sz="1400" dirty="0" smtClean="0"/>
              <a:t>8., 9., 10., 11., 12. </a:t>
            </a:r>
            <a:r>
              <a:rPr lang="cs-CZ" sz="1400" smtClean="0"/>
              <a:t>a 13.: </a:t>
            </a: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      </a:t>
            </a:r>
            <a:r>
              <a:rPr lang="cs-CZ" sz="1400" dirty="0"/>
              <a:t>Obrázky sady MS Office</a:t>
            </a:r>
            <a:r>
              <a:rPr lang="cs-CZ" sz="1400" dirty="0" smtClean="0"/>
              <a:t>.</a:t>
            </a:r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95958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Rovnoměrně zrychlený pohyb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Zpracoval: ing. Ivan Števula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Rovnoměrně zrychlený 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defTabSz="762000">
              <a:buNone/>
            </a:pPr>
            <a:r>
              <a:rPr lang="cs-CZ" sz="2400" b="1" dirty="0" smtClean="0">
                <a:solidFill>
                  <a:srgbClr val="004F8A"/>
                </a:solidFill>
              </a:rPr>
              <a:t>Je pohyb po přímce.</a:t>
            </a:r>
          </a:p>
          <a:p>
            <a:pPr marL="0" indent="0" defTabSz="762000">
              <a:buNone/>
            </a:pPr>
            <a:r>
              <a:rPr lang="cs-CZ" sz="2400" b="1" dirty="0" smtClean="0">
                <a:solidFill>
                  <a:srgbClr val="004F8A"/>
                </a:solidFill>
              </a:rPr>
              <a:t>Rychlost hmotného bodu (tělesa) se neustále zvětšuje.</a:t>
            </a:r>
          </a:p>
          <a:p>
            <a:pPr marL="0" indent="0" defTabSz="762000">
              <a:buNone/>
            </a:pPr>
            <a:r>
              <a:rPr lang="cs-CZ" sz="2400" b="1" dirty="0" smtClean="0">
                <a:solidFill>
                  <a:srgbClr val="004F8A"/>
                </a:solidFill>
              </a:rPr>
              <a:t>Přírůstek rychlosti za sekundu je stále stejný.</a:t>
            </a:r>
            <a:endParaRPr lang="cs-CZ" sz="2400" b="1" dirty="0">
              <a:solidFill>
                <a:srgbClr val="004F8A"/>
              </a:solidFill>
            </a:endParaRPr>
          </a:p>
        </p:txBody>
      </p:sp>
      <p:grpSp>
        <p:nvGrpSpPr>
          <p:cNvPr id="60" name="Skupina 59"/>
          <p:cNvGrpSpPr/>
          <p:nvPr/>
        </p:nvGrpSpPr>
        <p:grpSpPr>
          <a:xfrm>
            <a:off x="1403648" y="3501008"/>
            <a:ext cx="6699082" cy="2880320"/>
            <a:chOff x="1403648" y="3501008"/>
            <a:chExt cx="6699082" cy="2880320"/>
          </a:xfrm>
        </p:grpSpPr>
        <p:grpSp>
          <p:nvGrpSpPr>
            <p:cNvPr id="59" name="Skupina 58"/>
            <p:cNvGrpSpPr/>
            <p:nvPr/>
          </p:nvGrpSpPr>
          <p:grpSpPr>
            <a:xfrm>
              <a:off x="1403648" y="4812754"/>
              <a:ext cx="6699082" cy="1568574"/>
              <a:chOff x="1403648" y="4812754"/>
              <a:chExt cx="6699082" cy="1568574"/>
            </a:xfrm>
          </p:grpSpPr>
          <p:grpSp>
            <p:nvGrpSpPr>
              <p:cNvPr id="57" name="Skupina 56"/>
              <p:cNvGrpSpPr/>
              <p:nvPr/>
            </p:nvGrpSpPr>
            <p:grpSpPr>
              <a:xfrm>
                <a:off x="1403648" y="4812754"/>
                <a:ext cx="6699082" cy="1015008"/>
                <a:chOff x="1403648" y="4812754"/>
                <a:chExt cx="6699082" cy="1015008"/>
              </a:xfrm>
            </p:grpSpPr>
            <p:sp>
              <p:nvSpPr>
                <p:cNvPr id="5" name="Obdélník 4"/>
                <p:cNvSpPr/>
                <p:nvPr/>
              </p:nvSpPr>
              <p:spPr>
                <a:xfrm>
                  <a:off x="1403648" y="5517232"/>
                  <a:ext cx="6699082" cy="144016"/>
                </a:xfrm>
                <a:prstGeom prst="rect">
                  <a:avLst/>
                </a:prstGeom>
                <a:pattFill prst="pct70">
                  <a:fgClr>
                    <a:schemeClr val="bg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pic>
              <p:nvPicPr>
                <p:cNvPr id="1028" name="Picture 4" descr="C:\Users\Ivan\AppData\Local\Microsoft\Windows\Temporary Internet Files\Content.IE5\U1GP9MQO\MC900437099[1]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7797" y="4812754"/>
                  <a:ext cx="1011560" cy="101156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9" name="Picture 4" descr="C:\Users\Ivan\AppData\Local\Microsoft\Windows\Temporary Internet Files\Content.IE5\U1GP9MQO\MC900437099[1]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01183" y="4816202"/>
                  <a:ext cx="1011560" cy="101156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grpSp>
              <p:nvGrpSpPr>
                <p:cNvPr id="22" name="Skupina 21"/>
                <p:cNvGrpSpPr/>
                <p:nvPr/>
              </p:nvGrpSpPr>
              <p:grpSpPr>
                <a:xfrm>
                  <a:off x="3063280" y="5157192"/>
                  <a:ext cx="582141" cy="124966"/>
                  <a:chOff x="2555776" y="5767170"/>
                  <a:chExt cx="582141" cy="124966"/>
                </a:xfrm>
              </p:grpSpPr>
              <p:cxnSp>
                <p:nvCxnSpPr>
                  <p:cNvPr id="13" name="Přímá spojnice se šipkou 12"/>
                  <p:cNvCxnSpPr>
                    <a:stCxn id="1028" idx="2"/>
                  </p:cNvCxnSpPr>
                  <p:nvPr/>
                </p:nvCxnSpPr>
                <p:spPr>
                  <a:xfrm>
                    <a:off x="2563577" y="5824314"/>
                    <a:ext cx="574340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Přímá spojnice 17"/>
                  <p:cNvCxnSpPr/>
                  <p:nvPr/>
                </p:nvCxnSpPr>
                <p:spPr>
                  <a:xfrm>
                    <a:off x="2555776" y="5767170"/>
                    <a:ext cx="0" cy="124966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2" name="Skupina 51"/>
                <p:cNvGrpSpPr/>
                <p:nvPr/>
              </p:nvGrpSpPr>
              <p:grpSpPr>
                <a:xfrm>
                  <a:off x="6114466" y="5157192"/>
                  <a:ext cx="1121829" cy="124966"/>
                  <a:chOff x="2554052" y="5767170"/>
                  <a:chExt cx="574340" cy="124966"/>
                </a:xfrm>
              </p:grpSpPr>
              <p:cxnSp>
                <p:nvCxnSpPr>
                  <p:cNvPr id="53" name="Přímá spojnice se šipkou 52"/>
                  <p:cNvCxnSpPr/>
                  <p:nvPr/>
                </p:nvCxnSpPr>
                <p:spPr>
                  <a:xfrm>
                    <a:off x="2554052" y="5824314"/>
                    <a:ext cx="574340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Přímá spojnice 53"/>
                  <p:cNvCxnSpPr/>
                  <p:nvPr/>
                </p:nvCxnSpPr>
                <p:spPr>
                  <a:xfrm>
                    <a:off x="2555776" y="5767170"/>
                    <a:ext cx="0" cy="124966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7" name="TextovéPole 46"/>
                <p:cNvSpPr txBox="1"/>
                <p:nvPr/>
              </p:nvSpPr>
              <p:spPr>
                <a:xfrm>
                  <a:off x="6508848" y="5113992"/>
                  <a:ext cx="3674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v</a:t>
                  </a:r>
                  <a:r>
                    <a:rPr lang="cs-CZ" b="1" baseline="-25000" dirty="0" smtClean="0"/>
                    <a:t>2</a:t>
                  </a:r>
                  <a:endParaRPr lang="cs-CZ" dirty="0"/>
                </a:p>
              </p:txBody>
            </p:sp>
            <p:sp>
              <p:nvSpPr>
                <p:cNvPr id="58" name="TextovéPole 57"/>
                <p:cNvSpPr txBox="1"/>
                <p:nvPr/>
              </p:nvSpPr>
              <p:spPr>
                <a:xfrm>
                  <a:off x="3124472" y="5113759"/>
                  <a:ext cx="3674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v</a:t>
                  </a:r>
                  <a:r>
                    <a:rPr lang="cs-CZ" b="1" baseline="-25000" dirty="0" smtClean="0"/>
                    <a:t>1</a:t>
                  </a:r>
                  <a:endParaRPr lang="cs-CZ" dirty="0"/>
                </a:p>
              </p:txBody>
            </p:sp>
          </p:grpSp>
          <p:grpSp>
            <p:nvGrpSpPr>
              <p:cNvPr id="56" name="Skupina 55"/>
              <p:cNvGrpSpPr/>
              <p:nvPr/>
            </p:nvGrpSpPr>
            <p:grpSpPr>
              <a:xfrm>
                <a:off x="1407081" y="5834072"/>
                <a:ext cx="6695649" cy="547256"/>
                <a:chOff x="1407081" y="5834072"/>
                <a:chExt cx="6695649" cy="547256"/>
              </a:xfrm>
            </p:grpSpPr>
            <p:grpSp>
              <p:nvGrpSpPr>
                <p:cNvPr id="46" name="Skupina 45"/>
                <p:cNvGrpSpPr/>
                <p:nvPr/>
              </p:nvGrpSpPr>
              <p:grpSpPr>
                <a:xfrm>
                  <a:off x="1407081" y="5834072"/>
                  <a:ext cx="6695649" cy="547256"/>
                  <a:chOff x="1407081" y="6131396"/>
                  <a:chExt cx="6695649" cy="547256"/>
                </a:xfrm>
              </p:grpSpPr>
              <p:cxnSp>
                <p:nvCxnSpPr>
                  <p:cNvPr id="27" name="Přímá spojnice 26"/>
                  <p:cNvCxnSpPr/>
                  <p:nvPr/>
                </p:nvCxnSpPr>
                <p:spPr>
                  <a:xfrm>
                    <a:off x="1407081" y="6237312"/>
                    <a:ext cx="6695649" cy="0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Přímá spojnice 31"/>
                  <p:cNvCxnSpPr/>
                  <p:nvPr/>
                </p:nvCxnSpPr>
                <p:spPr>
                  <a:xfrm>
                    <a:off x="3061737" y="6131396"/>
                    <a:ext cx="0" cy="216024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Přímá spojnice 43"/>
                  <p:cNvCxnSpPr/>
                  <p:nvPr/>
                </p:nvCxnSpPr>
                <p:spPr>
                  <a:xfrm>
                    <a:off x="6127601" y="6136729"/>
                    <a:ext cx="0" cy="216024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1" name="TextovéPole 40"/>
                  <p:cNvSpPr txBox="1"/>
                  <p:nvPr/>
                </p:nvSpPr>
                <p:spPr>
                  <a:xfrm>
                    <a:off x="2916580" y="6301655"/>
                    <a:ext cx="46519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cs-CZ" b="1" dirty="0" smtClean="0"/>
                      <a:t>0 s</a:t>
                    </a:r>
                    <a:endParaRPr lang="cs-CZ" b="1" dirty="0"/>
                  </a:p>
                </p:txBody>
              </p:sp>
              <p:sp>
                <p:nvSpPr>
                  <p:cNvPr id="49" name="TextovéPole 48"/>
                  <p:cNvSpPr txBox="1"/>
                  <p:nvPr/>
                </p:nvSpPr>
                <p:spPr>
                  <a:xfrm>
                    <a:off x="5979016" y="6309320"/>
                    <a:ext cx="46519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cs-CZ" b="1" dirty="0" smtClean="0"/>
                      <a:t>1 s</a:t>
                    </a:r>
                    <a:endParaRPr lang="cs-CZ" b="1" dirty="0"/>
                  </a:p>
                </p:txBody>
              </p:sp>
            </p:grpSp>
            <p:sp>
              <p:nvSpPr>
                <p:cNvPr id="48" name="TextovéPole 47"/>
                <p:cNvSpPr txBox="1"/>
                <p:nvPr/>
              </p:nvSpPr>
              <p:spPr>
                <a:xfrm>
                  <a:off x="7853208" y="5949280"/>
                  <a:ext cx="2471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/>
                    <a:t>t</a:t>
                  </a:r>
                  <a:endParaRPr lang="cs-CZ" b="1" dirty="0"/>
                </a:p>
              </p:txBody>
            </p:sp>
          </p:grpSp>
        </p:grpSp>
        <p:grpSp>
          <p:nvGrpSpPr>
            <p:cNvPr id="55" name="Skupina 54"/>
            <p:cNvGrpSpPr/>
            <p:nvPr/>
          </p:nvGrpSpPr>
          <p:grpSpPr>
            <a:xfrm>
              <a:off x="1739219" y="3501008"/>
              <a:ext cx="6145599" cy="1296144"/>
              <a:chOff x="1739219" y="3501008"/>
              <a:chExt cx="6145599" cy="1296144"/>
            </a:xfrm>
          </p:grpSpPr>
          <p:pic>
            <p:nvPicPr>
              <p:cNvPr id="1026" name="Picture 2" descr="C:\Users\Ivan\AppData\Local\Microsoft\Windows\Temporary Internet Files\Content.IE5\CMFMLFKQ\MC900027245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0807" y="3897052"/>
                <a:ext cx="701453" cy="7920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2" descr="C:\Users\Ivan\AppData\Local\Microsoft\Windows\Temporary Internet Files\Content.IE5\CMFMLFKQ\MC900027245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45842" y="3573016"/>
                <a:ext cx="1020295" cy="11521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2" descr="C:\Users\Ivan\AppData\Local\Microsoft\Windows\Temporary Internet Files\Content.IE5\CMFMLFKQ\MC900027245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06018" y="3651312"/>
                <a:ext cx="860874" cy="972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2" descr="C:\Users\Ivan\AppData\Local\Microsoft\Windows\Temporary Internet Files\Content.IE5\CMFMLFKQ\MC900027245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56460" y="4200525"/>
                <a:ext cx="528358" cy="5966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2" descr="C:\Users\Ivan\AppData\Local\Microsoft\Windows\Temporary Internet Files\Content.IE5\CMFMLFKQ\MC900027245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95736" y="3743697"/>
                <a:ext cx="869145" cy="9814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3" name="Picture 9" descr="C:\Users\Ivan\AppData\Local\Microsoft\Windows\Temporary Internet Files\Content.IE5\GU9PD52A\MC90044182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39219" y="3776884"/>
                <a:ext cx="637156" cy="7322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4" name="Picture 10" descr="C:\Users\Ivan\AppData\Local\Microsoft\Windows\Temporary Internet Files\Content.IE5\Y0HGAG35\MC900441793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98896" y="3553290"/>
                <a:ext cx="883822" cy="8838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5" name="Picture 11" descr="C:\Users\Ivan\AppData\Local\Microsoft\Windows\Temporary Internet Files\Content.IE5\Y0HGAG35\MC900441793[1]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17252" y="3857600"/>
                <a:ext cx="723528" cy="7235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4" name="Picture 9" descr="C:\Users\Ivan\AppData\Local\Microsoft\Windows\Temporary Internet Files\Content.IE5\GU9PD52A\MC900441822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15164" y="3501008"/>
                <a:ext cx="637156" cy="7322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70" name="Picture 2" descr="C:\Users\Ivan\AppData\Local\Microsoft\Windows\Temporary Internet Files\Content.IE5\Y0HGAG35\MC90019881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1072416" cy="6405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278289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Rovnoměrně zrychlený pohyb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defTabSz="762000">
              <a:buNone/>
            </a:pPr>
            <a:r>
              <a:rPr lang="cs-CZ" sz="2400" b="1" dirty="0" smtClean="0">
                <a:solidFill>
                  <a:srgbClr val="004F8A"/>
                </a:solidFill>
              </a:rPr>
              <a:t>Přírůstek rychlosti rovnoměrně zrychleného pohybu počítáme jako rozdíl mezi konečnou rychlostí v</a:t>
            </a:r>
            <a:r>
              <a:rPr lang="cs-CZ" sz="2400" b="1" baseline="-25000" dirty="0" smtClean="0">
                <a:solidFill>
                  <a:srgbClr val="004F8A"/>
                </a:solidFill>
              </a:rPr>
              <a:t>2</a:t>
            </a:r>
            <a:r>
              <a:rPr lang="cs-CZ" sz="2400" b="1" dirty="0" smtClean="0">
                <a:solidFill>
                  <a:srgbClr val="004F8A"/>
                </a:solidFill>
              </a:rPr>
              <a:t> a v</a:t>
            </a:r>
            <a:r>
              <a:rPr lang="cs-CZ" sz="2400" b="1" baseline="-25000" dirty="0" smtClean="0">
                <a:solidFill>
                  <a:srgbClr val="004F8A"/>
                </a:solidFill>
              </a:rPr>
              <a:t>1</a:t>
            </a:r>
            <a:r>
              <a:rPr lang="cs-CZ" sz="2400" b="1" dirty="0" smtClean="0">
                <a:solidFill>
                  <a:srgbClr val="004F8A"/>
                </a:solidFill>
              </a:rPr>
              <a:t>.</a:t>
            </a:r>
          </a:p>
          <a:p>
            <a:pPr marL="0" indent="0" defTabSz="762000">
              <a:buNone/>
            </a:pPr>
            <a:r>
              <a:rPr lang="cs-CZ" sz="2400" b="1" dirty="0" smtClean="0">
                <a:solidFill>
                  <a:srgbClr val="004F8A"/>
                </a:solidFill>
              </a:rPr>
              <a:t>Směr </a:t>
            </a:r>
            <a:r>
              <a:rPr lang="cs-CZ" sz="2400" b="1" dirty="0">
                <a:solidFill>
                  <a:srgbClr val="004F8A"/>
                </a:solidFill>
              </a:rPr>
              <a:t>je konstantní - nemění se, ale velikost se mění.</a:t>
            </a:r>
          </a:p>
          <a:p>
            <a:pPr marL="0" indent="0" defTabSz="762000">
              <a:buNone/>
            </a:pPr>
            <a:r>
              <a:rPr lang="cs-CZ" sz="2400" b="1" dirty="0">
                <a:solidFill>
                  <a:srgbClr val="004F8A"/>
                </a:solidFill>
              </a:rPr>
              <a:t>Vektor rychlosti se mění, není konstantní.</a:t>
            </a:r>
          </a:p>
          <a:p>
            <a:pPr marL="0" indent="0" defTabSz="762000">
              <a:buNone/>
            </a:pPr>
            <a:endParaRPr lang="cs-CZ" sz="3200" b="1" dirty="0">
              <a:solidFill>
                <a:srgbClr val="004F8A"/>
              </a:solidFill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1403648" y="3789040"/>
            <a:ext cx="6699082" cy="2880320"/>
            <a:chOff x="1403648" y="3501008"/>
            <a:chExt cx="6699082" cy="2880320"/>
          </a:xfrm>
        </p:grpSpPr>
        <p:grpSp>
          <p:nvGrpSpPr>
            <p:cNvPr id="6" name="Skupina 5"/>
            <p:cNvGrpSpPr/>
            <p:nvPr/>
          </p:nvGrpSpPr>
          <p:grpSpPr>
            <a:xfrm>
              <a:off x="1403648" y="4812754"/>
              <a:ext cx="6699082" cy="1568574"/>
              <a:chOff x="1403648" y="4812754"/>
              <a:chExt cx="6699082" cy="1568574"/>
            </a:xfrm>
          </p:grpSpPr>
          <p:grpSp>
            <p:nvGrpSpPr>
              <p:cNvPr id="17" name="Skupina 16"/>
              <p:cNvGrpSpPr/>
              <p:nvPr/>
            </p:nvGrpSpPr>
            <p:grpSpPr>
              <a:xfrm>
                <a:off x="1403648" y="4812754"/>
                <a:ext cx="6699082" cy="1015008"/>
                <a:chOff x="1403648" y="4812754"/>
                <a:chExt cx="6699082" cy="1015008"/>
              </a:xfrm>
            </p:grpSpPr>
            <p:sp>
              <p:nvSpPr>
                <p:cNvPr id="26" name="Obdélník 25"/>
                <p:cNvSpPr/>
                <p:nvPr/>
              </p:nvSpPr>
              <p:spPr>
                <a:xfrm>
                  <a:off x="1403648" y="5517232"/>
                  <a:ext cx="6699082" cy="144016"/>
                </a:xfrm>
                <a:prstGeom prst="rect">
                  <a:avLst/>
                </a:prstGeom>
                <a:pattFill prst="pct70">
                  <a:fgClr>
                    <a:schemeClr val="bg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pic>
              <p:nvPicPr>
                <p:cNvPr id="27" name="Picture 4" descr="C:\Users\Ivan\AppData\Local\Microsoft\Windows\Temporary Internet Files\Content.IE5\U1GP9MQO\MC900437099[1]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7797" y="4812754"/>
                  <a:ext cx="1011560" cy="101156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8" name="Picture 4" descr="C:\Users\Ivan\AppData\Local\Microsoft\Windows\Temporary Internet Files\Content.IE5\U1GP9MQO\MC900437099[1]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01183" y="4816202"/>
                  <a:ext cx="1011560" cy="101156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grpSp>
              <p:nvGrpSpPr>
                <p:cNvPr id="29" name="Skupina 28"/>
                <p:cNvGrpSpPr/>
                <p:nvPr/>
              </p:nvGrpSpPr>
              <p:grpSpPr>
                <a:xfrm>
                  <a:off x="3063280" y="5157192"/>
                  <a:ext cx="582141" cy="124966"/>
                  <a:chOff x="2555776" y="5767170"/>
                  <a:chExt cx="582141" cy="124966"/>
                </a:xfrm>
              </p:grpSpPr>
              <p:cxnSp>
                <p:nvCxnSpPr>
                  <p:cNvPr id="35" name="Přímá spojnice se šipkou 34"/>
                  <p:cNvCxnSpPr>
                    <a:stCxn id="27" idx="2"/>
                  </p:cNvCxnSpPr>
                  <p:nvPr/>
                </p:nvCxnSpPr>
                <p:spPr>
                  <a:xfrm>
                    <a:off x="2563577" y="5824314"/>
                    <a:ext cx="574340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Přímá spojnice 35"/>
                  <p:cNvCxnSpPr/>
                  <p:nvPr/>
                </p:nvCxnSpPr>
                <p:spPr>
                  <a:xfrm>
                    <a:off x="2555776" y="5767170"/>
                    <a:ext cx="0" cy="124966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Skupina 29"/>
                <p:cNvGrpSpPr/>
                <p:nvPr/>
              </p:nvGrpSpPr>
              <p:grpSpPr>
                <a:xfrm>
                  <a:off x="6114466" y="5157192"/>
                  <a:ext cx="1121829" cy="124966"/>
                  <a:chOff x="2554052" y="5767170"/>
                  <a:chExt cx="574340" cy="124966"/>
                </a:xfrm>
              </p:grpSpPr>
              <p:cxnSp>
                <p:nvCxnSpPr>
                  <p:cNvPr id="33" name="Přímá spojnice se šipkou 32"/>
                  <p:cNvCxnSpPr/>
                  <p:nvPr/>
                </p:nvCxnSpPr>
                <p:spPr>
                  <a:xfrm>
                    <a:off x="2554052" y="5824314"/>
                    <a:ext cx="574340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Přímá spojnice 33"/>
                  <p:cNvCxnSpPr/>
                  <p:nvPr/>
                </p:nvCxnSpPr>
                <p:spPr>
                  <a:xfrm>
                    <a:off x="2555776" y="5767170"/>
                    <a:ext cx="0" cy="124966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TextovéPole 30"/>
                <p:cNvSpPr txBox="1"/>
                <p:nvPr/>
              </p:nvSpPr>
              <p:spPr>
                <a:xfrm>
                  <a:off x="6508848" y="5113992"/>
                  <a:ext cx="3674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v</a:t>
                  </a:r>
                  <a:r>
                    <a:rPr lang="cs-CZ" b="1" baseline="-25000" dirty="0" smtClean="0"/>
                    <a:t>2</a:t>
                  </a:r>
                  <a:endParaRPr lang="cs-CZ" dirty="0"/>
                </a:p>
              </p:txBody>
            </p:sp>
            <p:sp>
              <p:nvSpPr>
                <p:cNvPr id="32" name="TextovéPole 31"/>
                <p:cNvSpPr txBox="1"/>
                <p:nvPr/>
              </p:nvSpPr>
              <p:spPr>
                <a:xfrm>
                  <a:off x="3124472" y="5113759"/>
                  <a:ext cx="3674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v</a:t>
                  </a:r>
                  <a:r>
                    <a:rPr lang="cs-CZ" b="1" baseline="-25000" dirty="0" smtClean="0"/>
                    <a:t>1</a:t>
                  </a:r>
                  <a:endParaRPr lang="cs-CZ" dirty="0"/>
                </a:p>
              </p:txBody>
            </p:sp>
          </p:grpSp>
          <p:grpSp>
            <p:nvGrpSpPr>
              <p:cNvPr id="18" name="Skupina 17"/>
              <p:cNvGrpSpPr/>
              <p:nvPr/>
            </p:nvGrpSpPr>
            <p:grpSpPr>
              <a:xfrm>
                <a:off x="1407081" y="5834072"/>
                <a:ext cx="6695649" cy="547256"/>
                <a:chOff x="1407081" y="5834072"/>
                <a:chExt cx="6695649" cy="547256"/>
              </a:xfrm>
            </p:grpSpPr>
            <p:grpSp>
              <p:nvGrpSpPr>
                <p:cNvPr id="19" name="Skupina 18"/>
                <p:cNvGrpSpPr/>
                <p:nvPr/>
              </p:nvGrpSpPr>
              <p:grpSpPr>
                <a:xfrm>
                  <a:off x="1407081" y="5834072"/>
                  <a:ext cx="6695649" cy="547256"/>
                  <a:chOff x="1407081" y="6131396"/>
                  <a:chExt cx="6695649" cy="547256"/>
                </a:xfrm>
              </p:grpSpPr>
              <p:cxnSp>
                <p:nvCxnSpPr>
                  <p:cNvPr id="21" name="Přímá spojnice 20"/>
                  <p:cNvCxnSpPr/>
                  <p:nvPr/>
                </p:nvCxnSpPr>
                <p:spPr>
                  <a:xfrm>
                    <a:off x="1407081" y="6237312"/>
                    <a:ext cx="6695649" cy="0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Přímá spojnice 21"/>
                  <p:cNvCxnSpPr/>
                  <p:nvPr/>
                </p:nvCxnSpPr>
                <p:spPr>
                  <a:xfrm>
                    <a:off x="3061737" y="6131396"/>
                    <a:ext cx="0" cy="216024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Přímá spojnice 22"/>
                  <p:cNvCxnSpPr/>
                  <p:nvPr/>
                </p:nvCxnSpPr>
                <p:spPr>
                  <a:xfrm>
                    <a:off x="6127601" y="6136729"/>
                    <a:ext cx="0" cy="216024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TextovéPole 23"/>
                  <p:cNvSpPr txBox="1"/>
                  <p:nvPr/>
                </p:nvSpPr>
                <p:spPr>
                  <a:xfrm>
                    <a:off x="2916580" y="6301655"/>
                    <a:ext cx="46519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cs-CZ" b="1" dirty="0" smtClean="0"/>
                      <a:t>0 s</a:t>
                    </a:r>
                    <a:endParaRPr lang="cs-CZ" b="1" dirty="0"/>
                  </a:p>
                </p:txBody>
              </p:sp>
              <p:sp>
                <p:nvSpPr>
                  <p:cNvPr id="25" name="TextovéPole 24"/>
                  <p:cNvSpPr txBox="1"/>
                  <p:nvPr/>
                </p:nvSpPr>
                <p:spPr>
                  <a:xfrm>
                    <a:off x="5979016" y="6309320"/>
                    <a:ext cx="46519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cs-CZ" b="1" dirty="0" smtClean="0"/>
                      <a:t>1 s</a:t>
                    </a:r>
                    <a:endParaRPr lang="cs-CZ" b="1" dirty="0"/>
                  </a:p>
                </p:txBody>
              </p:sp>
            </p:grpSp>
            <p:sp>
              <p:nvSpPr>
                <p:cNvPr id="20" name="TextovéPole 19"/>
                <p:cNvSpPr txBox="1"/>
                <p:nvPr/>
              </p:nvSpPr>
              <p:spPr>
                <a:xfrm>
                  <a:off x="7853208" y="5949280"/>
                  <a:ext cx="2471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/>
                    <a:t>t</a:t>
                  </a:r>
                  <a:endParaRPr lang="cs-CZ" b="1" dirty="0"/>
                </a:p>
              </p:txBody>
            </p:sp>
          </p:grpSp>
        </p:grpSp>
        <p:grpSp>
          <p:nvGrpSpPr>
            <p:cNvPr id="7" name="Skupina 6"/>
            <p:cNvGrpSpPr/>
            <p:nvPr/>
          </p:nvGrpSpPr>
          <p:grpSpPr>
            <a:xfrm>
              <a:off x="1739219" y="3501008"/>
              <a:ext cx="6145599" cy="1296144"/>
              <a:chOff x="1739219" y="3501008"/>
              <a:chExt cx="6145599" cy="1296144"/>
            </a:xfrm>
          </p:grpSpPr>
          <p:pic>
            <p:nvPicPr>
              <p:cNvPr id="8" name="Picture 2" descr="C:\Users\Ivan\AppData\Local\Microsoft\Windows\Temporary Internet Files\Content.IE5\CMFMLFKQ\MC900027245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0807" y="3897052"/>
                <a:ext cx="701453" cy="7920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2" descr="C:\Users\Ivan\AppData\Local\Microsoft\Windows\Temporary Internet Files\Content.IE5\CMFMLFKQ\MC900027245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45842" y="3573016"/>
                <a:ext cx="1020295" cy="11521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2" descr="C:\Users\Ivan\AppData\Local\Microsoft\Windows\Temporary Internet Files\Content.IE5\CMFMLFKQ\MC900027245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06018" y="3651312"/>
                <a:ext cx="860874" cy="972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2" descr="C:\Users\Ivan\AppData\Local\Microsoft\Windows\Temporary Internet Files\Content.IE5\CMFMLFKQ\MC900027245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56460" y="4200525"/>
                <a:ext cx="528358" cy="5966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2" descr="C:\Users\Ivan\AppData\Local\Microsoft\Windows\Temporary Internet Files\Content.IE5\CMFMLFKQ\MC900027245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95736" y="3743697"/>
                <a:ext cx="869145" cy="9814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9" descr="C:\Users\Ivan\AppData\Local\Microsoft\Windows\Temporary Internet Files\Content.IE5\GU9PD52A\MC90044182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39219" y="3776884"/>
                <a:ext cx="637156" cy="7322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10" descr="C:\Users\Ivan\AppData\Local\Microsoft\Windows\Temporary Internet Files\Content.IE5\Y0HGAG35\MC900441793[1]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98896" y="3553290"/>
                <a:ext cx="883822" cy="8838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11" descr="C:\Users\Ivan\AppData\Local\Microsoft\Windows\Temporary Internet Files\Content.IE5\Y0HGAG35\MC900441793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17252" y="3857600"/>
                <a:ext cx="723528" cy="7235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9" descr="C:\Users\Ivan\AppData\Local\Microsoft\Windows\Temporary Internet Files\Content.IE5\GU9PD52A\MC90044182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15164" y="3501008"/>
                <a:ext cx="637156" cy="7322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aphicFrame>
        <p:nvGraphicFramePr>
          <p:cNvPr id="37" name="Objekt 3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93639776"/>
              </p:ext>
            </p:extLst>
          </p:nvPr>
        </p:nvGraphicFramePr>
        <p:xfrm>
          <a:off x="6728593" y="1988840"/>
          <a:ext cx="1947863" cy="504825"/>
        </p:xfrm>
        <a:graphic>
          <a:graphicData uri="http://schemas.openxmlformats.org/presentationml/2006/ole">
            <p:oleObj spid="_x0000_s2071" name="Rovnice" r:id="rId8" imgW="685800" imgH="177480" progId="Equation.3">
              <p:embed/>
            </p:oleObj>
          </a:graphicData>
        </a:graphic>
      </p:graphicFrame>
      <p:graphicFrame>
        <p:nvGraphicFramePr>
          <p:cNvPr id="38" name="Objekt 3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93022326"/>
              </p:ext>
            </p:extLst>
          </p:nvPr>
        </p:nvGraphicFramePr>
        <p:xfrm>
          <a:off x="6764536" y="2852936"/>
          <a:ext cx="1839912" cy="504825"/>
        </p:xfrm>
        <a:graphic>
          <a:graphicData uri="http://schemas.openxmlformats.org/presentationml/2006/ole">
            <p:oleObj spid="_x0000_s2072" name="Rovnice" r:id="rId9" imgW="647419" imgH="177723" progId="Equation.3">
              <p:embed/>
            </p:oleObj>
          </a:graphicData>
        </a:graphic>
      </p:graphicFrame>
      <p:pic>
        <p:nvPicPr>
          <p:cNvPr id="40" name="Picture 2" descr="C:\Users\Ivan\AppData\Local\Microsoft\Windows\Temporary Internet Files\Content.IE5\Y0HGAG35\MC900198817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1072416" cy="6405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563788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Změna okamžité rychlosti tělesa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4F8A"/>
              </a:solidFill>
            </a:endParaRPr>
          </a:p>
          <a:p>
            <a:pPr marL="0" indent="0" defTabSz="762000">
              <a:buNone/>
            </a:pPr>
            <a:endParaRPr lang="cs-CZ" sz="2400" b="1" dirty="0" smtClean="0"/>
          </a:p>
          <a:p>
            <a:pPr marL="0" indent="0" defTabSz="762000">
              <a:buNone/>
            </a:pPr>
            <a:r>
              <a:rPr lang="cs-CZ" sz="2400" b="1" dirty="0" smtClean="0"/>
              <a:t>v</a:t>
            </a:r>
            <a:r>
              <a:rPr lang="cs-CZ" sz="2400" b="1" baseline="-25000" dirty="0" smtClean="0"/>
              <a:t>1</a:t>
            </a:r>
            <a:r>
              <a:rPr lang="cs-CZ" sz="2400" b="1" dirty="0" smtClean="0">
                <a:solidFill>
                  <a:srgbClr val="004F8A"/>
                </a:solidFill>
              </a:rPr>
              <a:t> </a:t>
            </a:r>
            <a:r>
              <a:rPr lang="cs-CZ" sz="2400" b="1" dirty="0">
                <a:solidFill>
                  <a:srgbClr val="004F8A"/>
                </a:solidFill>
              </a:rPr>
              <a:t>- vektor okamžité rychlosti v čase </a:t>
            </a:r>
            <a:r>
              <a:rPr lang="cs-CZ" sz="2400" b="1" dirty="0"/>
              <a:t>t</a:t>
            </a:r>
            <a:r>
              <a:rPr lang="cs-CZ" sz="2400" b="1" baseline="-25000" dirty="0"/>
              <a:t>1</a:t>
            </a:r>
            <a:r>
              <a:rPr lang="cs-CZ" sz="2400" b="1" dirty="0">
                <a:solidFill>
                  <a:srgbClr val="004F8A"/>
                </a:solidFill>
              </a:rPr>
              <a:t> </a:t>
            </a:r>
          </a:p>
          <a:p>
            <a:pPr marL="0" indent="0" defTabSz="762000">
              <a:spcAft>
                <a:spcPct val="30000"/>
              </a:spcAft>
              <a:buNone/>
            </a:pPr>
            <a:r>
              <a:rPr lang="cs-CZ" sz="2400" b="1" dirty="0"/>
              <a:t>v</a:t>
            </a:r>
            <a:r>
              <a:rPr lang="cs-CZ" sz="2400" b="1" baseline="-25000" dirty="0"/>
              <a:t>2</a:t>
            </a:r>
            <a:r>
              <a:rPr lang="cs-CZ" sz="2400" b="1" dirty="0">
                <a:solidFill>
                  <a:srgbClr val="004F8A"/>
                </a:solidFill>
              </a:rPr>
              <a:t> - vektor okamžité rychlosti v čase </a:t>
            </a:r>
            <a:r>
              <a:rPr lang="cs-CZ" sz="2400" b="1" dirty="0"/>
              <a:t>t</a:t>
            </a:r>
            <a:r>
              <a:rPr lang="cs-CZ" sz="2400" b="1" baseline="-25000" dirty="0"/>
              <a:t>2</a:t>
            </a:r>
            <a:r>
              <a:rPr lang="cs-CZ" sz="2400" b="1" dirty="0"/>
              <a:t> </a:t>
            </a:r>
          </a:p>
          <a:p>
            <a:pPr marL="0" indent="0">
              <a:buNone/>
            </a:pPr>
            <a:endParaRPr lang="cs-CZ" sz="2400" b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4F8A"/>
                </a:solidFill>
              </a:rPr>
              <a:t>Při změně času 	 …	</a:t>
            </a:r>
            <a:r>
              <a:rPr lang="cs-CZ" sz="2400" b="1" dirty="0" smtClean="0">
                <a:solidFill>
                  <a:srgbClr val="FF0000"/>
                </a:solidFill>
              </a:rPr>
              <a:t>∆t </a:t>
            </a:r>
            <a:r>
              <a:rPr lang="cs-CZ" sz="2400" b="1" dirty="0">
                <a:solidFill>
                  <a:srgbClr val="FF0000"/>
                </a:solidFill>
              </a:rPr>
              <a:t>= </a:t>
            </a:r>
            <a:r>
              <a:rPr lang="cs-CZ" sz="2400" b="1" dirty="0" smtClean="0">
                <a:solidFill>
                  <a:srgbClr val="FF0000"/>
                </a:solidFill>
              </a:rPr>
              <a:t>t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2 </a:t>
            </a:r>
            <a:r>
              <a:rPr lang="cs-CZ" sz="2400" b="1" dirty="0" smtClean="0">
                <a:solidFill>
                  <a:srgbClr val="FF0000"/>
                </a:solidFill>
              </a:rPr>
              <a:t>– t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1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4F8A"/>
                </a:solidFill>
              </a:rPr>
              <a:t>se změnila rychlost     …	</a:t>
            </a:r>
            <a:r>
              <a:rPr lang="cs-CZ" sz="2400" b="1" dirty="0" smtClean="0">
                <a:solidFill>
                  <a:srgbClr val="FF0000"/>
                </a:solidFill>
              </a:rPr>
              <a:t>∆v </a:t>
            </a:r>
            <a:r>
              <a:rPr lang="cs-CZ" sz="2400" b="1" dirty="0">
                <a:solidFill>
                  <a:srgbClr val="FF0000"/>
                </a:solidFill>
              </a:rPr>
              <a:t>= </a:t>
            </a:r>
            <a:r>
              <a:rPr lang="cs-CZ" sz="2400" b="1" dirty="0" smtClean="0">
                <a:solidFill>
                  <a:srgbClr val="FF0000"/>
                </a:solidFill>
              </a:rPr>
              <a:t>v</a:t>
            </a:r>
            <a:r>
              <a:rPr lang="cs-CZ" sz="2400" b="1" baseline="-25000" dirty="0" smtClean="0">
                <a:solidFill>
                  <a:srgbClr val="FF0000"/>
                </a:solidFill>
              </a:rPr>
              <a:t>2 </a:t>
            </a:r>
            <a:r>
              <a:rPr lang="cs-CZ" sz="2400" b="1" dirty="0" smtClean="0">
                <a:solidFill>
                  <a:srgbClr val="FF0000"/>
                </a:solidFill>
              </a:rPr>
              <a:t>– </a:t>
            </a:r>
            <a:r>
              <a:rPr lang="cs-CZ" sz="2400" b="1" dirty="0">
                <a:solidFill>
                  <a:srgbClr val="FF0000"/>
                </a:solidFill>
              </a:rPr>
              <a:t>v</a:t>
            </a:r>
            <a:r>
              <a:rPr lang="cs-CZ" sz="2400" b="1" baseline="-25000" dirty="0">
                <a:solidFill>
                  <a:srgbClr val="FF0000"/>
                </a:solidFill>
              </a:rPr>
              <a:t>1</a:t>
            </a:r>
            <a:endParaRPr lang="cs-CZ" sz="2400" b="1" dirty="0">
              <a:solidFill>
                <a:srgbClr val="004F8A"/>
              </a:solidFill>
            </a:endParaRPr>
          </a:p>
        </p:txBody>
      </p:sp>
      <p:pic>
        <p:nvPicPr>
          <p:cNvPr id="6" name="Picture 2" descr="C:\Users\Ivan\AppData\Local\Microsoft\Windows\Temporary Internet Files\Content.IE5\Y0HGAG35\MC90019881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072" y="404664"/>
            <a:ext cx="1072416" cy="6405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Skupina 8"/>
          <p:cNvGrpSpPr/>
          <p:nvPr/>
        </p:nvGrpSpPr>
        <p:grpSpPr>
          <a:xfrm>
            <a:off x="1403648" y="1412776"/>
            <a:ext cx="6699082" cy="1568574"/>
            <a:chOff x="1403648" y="4812754"/>
            <a:chExt cx="6699082" cy="1568574"/>
          </a:xfrm>
        </p:grpSpPr>
        <p:grpSp>
          <p:nvGrpSpPr>
            <p:cNvPr id="20" name="Skupina 19"/>
            <p:cNvGrpSpPr/>
            <p:nvPr/>
          </p:nvGrpSpPr>
          <p:grpSpPr>
            <a:xfrm>
              <a:off x="1403648" y="4812754"/>
              <a:ext cx="6699082" cy="1015008"/>
              <a:chOff x="1403648" y="4812754"/>
              <a:chExt cx="6699082" cy="1015008"/>
            </a:xfrm>
          </p:grpSpPr>
          <p:sp>
            <p:nvSpPr>
              <p:cNvPr id="29" name="Obdélník 28"/>
              <p:cNvSpPr/>
              <p:nvPr/>
            </p:nvSpPr>
            <p:spPr>
              <a:xfrm>
                <a:off x="1403648" y="5517232"/>
                <a:ext cx="6699082" cy="144016"/>
              </a:xfrm>
              <a:prstGeom prst="rect">
                <a:avLst/>
              </a:prstGeom>
              <a:pattFill prst="pct70">
                <a:fgClr>
                  <a:schemeClr val="bg2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pic>
            <p:nvPicPr>
              <p:cNvPr id="30" name="Picture 4" descr="C:\Users\Ivan\AppData\Local\Microsoft\Windows\Temporary Internet Files\Content.IE5\U1GP9MQO\MC900437099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57797" y="4812754"/>
                <a:ext cx="1011560" cy="10115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" name="Picture 4" descr="C:\Users\Ivan\AppData\Local\Microsoft\Windows\Temporary Internet Files\Content.IE5\U1GP9MQO\MC900437099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01183" y="4816202"/>
                <a:ext cx="1011560" cy="10115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32" name="Skupina 31"/>
              <p:cNvGrpSpPr/>
              <p:nvPr/>
            </p:nvGrpSpPr>
            <p:grpSpPr>
              <a:xfrm>
                <a:off x="3063280" y="5157192"/>
                <a:ext cx="582141" cy="124966"/>
                <a:chOff x="2555776" y="5767170"/>
                <a:chExt cx="582141" cy="124966"/>
              </a:xfrm>
            </p:grpSpPr>
            <p:cxnSp>
              <p:nvCxnSpPr>
                <p:cNvPr id="38" name="Přímá spojnice se šipkou 37"/>
                <p:cNvCxnSpPr>
                  <a:stCxn id="30" idx="2"/>
                </p:cNvCxnSpPr>
                <p:nvPr/>
              </p:nvCxnSpPr>
              <p:spPr>
                <a:xfrm>
                  <a:off x="2563577" y="5824314"/>
                  <a:ext cx="574340" cy="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Přímá spojnice 38"/>
                <p:cNvCxnSpPr/>
                <p:nvPr/>
              </p:nvCxnSpPr>
              <p:spPr>
                <a:xfrm>
                  <a:off x="2555776" y="5767170"/>
                  <a:ext cx="0" cy="124966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Skupina 32"/>
              <p:cNvGrpSpPr/>
              <p:nvPr/>
            </p:nvGrpSpPr>
            <p:grpSpPr>
              <a:xfrm>
                <a:off x="6114466" y="5157192"/>
                <a:ext cx="1121829" cy="124966"/>
                <a:chOff x="2554052" y="5767170"/>
                <a:chExt cx="574340" cy="124966"/>
              </a:xfrm>
            </p:grpSpPr>
            <p:cxnSp>
              <p:nvCxnSpPr>
                <p:cNvPr id="36" name="Přímá spojnice se šipkou 35"/>
                <p:cNvCxnSpPr/>
                <p:nvPr/>
              </p:nvCxnSpPr>
              <p:spPr>
                <a:xfrm>
                  <a:off x="2554052" y="5824314"/>
                  <a:ext cx="574340" cy="0"/>
                </a:xfrm>
                <a:prstGeom prst="straightConnector1">
                  <a:avLst/>
                </a:prstGeom>
                <a:ln w="317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Přímá spojnice 36"/>
                <p:cNvCxnSpPr/>
                <p:nvPr/>
              </p:nvCxnSpPr>
              <p:spPr>
                <a:xfrm>
                  <a:off x="2555776" y="5767170"/>
                  <a:ext cx="0" cy="124966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TextovéPole 33"/>
              <p:cNvSpPr txBox="1"/>
              <p:nvPr/>
            </p:nvSpPr>
            <p:spPr>
              <a:xfrm>
                <a:off x="6508848" y="5113992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v</a:t>
                </a:r>
                <a:r>
                  <a:rPr lang="cs-CZ" b="1" baseline="-25000" dirty="0" smtClean="0"/>
                  <a:t>2</a:t>
                </a:r>
                <a:endParaRPr lang="cs-CZ" dirty="0"/>
              </a:p>
            </p:txBody>
          </p:sp>
          <p:sp>
            <p:nvSpPr>
              <p:cNvPr id="35" name="TextovéPole 34"/>
              <p:cNvSpPr txBox="1"/>
              <p:nvPr/>
            </p:nvSpPr>
            <p:spPr>
              <a:xfrm>
                <a:off x="3124472" y="5113759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v</a:t>
                </a:r>
                <a:r>
                  <a:rPr lang="cs-CZ" b="1" baseline="-25000" dirty="0" smtClean="0"/>
                  <a:t>1</a:t>
                </a:r>
                <a:endParaRPr lang="cs-CZ" dirty="0"/>
              </a:p>
            </p:txBody>
          </p:sp>
        </p:grpSp>
        <p:grpSp>
          <p:nvGrpSpPr>
            <p:cNvPr id="21" name="Skupina 20"/>
            <p:cNvGrpSpPr/>
            <p:nvPr/>
          </p:nvGrpSpPr>
          <p:grpSpPr>
            <a:xfrm>
              <a:off x="1407081" y="5834072"/>
              <a:ext cx="6695649" cy="547256"/>
              <a:chOff x="1407081" y="5834072"/>
              <a:chExt cx="6695649" cy="547256"/>
            </a:xfrm>
          </p:grpSpPr>
          <p:grpSp>
            <p:nvGrpSpPr>
              <p:cNvPr id="22" name="Skupina 21"/>
              <p:cNvGrpSpPr/>
              <p:nvPr/>
            </p:nvGrpSpPr>
            <p:grpSpPr>
              <a:xfrm>
                <a:off x="1407081" y="5834072"/>
                <a:ext cx="6695649" cy="547256"/>
                <a:chOff x="1407081" y="6131396"/>
                <a:chExt cx="6695649" cy="547256"/>
              </a:xfrm>
            </p:grpSpPr>
            <p:cxnSp>
              <p:nvCxnSpPr>
                <p:cNvPr id="24" name="Přímá spojnice 23"/>
                <p:cNvCxnSpPr/>
                <p:nvPr/>
              </p:nvCxnSpPr>
              <p:spPr>
                <a:xfrm>
                  <a:off x="1407081" y="6237312"/>
                  <a:ext cx="6695649" cy="0"/>
                </a:xfrm>
                <a:prstGeom prst="line">
                  <a:avLst/>
                </a:prstGeom>
                <a:ln w="317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Přímá spojnice 24"/>
                <p:cNvCxnSpPr/>
                <p:nvPr/>
              </p:nvCxnSpPr>
              <p:spPr>
                <a:xfrm>
                  <a:off x="3061737" y="6131396"/>
                  <a:ext cx="0" cy="216024"/>
                </a:xfrm>
                <a:prstGeom prst="line">
                  <a:avLst/>
                </a:prstGeom>
                <a:ln w="317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Přímá spojnice 25"/>
                <p:cNvCxnSpPr/>
                <p:nvPr/>
              </p:nvCxnSpPr>
              <p:spPr>
                <a:xfrm>
                  <a:off x="6127601" y="6136729"/>
                  <a:ext cx="0" cy="216024"/>
                </a:xfrm>
                <a:prstGeom prst="line">
                  <a:avLst/>
                </a:prstGeom>
                <a:ln w="317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TextovéPole 26"/>
                <p:cNvSpPr txBox="1"/>
                <p:nvPr/>
              </p:nvSpPr>
              <p:spPr>
                <a:xfrm>
                  <a:off x="2916580" y="6301655"/>
                  <a:ext cx="3257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/>
                    <a:t>t</a:t>
                  </a:r>
                  <a:r>
                    <a:rPr lang="cs-CZ" b="1" baseline="-25000" dirty="0" smtClean="0"/>
                    <a:t>1</a:t>
                  </a:r>
                  <a:endParaRPr lang="cs-CZ" b="1" dirty="0"/>
                </a:p>
              </p:txBody>
            </p:sp>
            <p:sp>
              <p:nvSpPr>
                <p:cNvPr id="28" name="TextovéPole 27"/>
                <p:cNvSpPr txBox="1"/>
                <p:nvPr/>
              </p:nvSpPr>
              <p:spPr>
                <a:xfrm>
                  <a:off x="5979016" y="6309320"/>
                  <a:ext cx="3257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/>
                    <a:t>t</a:t>
                  </a:r>
                  <a:r>
                    <a:rPr lang="cs-CZ" b="1" baseline="-25000" dirty="0" smtClean="0"/>
                    <a:t>2</a:t>
                  </a:r>
                  <a:endParaRPr lang="cs-CZ" b="1" dirty="0"/>
                </a:p>
              </p:txBody>
            </p:sp>
          </p:grpSp>
          <p:sp>
            <p:nvSpPr>
              <p:cNvPr id="23" name="TextovéPole 22"/>
              <p:cNvSpPr txBox="1"/>
              <p:nvPr/>
            </p:nvSpPr>
            <p:spPr>
              <a:xfrm>
                <a:off x="7853208" y="5949280"/>
                <a:ext cx="2471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/>
                  <a:t>t</a:t>
                </a:r>
                <a:endParaRPr lang="cs-CZ" b="1" dirty="0"/>
              </a:p>
            </p:txBody>
          </p:sp>
        </p:grpSp>
      </p:grpSp>
      <p:grpSp>
        <p:nvGrpSpPr>
          <p:cNvPr id="49" name="Skupina 48"/>
          <p:cNvGrpSpPr/>
          <p:nvPr/>
        </p:nvGrpSpPr>
        <p:grpSpPr>
          <a:xfrm>
            <a:off x="6516980" y="4293096"/>
            <a:ext cx="2087468" cy="1368152"/>
            <a:chOff x="2916580" y="5085184"/>
            <a:chExt cx="2087468" cy="1368152"/>
          </a:xfrm>
        </p:grpSpPr>
        <p:grpSp>
          <p:nvGrpSpPr>
            <p:cNvPr id="48" name="Skupina 47"/>
            <p:cNvGrpSpPr/>
            <p:nvPr/>
          </p:nvGrpSpPr>
          <p:grpSpPr>
            <a:xfrm>
              <a:off x="2916580" y="5661248"/>
              <a:ext cx="2087468" cy="288032"/>
              <a:chOff x="2916580" y="5661248"/>
              <a:chExt cx="2087468" cy="288032"/>
            </a:xfrm>
          </p:grpSpPr>
          <p:cxnSp>
            <p:nvCxnSpPr>
              <p:cNvPr id="40" name="Přímá spojnice se šipkou 39"/>
              <p:cNvCxnSpPr/>
              <p:nvPr/>
            </p:nvCxnSpPr>
            <p:spPr>
              <a:xfrm>
                <a:off x="2916580" y="5661248"/>
                <a:ext cx="2087468" cy="0"/>
              </a:xfrm>
              <a:prstGeom prst="straightConnector1">
                <a:avLst/>
              </a:prstGeom>
              <a:ln w="38100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se šipkou 41"/>
              <p:cNvCxnSpPr/>
              <p:nvPr/>
            </p:nvCxnSpPr>
            <p:spPr>
              <a:xfrm flipH="1">
                <a:off x="3622981" y="5949280"/>
                <a:ext cx="1358627" cy="0"/>
              </a:xfrm>
              <a:prstGeom prst="straightConnector1">
                <a:avLst/>
              </a:prstGeom>
              <a:ln w="38100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se šipkou 43"/>
              <p:cNvCxnSpPr/>
              <p:nvPr/>
            </p:nvCxnSpPr>
            <p:spPr>
              <a:xfrm>
                <a:off x="2916580" y="5949280"/>
                <a:ext cx="706401" cy="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45" name="Objek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4008058498"/>
                </p:ext>
              </p:extLst>
            </p:nvPr>
          </p:nvGraphicFramePr>
          <p:xfrm>
            <a:off x="3697610" y="5085184"/>
            <a:ext cx="514350" cy="563562"/>
          </p:xfrm>
          <a:graphic>
            <a:graphicData uri="http://schemas.openxmlformats.org/presentationml/2006/ole">
              <p:oleObj spid="_x0000_s3089" name="Rovnica" r:id="rId5" imgW="164885" imgH="215619" progId="Equation.3">
                <p:embed/>
              </p:oleObj>
            </a:graphicData>
          </a:graphic>
        </p:graphicFrame>
        <p:graphicFrame>
          <p:nvGraphicFramePr>
            <p:cNvPr id="46" name="Objek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745707434"/>
                </p:ext>
              </p:extLst>
            </p:nvPr>
          </p:nvGraphicFramePr>
          <p:xfrm>
            <a:off x="3022724" y="5923111"/>
            <a:ext cx="588962" cy="463550"/>
          </p:xfrm>
          <a:graphic>
            <a:graphicData uri="http://schemas.openxmlformats.org/presentationml/2006/ole">
              <p:oleObj spid="_x0000_s3090" name="Rovnica" r:id="rId6" imgW="213840" imgH="169920" progId="Equation.3">
                <p:embed/>
              </p:oleObj>
            </a:graphicData>
          </a:graphic>
        </p:graphicFrame>
        <p:graphicFrame>
          <p:nvGraphicFramePr>
            <p:cNvPr id="47" name="Objek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818913387"/>
                </p:ext>
              </p:extLst>
            </p:nvPr>
          </p:nvGraphicFramePr>
          <p:xfrm>
            <a:off x="4073649" y="5889773"/>
            <a:ext cx="714375" cy="563563"/>
          </p:xfrm>
          <a:graphic>
            <a:graphicData uri="http://schemas.openxmlformats.org/presentationml/2006/ole">
              <p:oleObj spid="_x0000_s3091" name="Rovnica" r:id="rId7" imgW="228501" imgH="215806" progId="Equation.3">
                <p:embed/>
              </p:oleObj>
            </a:graphicData>
          </a:graphic>
        </p:graphicFrame>
      </p:grpSp>
    </p:spTree>
    <p:extLst>
      <p:ext uri="{BB962C8B-B14F-4D97-AF65-F5344CB8AC3E}">
        <p14:creationId xmlns="" xmlns:p14="http://schemas.microsoft.com/office/powerpoint/2010/main" val="13916773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Zrychlení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4F8A"/>
                </a:solidFill>
              </a:rPr>
              <a:t>Přírůstek rychlosti za jednotku času značíme zrychlení. Je to vektorová fyzikální veličina.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Při </a:t>
            </a:r>
            <a:r>
              <a:rPr lang="cs-CZ" b="1" dirty="0">
                <a:solidFill>
                  <a:srgbClr val="FF0000"/>
                </a:solidFill>
              </a:rPr>
              <a:t>rovnoměrném zvyšování rychlosti platí:</a:t>
            </a:r>
          </a:p>
          <a:p>
            <a:pPr marL="0" indent="0">
              <a:buNone/>
            </a:pPr>
            <a:endParaRPr lang="cs-CZ" b="1" dirty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4F8A"/>
              </a:solidFill>
            </a:endParaRPr>
          </a:p>
          <a:p>
            <a:endParaRPr lang="cs-CZ" dirty="0"/>
          </a:p>
        </p:txBody>
      </p:sp>
      <p:pic>
        <p:nvPicPr>
          <p:cNvPr id="4" name="Picture 2" descr="C:\Users\Ivan\AppData\Local\Microsoft\Windows\Temporary Internet Files\Content.IE5\Y0HGAG35\MC90019881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1072416" cy="6405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85505401"/>
              </p:ext>
            </p:extLst>
          </p:nvPr>
        </p:nvGraphicFramePr>
        <p:xfrm>
          <a:off x="3884984" y="3140968"/>
          <a:ext cx="1335088" cy="1117600"/>
        </p:xfrm>
        <a:graphic>
          <a:graphicData uri="http://schemas.openxmlformats.org/presentationml/2006/ole">
            <p:oleObj spid="_x0000_s4111" name="Rovnice" r:id="rId4" imgW="469696" imgH="393529" progId="Equation.3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53444257"/>
              </p:ext>
            </p:extLst>
          </p:nvPr>
        </p:nvGraphicFramePr>
        <p:xfrm>
          <a:off x="2293838" y="4581128"/>
          <a:ext cx="4870450" cy="1622425"/>
        </p:xfrm>
        <a:graphic>
          <a:graphicData uri="http://schemas.openxmlformats.org/presentationml/2006/ole">
            <p:oleObj spid="_x0000_s4112" name="Rovnice" r:id="rId5" imgW="1714500" imgH="571500" progId="Equation.3">
              <p:embed/>
            </p:oleObj>
          </a:graphicData>
        </a:graphic>
      </p:graphicFrame>
      <p:pic>
        <p:nvPicPr>
          <p:cNvPr id="4102" name="Picture 6" descr="C:\Users\Ivan\AppData\Local\Microsoft\Windows\Temporary Internet Files\Content.IE5\9NZATU07\MP900424434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388" y="4653136"/>
            <a:ext cx="1475499" cy="18448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Ivan\AppData\Local\Microsoft\Windows\Temporary Internet Files\Content.IE5\XG1ANITQ\MP900399388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18455"/>
            <a:ext cx="1525196" cy="1016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350909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Zrychlení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4F8A"/>
                </a:solidFill>
              </a:rPr>
              <a:t>Zrychlení je vektorová veličina</a:t>
            </a:r>
          </a:p>
          <a:p>
            <a:pPr marL="0" indent="0">
              <a:buNone/>
            </a:pPr>
            <a:endParaRPr lang="cs-CZ" b="1" dirty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i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cs-CZ" b="1" i="1" dirty="0">
                <a:solidFill>
                  <a:srgbClr val="008000"/>
                </a:solidFill>
              </a:rPr>
              <a:t>	</a:t>
            </a:r>
            <a:r>
              <a:rPr lang="cs-CZ" b="1" i="1" dirty="0" smtClean="0">
                <a:solidFill>
                  <a:srgbClr val="008000"/>
                </a:solidFill>
              </a:rPr>
              <a:t>			  a</a:t>
            </a:r>
            <a:endParaRPr lang="cs-CZ" b="1" i="1" dirty="0">
              <a:solidFill>
                <a:srgbClr val="008000"/>
              </a:solidFill>
            </a:endParaRPr>
          </a:p>
        </p:txBody>
      </p:sp>
      <p:pic>
        <p:nvPicPr>
          <p:cNvPr id="4" name="Picture 2" descr="C:\Users\Ivan\AppData\Local\Microsoft\Windows\Temporary Internet Files\Content.IE5\Y0HGAG35\MC9001988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1072416" cy="6405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Skupina 4"/>
          <p:cNvGrpSpPr/>
          <p:nvPr/>
        </p:nvGrpSpPr>
        <p:grpSpPr>
          <a:xfrm>
            <a:off x="1403648" y="2636912"/>
            <a:ext cx="6699082" cy="2880320"/>
            <a:chOff x="1403648" y="3501008"/>
            <a:chExt cx="6699082" cy="2880320"/>
          </a:xfrm>
        </p:grpSpPr>
        <p:grpSp>
          <p:nvGrpSpPr>
            <p:cNvPr id="6" name="Skupina 5"/>
            <p:cNvGrpSpPr/>
            <p:nvPr/>
          </p:nvGrpSpPr>
          <p:grpSpPr>
            <a:xfrm>
              <a:off x="1403648" y="4812754"/>
              <a:ext cx="6699082" cy="1568574"/>
              <a:chOff x="1403648" y="4812754"/>
              <a:chExt cx="6699082" cy="1568574"/>
            </a:xfrm>
          </p:grpSpPr>
          <p:grpSp>
            <p:nvGrpSpPr>
              <p:cNvPr id="17" name="Skupina 16"/>
              <p:cNvGrpSpPr/>
              <p:nvPr/>
            </p:nvGrpSpPr>
            <p:grpSpPr>
              <a:xfrm>
                <a:off x="1403648" y="4812754"/>
                <a:ext cx="6699082" cy="1015008"/>
                <a:chOff x="1403648" y="4812754"/>
                <a:chExt cx="6699082" cy="1015008"/>
              </a:xfrm>
            </p:grpSpPr>
            <p:sp>
              <p:nvSpPr>
                <p:cNvPr id="26" name="Obdélník 25"/>
                <p:cNvSpPr/>
                <p:nvPr/>
              </p:nvSpPr>
              <p:spPr>
                <a:xfrm>
                  <a:off x="1403648" y="5517232"/>
                  <a:ext cx="6699082" cy="144016"/>
                </a:xfrm>
                <a:prstGeom prst="rect">
                  <a:avLst/>
                </a:prstGeom>
                <a:pattFill prst="pct70">
                  <a:fgClr>
                    <a:schemeClr val="bg2">
                      <a:lumMod val="75000"/>
                    </a:schemeClr>
                  </a:fgClr>
                  <a:bgClr>
                    <a:schemeClr val="bg1"/>
                  </a:bgClr>
                </a:patt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pic>
              <p:nvPicPr>
                <p:cNvPr id="27" name="Picture 4" descr="C:\Users\Ivan\AppData\Local\Microsoft\Windows\Temporary Internet Files\Content.IE5\U1GP9MQO\MC900437099[1]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7797" y="4812754"/>
                  <a:ext cx="1011560" cy="101156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8" name="Picture 4" descr="C:\Users\Ivan\AppData\Local\Microsoft\Windows\Temporary Internet Files\Content.IE5\U1GP9MQO\MC900437099[1]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01183" y="4816202"/>
                  <a:ext cx="1011560" cy="101156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grpSp>
              <p:nvGrpSpPr>
                <p:cNvPr id="29" name="Skupina 28"/>
                <p:cNvGrpSpPr/>
                <p:nvPr/>
              </p:nvGrpSpPr>
              <p:grpSpPr>
                <a:xfrm>
                  <a:off x="3063280" y="5157192"/>
                  <a:ext cx="582141" cy="124966"/>
                  <a:chOff x="2555776" y="5767170"/>
                  <a:chExt cx="582141" cy="124966"/>
                </a:xfrm>
              </p:grpSpPr>
              <p:cxnSp>
                <p:nvCxnSpPr>
                  <p:cNvPr id="35" name="Přímá spojnice se šipkou 34"/>
                  <p:cNvCxnSpPr>
                    <a:stCxn id="27" idx="2"/>
                  </p:cNvCxnSpPr>
                  <p:nvPr/>
                </p:nvCxnSpPr>
                <p:spPr>
                  <a:xfrm>
                    <a:off x="2563577" y="5824314"/>
                    <a:ext cx="574340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Přímá spojnice 35"/>
                  <p:cNvCxnSpPr/>
                  <p:nvPr/>
                </p:nvCxnSpPr>
                <p:spPr>
                  <a:xfrm>
                    <a:off x="2555776" y="5767170"/>
                    <a:ext cx="0" cy="124966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Skupina 29"/>
                <p:cNvGrpSpPr/>
                <p:nvPr/>
              </p:nvGrpSpPr>
              <p:grpSpPr>
                <a:xfrm>
                  <a:off x="6114466" y="5157192"/>
                  <a:ext cx="1121829" cy="124966"/>
                  <a:chOff x="2554052" y="5767170"/>
                  <a:chExt cx="574340" cy="124966"/>
                </a:xfrm>
              </p:grpSpPr>
              <p:cxnSp>
                <p:nvCxnSpPr>
                  <p:cNvPr id="33" name="Přímá spojnice se šipkou 32"/>
                  <p:cNvCxnSpPr/>
                  <p:nvPr/>
                </p:nvCxnSpPr>
                <p:spPr>
                  <a:xfrm>
                    <a:off x="2554052" y="5824314"/>
                    <a:ext cx="574340" cy="0"/>
                  </a:xfrm>
                  <a:prstGeom prst="straightConnector1">
                    <a:avLst/>
                  </a:prstGeom>
                  <a:ln w="317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Přímá spojnice 33"/>
                  <p:cNvCxnSpPr/>
                  <p:nvPr/>
                </p:nvCxnSpPr>
                <p:spPr>
                  <a:xfrm>
                    <a:off x="2555776" y="5767170"/>
                    <a:ext cx="0" cy="124966"/>
                  </a:xfrm>
                  <a:prstGeom prst="line">
                    <a:avLst/>
                  </a:prstGeom>
                  <a:ln w="317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TextovéPole 30"/>
                <p:cNvSpPr txBox="1"/>
                <p:nvPr/>
              </p:nvSpPr>
              <p:spPr>
                <a:xfrm>
                  <a:off x="6508848" y="5113992"/>
                  <a:ext cx="3674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v</a:t>
                  </a:r>
                  <a:r>
                    <a:rPr lang="cs-CZ" b="1" baseline="-25000" dirty="0" smtClean="0"/>
                    <a:t>2</a:t>
                  </a:r>
                  <a:endParaRPr lang="cs-CZ" dirty="0"/>
                </a:p>
              </p:txBody>
            </p:sp>
            <p:sp>
              <p:nvSpPr>
                <p:cNvPr id="32" name="TextovéPole 31"/>
                <p:cNvSpPr txBox="1"/>
                <p:nvPr/>
              </p:nvSpPr>
              <p:spPr>
                <a:xfrm>
                  <a:off x="3124472" y="5113759"/>
                  <a:ext cx="3674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v</a:t>
                  </a:r>
                  <a:r>
                    <a:rPr lang="cs-CZ" b="1" baseline="-25000" dirty="0" smtClean="0"/>
                    <a:t>1</a:t>
                  </a:r>
                  <a:endParaRPr lang="cs-CZ" dirty="0"/>
                </a:p>
              </p:txBody>
            </p:sp>
          </p:grpSp>
          <p:grpSp>
            <p:nvGrpSpPr>
              <p:cNvPr id="18" name="Skupina 17"/>
              <p:cNvGrpSpPr/>
              <p:nvPr/>
            </p:nvGrpSpPr>
            <p:grpSpPr>
              <a:xfrm>
                <a:off x="1407081" y="5834072"/>
                <a:ext cx="6695649" cy="547256"/>
                <a:chOff x="1407081" y="5834072"/>
                <a:chExt cx="6695649" cy="547256"/>
              </a:xfrm>
            </p:grpSpPr>
            <p:grpSp>
              <p:nvGrpSpPr>
                <p:cNvPr id="19" name="Skupina 18"/>
                <p:cNvGrpSpPr/>
                <p:nvPr/>
              </p:nvGrpSpPr>
              <p:grpSpPr>
                <a:xfrm>
                  <a:off x="1407081" y="5834072"/>
                  <a:ext cx="6695649" cy="547256"/>
                  <a:chOff x="1407081" y="6131396"/>
                  <a:chExt cx="6695649" cy="547256"/>
                </a:xfrm>
              </p:grpSpPr>
              <p:cxnSp>
                <p:nvCxnSpPr>
                  <p:cNvPr id="21" name="Přímá spojnice 20"/>
                  <p:cNvCxnSpPr/>
                  <p:nvPr/>
                </p:nvCxnSpPr>
                <p:spPr>
                  <a:xfrm>
                    <a:off x="1407081" y="6237312"/>
                    <a:ext cx="6695649" cy="0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Přímá spojnice 21"/>
                  <p:cNvCxnSpPr/>
                  <p:nvPr/>
                </p:nvCxnSpPr>
                <p:spPr>
                  <a:xfrm>
                    <a:off x="3061737" y="6131396"/>
                    <a:ext cx="0" cy="216024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Přímá spojnice 22"/>
                  <p:cNvCxnSpPr/>
                  <p:nvPr/>
                </p:nvCxnSpPr>
                <p:spPr>
                  <a:xfrm>
                    <a:off x="6127601" y="6136729"/>
                    <a:ext cx="0" cy="216024"/>
                  </a:xfrm>
                  <a:prstGeom prst="line">
                    <a:avLst/>
                  </a:prstGeom>
                  <a:ln w="3175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TextovéPole 23"/>
                  <p:cNvSpPr txBox="1"/>
                  <p:nvPr/>
                </p:nvSpPr>
                <p:spPr>
                  <a:xfrm>
                    <a:off x="2916580" y="6301655"/>
                    <a:ext cx="46519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cs-CZ" b="1" dirty="0" smtClean="0"/>
                      <a:t>0 s</a:t>
                    </a:r>
                    <a:endParaRPr lang="cs-CZ" b="1" dirty="0"/>
                  </a:p>
                </p:txBody>
              </p:sp>
              <p:sp>
                <p:nvSpPr>
                  <p:cNvPr id="25" name="TextovéPole 24"/>
                  <p:cNvSpPr txBox="1"/>
                  <p:nvPr/>
                </p:nvSpPr>
                <p:spPr>
                  <a:xfrm>
                    <a:off x="5979016" y="6309320"/>
                    <a:ext cx="46519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cs-CZ" b="1" dirty="0" smtClean="0"/>
                      <a:t>1 s</a:t>
                    </a:r>
                    <a:endParaRPr lang="cs-CZ" b="1" dirty="0"/>
                  </a:p>
                </p:txBody>
              </p:sp>
            </p:grpSp>
            <p:sp>
              <p:nvSpPr>
                <p:cNvPr id="20" name="TextovéPole 19"/>
                <p:cNvSpPr txBox="1"/>
                <p:nvPr/>
              </p:nvSpPr>
              <p:spPr>
                <a:xfrm>
                  <a:off x="7853208" y="5949280"/>
                  <a:ext cx="2471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b="1" dirty="0" smtClean="0"/>
                    <a:t>t</a:t>
                  </a:r>
                  <a:endParaRPr lang="cs-CZ" b="1" dirty="0"/>
                </a:p>
              </p:txBody>
            </p:sp>
          </p:grpSp>
        </p:grpSp>
        <p:grpSp>
          <p:nvGrpSpPr>
            <p:cNvPr id="7" name="Skupina 6"/>
            <p:cNvGrpSpPr/>
            <p:nvPr/>
          </p:nvGrpSpPr>
          <p:grpSpPr>
            <a:xfrm>
              <a:off x="1739219" y="3501008"/>
              <a:ext cx="6145599" cy="1296144"/>
              <a:chOff x="1739219" y="3501008"/>
              <a:chExt cx="6145599" cy="1296144"/>
            </a:xfrm>
          </p:grpSpPr>
          <p:pic>
            <p:nvPicPr>
              <p:cNvPr id="8" name="Picture 2" descr="C:\Users\Ivan\AppData\Local\Microsoft\Windows\Temporary Internet Files\Content.IE5\CMFMLFKQ\MC900027245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0807" y="3897052"/>
                <a:ext cx="701453" cy="7920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2" descr="C:\Users\Ivan\AppData\Local\Microsoft\Windows\Temporary Internet Files\Content.IE5\CMFMLFKQ\MC900027245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45842" y="3573016"/>
                <a:ext cx="1020295" cy="11521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2" descr="C:\Users\Ivan\AppData\Local\Microsoft\Windows\Temporary Internet Files\Content.IE5\CMFMLFKQ\MC900027245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06018" y="3651312"/>
                <a:ext cx="860874" cy="9721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2" descr="C:\Users\Ivan\AppData\Local\Microsoft\Windows\Temporary Internet Files\Content.IE5\CMFMLFKQ\MC900027245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56460" y="4200525"/>
                <a:ext cx="528358" cy="5966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2" descr="C:\Users\Ivan\AppData\Local\Microsoft\Windows\Temporary Internet Files\Content.IE5\CMFMLFKQ\MC900027245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95736" y="3743697"/>
                <a:ext cx="869145" cy="9814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9" descr="C:\Users\Ivan\AppData\Local\Microsoft\Windows\Temporary Internet Files\Content.IE5\GU9PD52A\MC90044182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39219" y="3776884"/>
                <a:ext cx="637156" cy="7322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10" descr="C:\Users\Ivan\AppData\Local\Microsoft\Windows\Temporary Internet Files\Content.IE5\Y0HGAG35\MC900441793[1]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98896" y="3553290"/>
                <a:ext cx="883822" cy="8838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11" descr="C:\Users\Ivan\AppData\Local\Microsoft\Windows\Temporary Internet Files\Content.IE5\Y0HGAG35\MC900441793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17252" y="3857600"/>
                <a:ext cx="723528" cy="7235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9" descr="C:\Users\Ivan\AppData\Local\Microsoft\Windows\Temporary Internet Files\Content.IE5\GU9PD52A\MC900441822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15164" y="3501008"/>
                <a:ext cx="637156" cy="7322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cxnSp>
        <p:nvCxnSpPr>
          <p:cNvPr id="38" name="Přímá spojnice se šipkou 37"/>
          <p:cNvCxnSpPr/>
          <p:nvPr/>
        </p:nvCxnSpPr>
        <p:spPr>
          <a:xfrm>
            <a:off x="3840807" y="5517232"/>
            <a:ext cx="1625330" cy="0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020999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zrychlení z klidu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100" b="1" dirty="0" smtClean="0">
                <a:solidFill>
                  <a:srgbClr val="004F8A"/>
                </a:solidFill>
              </a:rPr>
              <a:t>Určete stálé zrychlení automobilu, který z klidu získá rychlost  </a:t>
            </a:r>
            <a:r>
              <a:rPr lang="cs-CZ" sz="3100" b="1" dirty="0" smtClean="0">
                <a:solidFill>
                  <a:srgbClr val="FF0000"/>
                </a:solidFill>
              </a:rPr>
              <a:t>v = 100 kmh</a:t>
            </a:r>
            <a:r>
              <a:rPr lang="cs-CZ" sz="3100" b="1" baseline="30000" dirty="0" smtClean="0">
                <a:solidFill>
                  <a:srgbClr val="FF0000"/>
                </a:solidFill>
              </a:rPr>
              <a:t>-1</a:t>
            </a:r>
            <a:r>
              <a:rPr lang="cs-CZ" sz="3100" b="1" baseline="30000" dirty="0" smtClean="0">
                <a:solidFill>
                  <a:srgbClr val="004F8A"/>
                </a:solidFill>
              </a:rPr>
              <a:t> </a:t>
            </a:r>
            <a:r>
              <a:rPr lang="cs-CZ" sz="3100" b="1" dirty="0" smtClean="0">
                <a:solidFill>
                  <a:srgbClr val="004F8A"/>
                </a:solidFill>
              </a:rPr>
              <a:t>během </a:t>
            </a:r>
            <a:r>
              <a:rPr lang="cs-CZ" sz="3100" b="1" dirty="0" smtClean="0">
                <a:solidFill>
                  <a:srgbClr val="FF0000"/>
                </a:solidFill>
              </a:rPr>
              <a:t>18 s</a:t>
            </a:r>
            <a:r>
              <a:rPr lang="cs-CZ" sz="3100" b="1" dirty="0" smtClean="0">
                <a:solidFill>
                  <a:srgbClr val="004F8A"/>
                </a:solidFill>
              </a:rPr>
              <a:t>.</a:t>
            </a:r>
          </a:p>
          <a:p>
            <a:endParaRPr lang="cs-CZ" b="1" dirty="0">
              <a:solidFill>
                <a:srgbClr val="004F8A"/>
              </a:solidFill>
            </a:endParaRPr>
          </a:p>
          <a:p>
            <a:endParaRPr lang="cs-CZ" b="1" dirty="0" smtClean="0">
              <a:solidFill>
                <a:srgbClr val="004F8A"/>
              </a:solidFill>
            </a:endParaRPr>
          </a:p>
          <a:p>
            <a:endParaRPr lang="cs-CZ" b="1" dirty="0">
              <a:solidFill>
                <a:srgbClr val="004F8A"/>
              </a:solidFill>
            </a:endParaRPr>
          </a:p>
          <a:p>
            <a:endParaRPr lang="cs-CZ" b="1" dirty="0" smtClean="0">
              <a:solidFill>
                <a:srgbClr val="004F8A"/>
              </a:solidFill>
            </a:endParaRPr>
          </a:p>
          <a:p>
            <a:endParaRPr lang="cs-CZ" b="1" dirty="0">
              <a:solidFill>
                <a:srgbClr val="004F8A"/>
              </a:solidFill>
            </a:endParaRPr>
          </a:p>
          <a:p>
            <a:endParaRPr lang="cs-CZ" b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sz="3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800" b="1" dirty="0" smtClean="0">
                <a:solidFill>
                  <a:srgbClr val="FF0000"/>
                </a:solidFill>
              </a:rPr>
              <a:t>Zrychlení automobilu je                </a:t>
            </a:r>
            <a:r>
              <a:rPr lang="cs-CZ" b="1" dirty="0" smtClean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 descr="C:\Users\Ivan\AppData\Local\Microsoft\Windows\Temporary Internet Files\Content.IE5\Y0HGAG35\MC90019881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1072416" cy="6405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62259259"/>
              </p:ext>
            </p:extLst>
          </p:nvPr>
        </p:nvGraphicFramePr>
        <p:xfrm>
          <a:off x="1043608" y="2352055"/>
          <a:ext cx="1701800" cy="1027112"/>
        </p:xfrm>
        <a:graphic>
          <a:graphicData uri="http://schemas.openxmlformats.org/presentationml/2006/ole">
            <p:oleObj spid="_x0000_s5142" name="Rovnice" r:id="rId4" imgW="545760" imgH="393480" progId="Equation.3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01789920"/>
              </p:ext>
            </p:extLst>
          </p:nvPr>
        </p:nvGraphicFramePr>
        <p:xfrm>
          <a:off x="3818582" y="2348880"/>
          <a:ext cx="4156075" cy="1027112"/>
        </p:xfrm>
        <a:graphic>
          <a:graphicData uri="http://schemas.openxmlformats.org/presentationml/2006/ole">
            <p:oleObj spid="_x0000_s5143" name="Rovnice" r:id="rId5" imgW="1333440" imgH="39348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46172672"/>
              </p:ext>
            </p:extLst>
          </p:nvPr>
        </p:nvGraphicFramePr>
        <p:xfrm>
          <a:off x="1043608" y="3501008"/>
          <a:ext cx="1425575" cy="463550"/>
        </p:xfrm>
        <a:graphic>
          <a:graphicData uri="http://schemas.openxmlformats.org/presentationml/2006/ole">
            <p:oleObj spid="_x0000_s5144" name="Rovnice" r:id="rId6" imgW="457200" imgH="177480" progId="Equation.3">
              <p:embed/>
            </p:oleObj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60845483"/>
              </p:ext>
            </p:extLst>
          </p:nvPr>
        </p:nvGraphicFramePr>
        <p:xfrm>
          <a:off x="1490042" y="3717032"/>
          <a:ext cx="6610350" cy="1489075"/>
        </p:xfrm>
        <a:graphic>
          <a:graphicData uri="http://schemas.openxmlformats.org/presentationml/2006/ole">
            <p:oleObj spid="_x0000_s5145" name="Rovnice" r:id="rId7" imgW="2120760" imgH="571320" progId="Equation.3">
              <p:embed/>
            </p:oleObj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03037293"/>
              </p:ext>
            </p:extLst>
          </p:nvPr>
        </p:nvGraphicFramePr>
        <p:xfrm>
          <a:off x="4429423" y="5425976"/>
          <a:ext cx="1582737" cy="595312"/>
        </p:xfrm>
        <a:graphic>
          <a:graphicData uri="http://schemas.openxmlformats.org/presentationml/2006/ole">
            <p:oleObj spid="_x0000_s5146" name="Rovnice" r:id="rId8" imgW="507960" imgH="228600" progId="Equation.3">
              <p:embed/>
            </p:oleObj>
          </a:graphicData>
        </a:graphic>
      </p:graphicFrame>
      <p:pic>
        <p:nvPicPr>
          <p:cNvPr id="5126" name="Picture 6" descr="C:\Users\Ivan\AppData\Local\Microsoft\Windows\Temporary Internet Files\Content.IE5\4UAG6KIH\MC90041501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301208"/>
            <a:ext cx="1452527" cy="12241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089467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5900" b="1" dirty="0" smtClean="0">
                <a:solidFill>
                  <a:srgbClr val="FF0000"/>
                </a:solidFill>
              </a:rPr>
              <a:t>Závislost pohybu na čase.</a:t>
            </a:r>
            <a:r>
              <a:rPr lang="cs-CZ" b="1" dirty="0" smtClean="0">
                <a:solidFill>
                  <a:srgbClr val="004F8A"/>
                </a:solidFill>
              </a:rPr>
              <a:t>	</a:t>
            </a:r>
          </a:p>
          <a:p>
            <a:pPr marL="0" indent="0">
              <a:buNone/>
            </a:pPr>
            <a:endParaRPr lang="cs-CZ" b="1" dirty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4F8A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4F8A"/>
              </a:solidFill>
            </a:endParaRPr>
          </a:p>
          <a:p>
            <a:pPr defTabSz="762000"/>
            <a:r>
              <a:rPr lang="cs-CZ" sz="4200" b="1" dirty="0">
                <a:solidFill>
                  <a:srgbClr val="004F8A"/>
                </a:solidFill>
              </a:rPr>
              <a:t>každou  sekundu  vzrostla velikost rychlosti  pohybu o stejnou hodnotu.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>
              <a:solidFill>
                <a:srgbClr val="004F8A"/>
              </a:solidFill>
            </a:endParaRPr>
          </a:p>
        </p:txBody>
      </p:sp>
      <p:pic>
        <p:nvPicPr>
          <p:cNvPr id="4098" name="Picture 2" descr="C:\Users\Ivan\AppData\Local\Microsoft\Windows\Temporary Internet Files\Content.IE5\Y0HGAG35\MC90019881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1072416" cy="6405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28380916"/>
              </p:ext>
            </p:extLst>
          </p:nvPr>
        </p:nvGraphicFramePr>
        <p:xfrm>
          <a:off x="683568" y="2060848"/>
          <a:ext cx="1995488" cy="627062"/>
        </p:xfrm>
        <a:graphic>
          <a:graphicData uri="http://schemas.openxmlformats.org/presentationml/2006/ole">
            <p:oleObj spid="_x0000_s6181" name="Rovnice" r:id="rId4" imgW="698400" imgH="203040" progId="Equation.3">
              <p:embed/>
            </p:oleObj>
          </a:graphicData>
        </a:graphic>
      </p:graphicFrame>
      <p:graphicFrame>
        <p:nvGraphicFramePr>
          <p:cNvPr id="19" name="Tabulka 1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64725342"/>
              </p:ext>
            </p:extLst>
          </p:nvPr>
        </p:nvGraphicFramePr>
        <p:xfrm>
          <a:off x="755576" y="2996952"/>
          <a:ext cx="2831976" cy="231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808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t</a:t>
                      </a:r>
                      <a:endParaRPr lang="cs-CZ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smtClean="0"/>
                        <a:t>v</a:t>
                      </a:r>
                      <a:endParaRPr lang="cs-CZ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 s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 m.s</a:t>
                      </a:r>
                      <a:r>
                        <a:rPr lang="cs-CZ" b="1" baseline="30000" dirty="0" smtClean="0"/>
                        <a:t>-1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 s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2 m.s</a:t>
                      </a:r>
                      <a:r>
                        <a:rPr lang="cs-CZ" b="1" baseline="30000" dirty="0" smtClean="0"/>
                        <a:t>-1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 s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4 m.s</a:t>
                      </a:r>
                      <a:r>
                        <a:rPr lang="cs-CZ" b="1" baseline="30000" dirty="0" smtClean="0"/>
                        <a:t>-1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 s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6 m.s</a:t>
                      </a:r>
                      <a:r>
                        <a:rPr lang="cs-CZ" b="1" baseline="30000" dirty="0" smtClean="0"/>
                        <a:t>-1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 s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8 m.s</a:t>
                      </a:r>
                      <a:r>
                        <a:rPr lang="cs-CZ" b="1" baseline="30000" dirty="0" smtClean="0"/>
                        <a:t>-1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4116" name="Skupina 4115"/>
          <p:cNvGrpSpPr/>
          <p:nvPr/>
        </p:nvGrpSpPr>
        <p:grpSpPr>
          <a:xfrm>
            <a:off x="4499992" y="1988840"/>
            <a:ext cx="3888432" cy="3572733"/>
            <a:chOff x="4499992" y="1988840"/>
            <a:chExt cx="3888432" cy="3572733"/>
          </a:xfrm>
        </p:grpSpPr>
        <p:grpSp>
          <p:nvGrpSpPr>
            <p:cNvPr id="48" name="Skupina 47"/>
            <p:cNvGrpSpPr/>
            <p:nvPr/>
          </p:nvGrpSpPr>
          <p:grpSpPr>
            <a:xfrm>
              <a:off x="4499992" y="2608337"/>
              <a:ext cx="3403426" cy="2953236"/>
              <a:chOff x="4499992" y="2608337"/>
              <a:chExt cx="3403426" cy="2953236"/>
            </a:xfrm>
          </p:grpSpPr>
          <p:sp>
            <p:nvSpPr>
              <p:cNvPr id="47" name="TextovéPole 46"/>
              <p:cNvSpPr txBox="1"/>
              <p:nvPr/>
            </p:nvSpPr>
            <p:spPr>
              <a:xfrm>
                <a:off x="4582636" y="5094709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>
                    <a:solidFill>
                      <a:srgbClr val="FF0000"/>
                    </a:solidFill>
                  </a:rPr>
                  <a:t>0</a:t>
                </a:r>
                <a:endParaRPr lang="cs-CZ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TextovéPole 48"/>
              <p:cNvSpPr txBox="1"/>
              <p:nvPr/>
            </p:nvSpPr>
            <p:spPr>
              <a:xfrm>
                <a:off x="5278333" y="5180434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>
                    <a:solidFill>
                      <a:srgbClr val="004F8A"/>
                    </a:solidFill>
                  </a:rPr>
                  <a:t>1</a:t>
                </a:r>
                <a:endParaRPr lang="cs-CZ" b="1" dirty="0">
                  <a:solidFill>
                    <a:srgbClr val="004F8A"/>
                  </a:solidFill>
                </a:endParaRPr>
              </a:p>
            </p:txBody>
          </p:sp>
          <p:sp>
            <p:nvSpPr>
              <p:cNvPr id="50" name="TextovéPole 49"/>
              <p:cNvSpPr txBox="1"/>
              <p:nvPr/>
            </p:nvSpPr>
            <p:spPr>
              <a:xfrm>
                <a:off x="5854397" y="5185767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>
                    <a:solidFill>
                      <a:srgbClr val="004F8A"/>
                    </a:solidFill>
                  </a:rPr>
                  <a:t>2</a:t>
                </a:r>
                <a:endParaRPr lang="cs-CZ" b="1" dirty="0">
                  <a:solidFill>
                    <a:srgbClr val="004F8A"/>
                  </a:solidFill>
                </a:endParaRPr>
              </a:p>
            </p:txBody>
          </p:sp>
          <p:sp>
            <p:nvSpPr>
              <p:cNvPr id="51" name="TextovéPole 50"/>
              <p:cNvSpPr txBox="1"/>
              <p:nvPr/>
            </p:nvSpPr>
            <p:spPr>
              <a:xfrm>
                <a:off x="6430461" y="5181575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>
                    <a:solidFill>
                      <a:srgbClr val="004F8A"/>
                    </a:solidFill>
                  </a:rPr>
                  <a:t>3</a:t>
                </a:r>
                <a:endParaRPr lang="cs-CZ" b="1" dirty="0">
                  <a:solidFill>
                    <a:srgbClr val="004F8A"/>
                  </a:solidFill>
                </a:endParaRPr>
              </a:p>
            </p:txBody>
          </p:sp>
          <p:sp>
            <p:nvSpPr>
              <p:cNvPr id="52" name="TextovéPole 51"/>
              <p:cNvSpPr txBox="1"/>
              <p:nvPr/>
            </p:nvSpPr>
            <p:spPr>
              <a:xfrm>
                <a:off x="7006525" y="5186908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>
                    <a:solidFill>
                      <a:srgbClr val="004F8A"/>
                    </a:solidFill>
                  </a:rPr>
                  <a:t>4</a:t>
                </a:r>
                <a:endParaRPr lang="cs-CZ" b="1" dirty="0">
                  <a:solidFill>
                    <a:srgbClr val="004F8A"/>
                  </a:solidFill>
                </a:endParaRPr>
              </a:p>
            </p:txBody>
          </p:sp>
          <p:sp>
            <p:nvSpPr>
              <p:cNvPr id="53" name="TextovéPole 52"/>
              <p:cNvSpPr txBox="1"/>
              <p:nvPr/>
            </p:nvSpPr>
            <p:spPr>
              <a:xfrm>
                <a:off x="7592114" y="5192241"/>
                <a:ext cx="311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>
                    <a:solidFill>
                      <a:srgbClr val="004F8A"/>
                    </a:solidFill>
                  </a:rPr>
                  <a:t>5</a:t>
                </a:r>
                <a:endParaRPr lang="cs-CZ" b="1" dirty="0">
                  <a:solidFill>
                    <a:srgbClr val="004F8A"/>
                  </a:solidFill>
                </a:endParaRPr>
              </a:p>
            </p:txBody>
          </p:sp>
          <p:sp>
            <p:nvSpPr>
              <p:cNvPr id="54" name="TextovéPole 53"/>
              <p:cNvSpPr txBox="1"/>
              <p:nvPr/>
            </p:nvSpPr>
            <p:spPr>
              <a:xfrm>
                <a:off x="4520153" y="3779515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>
                    <a:solidFill>
                      <a:srgbClr val="004F8A"/>
                    </a:solidFill>
                  </a:rPr>
                  <a:t>4</a:t>
                </a:r>
                <a:endParaRPr lang="cs-CZ" b="1" dirty="0">
                  <a:solidFill>
                    <a:srgbClr val="004F8A"/>
                  </a:solidFill>
                </a:endParaRPr>
              </a:p>
            </p:txBody>
          </p:sp>
          <p:sp>
            <p:nvSpPr>
              <p:cNvPr id="55" name="TextovéPole 54"/>
              <p:cNvSpPr txBox="1"/>
              <p:nvPr/>
            </p:nvSpPr>
            <p:spPr>
              <a:xfrm>
                <a:off x="4499992" y="438415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>
                    <a:solidFill>
                      <a:srgbClr val="004F8A"/>
                    </a:solidFill>
                  </a:rPr>
                  <a:t>2</a:t>
                </a:r>
                <a:endParaRPr lang="cs-CZ" b="1" dirty="0">
                  <a:solidFill>
                    <a:srgbClr val="004F8A"/>
                  </a:solidFill>
                </a:endParaRPr>
              </a:p>
            </p:txBody>
          </p:sp>
          <p:sp>
            <p:nvSpPr>
              <p:cNvPr id="56" name="TextovéPole 55"/>
              <p:cNvSpPr txBox="1"/>
              <p:nvPr/>
            </p:nvSpPr>
            <p:spPr>
              <a:xfrm>
                <a:off x="4519042" y="3193926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>
                    <a:solidFill>
                      <a:srgbClr val="004F8A"/>
                    </a:solidFill>
                  </a:rPr>
                  <a:t>6</a:t>
                </a:r>
                <a:endParaRPr lang="cs-CZ" b="1" dirty="0">
                  <a:solidFill>
                    <a:srgbClr val="004F8A"/>
                  </a:solidFill>
                </a:endParaRPr>
              </a:p>
            </p:txBody>
          </p:sp>
          <p:sp>
            <p:nvSpPr>
              <p:cNvPr id="57" name="TextovéPole 56"/>
              <p:cNvSpPr txBox="1"/>
              <p:nvPr/>
            </p:nvSpPr>
            <p:spPr>
              <a:xfrm>
                <a:off x="4517931" y="2608337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1" dirty="0" smtClean="0">
                    <a:solidFill>
                      <a:srgbClr val="004F8A"/>
                    </a:solidFill>
                  </a:rPr>
                  <a:t>8</a:t>
                </a:r>
                <a:endParaRPr lang="cs-CZ" b="1" dirty="0">
                  <a:solidFill>
                    <a:srgbClr val="004F8A"/>
                  </a:solidFill>
                </a:endParaRPr>
              </a:p>
            </p:txBody>
          </p:sp>
        </p:grpSp>
        <p:grpSp>
          <p:nvGrpSpPr>
            <p:cNvPr id="4112" name="Skupina 4111"/>
            <p:cNvGrpSpPr/>
            <p:nvPr/>
          </p:nvGrpSpPr>
          <p:grpSpPr>
            <a:xfrm>
              <a:off x="4644008" y="1988840"/>
              <a:ext cx="3744416" cy="3384376"/>
              <a:chOff x="4644008" y="1988840"/>
              <a:chExt cx="3744416" cy="3384376"/>
            </a:xfrm>
          </p:grpSpPr>
          <p:grpSp>
            <p:nvGrpSpPr>
              <p:cNvPr id="46" name="Skupina 45"/>
              <p:cNvGrpSpPr/>
              <p:nvPr/>
            </p:nvGrpSpPr>
            <p:grpSpPr>
              <a:xfrm>
                <a:off x="4644008" y="1988840"/>
                <a:ext cx="3744416" cy="3384376"/>
                <a:chOff x="4644008" y="2060848"/>
                <a:chExt cx="3744416" cy="3384376"/>
              </a:xfrm>
            </p:grpSpPr>
            <p:grpSp>
              <p:nvGrpSpPr>
                <p:cNvPr id="28" name="Skupina 27"/>
                <p:cNvGrpSpPr/>
                <p:nvPr/>
              </p:nvGrpSpPr>
              <p:grpSpPr>
                <a:xfrm>
                  <a:off x="4644008" y="5124425"/>
                  <a:ext cx="3744416" cy="224408"/>
                  <a:chOff x="4644008" y="5124425"/>
                  <a:chExt cx="3744416" cy="224408"/>
                </a:xfrm>
              </p:grpSpPr>
              <p:cxnSp>
                <p:nvCxnSpPr>
                  <p:cNvPr id="23" name="Přímá spojnice se šipkou 22"/>
                  <p:cNvCxnSpPr/>
                  <p:nvPr/>
                </p:nvCxnSpPr>
                <p:spPr>
                  <a:xfrm>
                    <a:off x="4644008" y="5229200"/>
                    <a:ext cx="3744416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Přímá spojnice 26"/>
                  <p:cNvCxnSpPr/>
                  <p:nvPr/>
                </p:nvCxnSpPr>
                <p:spPr>
                  <a:xfrm>
                    <a:off x="5436096" y="5132809"/>
                    <a:ext cx="0" cy="21602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Přímá spojnice 28"/>
                  <p:cNvCxnSpPr/>
                  <p:nvPr/>
                </p:nvCxnSpPr>
                <p:spPr>
                  <a:xfrm>
                    <a:off x="6012160" y="5128617"/>
                    <a:ext cx="0" cy="21602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Přímá spojnice 29"/>
                  <p:cNvCxnSpPr/>
                  <p:nvPr/>
                </p:nvCxnSpPr>
                <p:spPr>
                  <a:xfrm>
                    <a:off x="6588224" y="5124425"/>
                    <a:ext cx="0" cy="21602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Přímá spojnice 30"/>
                  <p:cNvCxnSpPr/>
                  <p:nvPr/>
                </p:nvCxnSpPr>
                <p:spPr>
                  <a:xfrm>
                    <a:off x="7164288" y="5129758"/>
                    <a:ext cx="0" cy="21602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Přímá spojnice 31"/>
                  <p:cNvCxnSpPr/>
                  <p:nvPr/>
                </p:nvCxnSpPr>
                <p:spPr>
                  <a:xfrm>
                    <a:off x="7740352" y="5125566"/>
                    <a:ext cx="0" cy="216024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5" name="Skupina 44"/>
                <p:cNvGrpSpPr/>
                <p:nvPr/>
              </p:nvGrpSpPr>
              <p:grpSpPr>
                <a:xfrm>
                  <a:off x="4754116" y="2060848"/>
                  <a:ext cx="216024" cy="3384376"/>
                  <a:chOff x="4754116" y="2060848"/>
                  <a:chExt cx="216024" cy="3384376"/>
                </a:xfrm>
              </p:grpSpPr>
              <p:cxnSp>
                <p:nvCxnSpPr>
                  <p:cNvPr id="25" name="Přímá spojnice se šipkou 24"/>
                  <p:cNvCxnSpPr/>
                  <p:nvPr/>
                </p:nvCxnSpPr>
                <p:spPr>
                  <a:xfrm flipV="1">
                    <a:off x="4860032" y="2060848"/>
                    <a:ext cx="2096" cy="3384376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5" name="Skupina 34"/>
                  <p:cNvGrpSpPr/>
                  <p:nvPr/>
                </p:nvGrpSpPr>
                <p:grpSpPr>
                  <a:xfrm>
                    <a:off x="4754116" y="2560712"/>
                    <a:ext cx="216024" cy="2380456"/>
                    <a:chOff x="4754116" y="2560712"/>
                    <a:chExt cx="216024" cy="2380456"/>
                  </a:xfrm>
                </p:grpSpPr>
                <p:cxnSp>
                  <p:nvCxnSpPr>
                    <p:cNvPr id="34" name="Přímá spojnice 33"/>
                    <p:cNvCxnSpPr/>
                    <p:nvPr/>
                  </p:nvCxnSpPr>
                  <p:spPr>
                    <a:xfrm>
                      <a:off x="4754116" y="4941168"/>
                      <a:ext cx="216024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Přímá spojnice 35"/>
                    <p:cNvCxnSpPr/>
                    <p:nvPr/>
                  </p:nvCxnSpPr>
                  <p:spPr>
                    <a:xfrm>
                      <a:off x="4754116" y="4643611"/>
                      <a:ext cx="216024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Přímá spojnice 36"/>
                    <p:cNvCxnSpPr/>
                    <p:nvPr/>
                  </p:nvCxnSpPr>
                  <p:spPr>
                    <a:xfrm>
                      <a:off x="4754116" y="4346054"/>
                      <a:ext cx="216024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Přímá spojnice 37"/>
                    <p:cNvCxnSpPr/>
                    <p:nvPr/>
                  </p:nvCxnSpPr>
                  <p:spPr>
                    <a:xfrm>
                      <a:off x="4754116" y="4048497"/>
                      <a:ext cx="216024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Přímá spojnice 38"/>
                    <p:cNvCxnSpPr/>
                    <p:nvPr/>
                  </p:nvCxnSpPr>
                  <p:spPr>
                    <a:xfrm>
                      <a:off x="4754116" y="3750940"/>
                      <a:ext cx="216024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Přímá spojnice 39"/>
                    <p:cNvCxnSpPr/>
                    <p:nvPr/>
                  </p:nvCxnSpPr>
                  <p:spPr>
                    <a:xfrm>
                      <a:off x="4754116" y="3453383"/>
                      <a:ext cx="216024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Přímá spojnice 40"/>
                    <p:cNvCxnSpPr/>
                    <p:nvPr/>
                  </p:nvCxnSpPr>
                  <p:spPr>
                    <a:xfrm>
                      <a:off x="4754116" y="3155826"/>
                      <a:ext cx="216024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Přímá spojnice 41"/>
                    <p:cNvCxnSpPr/>
                    <p:nvPr/>
                  </p:nvCxnSpPr>
                  <p:spPr>
                    <a:xfrm>
                      <a:off x="4754116" y="2858269"/>
                      <a:ext cx="216024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Přímá spojnice 42"/>
                    <p:cNvCxnSpPr/>
                    <p:nvPr/>
                  </p:nvCxnSpPr>
                  <p:spPr>
                    <a:xfrm>
                      <a:off x="4754116" y="2560712"/>
                      <a:ext cx="216024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cxnSp>
            <p:nvCxnSpPr>
              <p:cNvPr id="59" name="Přímá spojnice 58"/>
              <p:cNvCxnSpPr/>
              <p:nvPr/>
            </p:nvCxnSpPr>
            <p:spPr>
              <a:xfrm>
                <a:off x="4965948" y="4571603"/>
                <a:ext cx="695697" cy="0"/>
              </a:xfrm>
              <a:prstGeom prst="line">
                <a:avLst/>
              </a:prstGeom>
              <a:ln w="12700">
                <a:solidFill>
                  <a:srgbClr val="004F8A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 flipV="1">
                <a:off x="4970771" y="3983034"/>
                <a:ext cx="1257413" cy="1"/>
              </a:xfrm>
              <a:prstGeom prst="line">
                <a:avLst/>
              </a:prstGeom>
              <a:ln w="12700">
                <a:solidFill>
                  <a:srgbClr val="004F8A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/>
              <p:cNvCxnSpPr/>
              <p:nvPr/>
            </p:nvCxnSpPr>
            <p:spPr>
              <a:xfrm flipV="1">
                <a:off x="4980296" y="3381782"/>
                <a:ext cx="1761469" cy="1"/>
              </a:xfrm>
              <a:prstGeom prst="line">
                <a:avLst/>
              </a:prstGeom>
              <a:ln w="12700">
                <a:solidFill>
                  <a:srgbClr val="004F8A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 flipV="1">
                <a:off x="4986234" y="2786261"/>
                <a:ext cx="2331595" cy="608"/>
              </a:xfrm>
              <a:prstGeom prst="line">
                <a:avLst/>
              </a:prstGeom>
              <a:ln w="12700">
                <a:solidFill>
                  <a:srgbClr val="004F8A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4" name="Přímá spojnice 4103"/>
              <p:cNvCxnSpPr/>
              <p:nvPr/>
            </p:nvCxnSpPr>
            <p:spPr>
              <a:xfrm flipV="1">
                <a:off x="5442034" y="4384154"/>
                <a:ext cx="0" cy="673596"/>
              </a:xfrm>
              <a:prstGeom prst="line">
                <a:avLst/>
              </a:prstGeom>
              <a:ln w="12700">
                <a:solidFill>
                  <a:srgbClr val="004F8A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/>
              <p:cNvCxnSpPr/>
              <p:nvPr/>
            </p:nvCxnSpPr>
            <p:spPr>
              <a:xfrm flipH="1" flipV="1">
                <a:off x="6012160" y="3789040"/>
                <a:ext cx="5938" cy="1267474"/>
              </a:xfrm>
              <a:prstGeom prst="line">
                <a:avLst/>
              </a:prstGeom>
              <a:ln w="12700">
                <a:solidFill>
                  <a:srgbClr val="004F8A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/>
              <p:cNvCxnSpPr/>
              <p:nvPr/>
            </p:nvCxnSpPr>
            <p:spPr>
              <a:xfrm flipH="1" flipV="1">
                <a:off x="6585255" y="3212976"/>
                <a:ext cx="2969" cy="1836848"/>
              </a:xfrm>
              <a:prstGeom prst="line">
                <a:avLst/>
              </a:prstGeom>
              <a:ln w="12700">
                <a:solidFill>
                  <a:srgbClr val="004F8A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0" name="Přímá spojnice 4109"/>
              <p:cNvCxnSpPr/>
              <p:nvPr/>
            </p:nvCxnSpPr>
            <p:spPr>
              <a:xfrm flipH="1" flipV="1">
                <a:off x="7162177" y="2636912"/>
                <a:ext cx="2111" cy="2420838"/>
              </a:xfrm>
              <a:prstGeom prst="line">
                <a:avLst/>
              </a:prstGeom>
              <a:ln w="12700">
                <a:solidFill>
                  <a:srgbClr val="004F8A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114" name="Přímá spojnice 4113"/>
          <p:cNvCxnSpPr/>
          <p:nvPr/>
        </p:nvCxnSpPr>
        <p:spPr>
          <a:xfrm flipV="1">
            <a:off x="4874004" y="2793003"/>
            <a:ext cx="2289228" cy="236419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15" name="Objekt 41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67347092"/>
              </p:ext>
            </p:extLst>
          </p:nvPr>
        </p:nvGraphicFramePr>
        <p:xfrm>
          <a:off x="7396163" y="3551238"/>
          <a:ext cx="1385887" cy="581025"/>
        </p:xfrm>
        <a:graphic>
          <a:graphicData uri="http://schemas.openxmlformats.org/presentationml/2006/ole">
            <p:oleObj spid="_x0000_s6182" name="Rovnice" r:id="rId5" imgW="393480" imgH="152280" progId="Equation.3">
              <p:embed/>
            </p:oleObj>
          </a:graphicData>
        </a:graphic>
      </p:graphicFrame>
      <p:pic>
        <p:nvPicPr>
          <p:cNvPr id="6171" name="Picture 27" descr="C:\Users\Ivan\AppData\Local\Microsoft\Windows\Temporary Internet Files\Content.IE5\S1HQYFEY\MC90028005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579" y="1665406"/>
            <a:ext cx="877800" cy="8232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8" name="TextovéPole 4117"/>
          <p:cNvSpPr txBox="1"/>
          <p:nvPr/>
        </p:nvSpPr>
        <p:spPr>
          <a:xfrm>
            <a:off x="8100392" y="5147900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t</a:t>
            </a:r>
            <a:endParaRPr lang="cs-CZ" b="1" dirty="0"/>
          </a:p>
        </p:txBody>
      </p:sp>
      <p:sp>
        <p:nvSpPr>
          <p:cNvPr id="92" name="TextovéPole 91"/>
          <p:cNvSpPr txBox="1"/>
          <p:nvPr/>
        </p:nvSpPr>
        <p:spPr>
          <a:xfrm>
            <a:off x="4540840" y="19888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22195788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2289</TotalTime>
  <Words>416</Words>
  <Application>Microsoft Office PowerPoint</Application>
  <PresentationFormat>Předvádění na obrazovce (4:3)</PresentationFormat>
  <Paragraphs>204</Paragraphs>
  <Slides>14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Medián</vt:lpstr>
      <vt:lpstr>Rovnice</vt:lpstr>
      <vt:lpstr>Rovnica</vt:lpstr>
      <vt:lpstr>Snímek 1</vt:lpstr>
      <vt:lpstr>Rovnoměrně zrychlený pohyb</vt:lpstr>
      <vt:lpstr>Rovnoměrně zrychlený pohyb</vt:lpstr>
      <vt:lpstr>Rovnoměrně zrychlený pohyb</vt:lpstr>
      <vt:lpstr>Změna okamžité rychlosti tělesa</vt:lpstr>
      <vt:lpstr>Zrychlení</vt:lpstr>
      <vt:lpstr>Zrychlení </vt:lpstr>
      <vt:lpstr>Příklad – zrychlení z klidu</vt:lpstr>
      <vt:lpstr>Graf</vt:lpstr>
      <vt:lpstr>Graf</vt:lpstr>
      <vt:lpstr>Vztahy pro výpočty</vt:lpstr>
      <vt:lpstr>Příklad</vt:lpstr>
      <vt:lpstr>Příklad</vt:lpstr>
      <vt:lpstr>Použitý zdroj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algebry.</dc:title>
  <dc:creator>ISŠ</dc:creator>
  <cp:lastModifiedBy>Hana</cp:lastModifiedBy>
  <cp:revision>264</cp:revision>
  <dcterms:created xsi:type="dcterms:W3CDTF">2013-01-24T10:06:43Z</dcterms:created>
  <dcterms:modified xsi:type="dcterms:W3CDTF">2013-07-11T06:16:05Z</dcterms:modified>
</cp:coreProperties>
</file>