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00" r:id="rId2"/>
    <p:sldId id="256" r:id="rId3"/>
    <p:sldId id="299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7F762"/>
    <a:srgbClr val="FF9900"/>
    <a:srgbClr val="5CFA98"/>
    <a:srgbClr val="FFCC66"/>
    <a:srgbClr val="FFFFCC"/>
    <a:srgbClr val="004F8A"/>
    <a:srgbClr val="008000"/>
    <a:srgbClr val="00CC00"/>
    <a:srgbClr val="E29A84"/>
    <a:srgbClr val="A828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C2970-97C6-46BF-947D-66775D7F5D0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15ED21E-45BB-451D-B573-CBBFBFA7D52E}">
      <dgm:prSet phldrT="[Text]"/>
      <dgm:spPr>
        <a:solidFill>
          <a:srgbClr val="FF990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ABE91F0D-4459-406A-B3EE-65C5426C3A7D}" type="parTrans" cxnId="{843B8AEB-4768-4DAE-BB8F-9B4C89FA9AB7}">
      <dgm:prSet/>
      <dgm:spPr/>
      <dgm:t>
        <a:bodyPr/>
        <a:lstStyle/>
        <a:p>
          <a:endParaRPr lang="cs-CZ"/>
        </a:p>
      </dgm:t>
    </dgm:pt>
    <dgm:pt modelId="{3B15D9B8-1787-49BC-97EB-2944750C500A}" type="sibTrans" cxnId="{843B8AEB-4768-4DAE-BB8F-9B4C89FA9AB7}">
      <dgm:prSet/>
      <dgm:spPr/>
      <dgm:t>
        <a:bodyPr/>
        <a:lstStyle/>
        <a:p>
          <a:endParaRPr lang="cs-CZ"/>
        </a:p>
      </dgm:t>
    </dgm:pt>
    <dgm:pt modelId="{8ACC4863-ECC8-4108-8915-CE6B545E6BB8}">
      <dgm:prSet phldrT="[Text]"/>
      <dgm:spPr>
        <a:solidFill>
          <a:srgbClr val="07F762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C70855F7-A41F-43FD-96FA-317B18EF566E}" type="parTrans" cxnId="{7FAA56AF-C009-4FF2-B8B1-5026DC7D4F1A}">
      <dgm:prSet/>
      <dgm:spPr/>
      <dgm:t>
        <a:bodyPr/>
        <a:lstStyle/>
        <a:p>
          <a:endParaRPr lang="cs-CZ"/>
        </a:p>
      </dgm:t>
    </dgm:pt>
    <dgm:pt modelId="{02CBFC39-0EF0-46ED-935F-562597E1A156}" type="sibTrans" cxnId="{7FAA56AF-C009-4FF2-B8B1-5026DC7D4F1A}">
      <dgm:prSet/>
      <dgm:spPr/>
      <dgm:t>
        <a:bodyPr/>
        <a:lstStyle/>
        <a:p>
          <a:endParaRPr lang="cs-CZ"/>
        </a:p>
      </dgm:t>
    </dgm:pt>
    <dgm:pt modelId="{F6837B06-3B88-4A2F-9328-F0734E89768E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7BC25A13-6DAA-4B9F-95C8-21D71D8AFE0B}" type="parTrans" cxnId="{DAF45643-9CA7-4681-99DA-AE4F182D5E14}">
      <dgm:prSet/>
      <dgm:spPr/>
      <dgm:t>
        <a:bodyPr/>
        <a:lstStyle/>
        <a:p>
          <a:endParaRPr lang="cs-CZ"/>
        </a:p>
      </dgm:t>
    </dgm:pt>
    <dgm:pt modelId="{B6410103-ABF5-4938-B417-06AC3DE3100D}" type="sibTrans" cxnId="{DAF45643-9CA7-4681-99DA-AE4F182D5E14}">
      <dgm:prSet/>
      <dgm:spPr/>
      <dgm:t>
        <a:bodyPr/>
        <a:lstStyle/>
        <a:p>
          <a:endParaRPr lang="cs-CZ"/>
        </a:p>
      </dgm:t>
    </dgm:pt>
    <dgm:pt modelId="{AF7FD93B-91C2-4D27-B11D-ED5024A0EF08}" type="pres">
      <dgm:prSet presAssocID="{541C2970-97C6-46BF-947D-66775D7F5D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7796A3-6D16-4ED4-BB7E-B59BBB84145C}" type="pres">
      <dgm:prSet presAssocID="{315ED21E-45BB-451D-B573-CBBFBFA7D52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B5A824-AA7C-472F-9E8D-9726DB2DE83F}" type="pres">
      <dgm:prSet presAssocID="{3B15D9B8-1787-49BC-97EB-2944750C500A}" presName="sibTrans" presStyleLbl="sibTrans2D1" presStyleIdx="0" presStyleCnt="3"/>
      <dgm:spPr/>
      <dgm:t>
        <a:bodyPr/>
        <a:lstStyle/>
        <a:p>
          <a:endParaRPr lang="cs-CZ"/>
        </a:p>
      </dgm:t>
    </dgm:pt>
    <dgm:pt modelId="{1E960252-A1F8-48CD-972C-86D55013B495}" type="pres">
      <dgm:prSet presAssocID="{3B15D9B8-1787-49BC-97EB-2944750C500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6B6C900E-AC89-4E2A-82F8-9D811A2FAABA}" type="pres">
      <dgm:prSet presAssocID="{8ACC4863-ECC8-4108-8915-CE6B545E6B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501E44-3FEE-4EDD-87D1-8C4857A9B03E}" type="pres">
      <dgm:prSet presAssocID="{02CBFC39-0EF0-46ED-935F-562597E1A156}" presName="sibTrans" presStyleLbl="sibTrans2D1" presStyleIdx="1" presStyleCnt="3"/>
      <dgm:spPr/>
      <dgm:t>
        <a:bodyPr/>
        <a:lstStyle/>
        <a:p>
          <a:endParaRPr lang="cs-CZ"/>
        </a:p>
      </dgm:t>
    </dgm:pt>
    <dgm:pt modelId="{DE9B3EE0-AFE7-46DE-9FD5-FD8E907CA552}" type="pres">
      <dgm:prSet presAssocID="{02CBFC39-0EF0-46ED-935F-562597E1A156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34B8FE4B-F1C4-4A73-8D72-15B05F0556FC}" type="pres">
      <dgm:prSet presAssocID="{F6837B06-3B88-4A2F-9328-F0734E8976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01EE3E-16DE-4AF4-AAFA-35FA8D7AE40A}" type="pres">
      <dgm:prSet presAssocID="{B6410103-ABF5-4938-B417-06AC3DE3100D}" presName="sibTrans" presStyleLbl="sibTrans2D1" presStyleIdx="2" presStyleCnt="3"/>
      <dgm:spPr/>
      <dgm:t>
        <a:bodyPr/>
        <a:lstStyle/>
        <a:p>
          <a:endParaRPr lang="cs-CZ"/>
        </a:p>
      </dgm:t>
    </dgm:pt>
    <dgm:pt modelId="{0AF2E3E4-CCDE-47CD-A8A6-C57FB8AC66BC}" type="pres">
      <dgm:prSet presAssocID="{B6410103-ABF5-4938-B417-06AC3DE3100D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AA4BA9BB-9163-4ADC-AB73-BF8C67685028}" type="presOf" srcId="{3B15D9B8-1787-49BC-97EB-2944750C500A}" destId="{1E960252-A1F8-48CD-972C-86D55013B495}" srcOrd="1" destOrd="0" presId="urn:microsoft.com/office/officeart/2005/8/layout/cycle2"/>
    <dgm:cxn modelId="{20DB15EA-EE21-42CC-8E14-479080C41FAF}" type="presOf" srcId="{315ED21E-45BB-451D-B573-CBBFBFA7D52E}" destId="{F57796A3-6D16-4ED4-BB7E-B59BBB84145C}" srcOrd="0" destOrd="0" presId="urn:microsoft.com/office/officeart/2005/8/layout/cycle2"/>
    <dgm:cxn modelId="{CD69038C-94AA-4DC4-AA16-4D1E1E6F07FF}" type="presOf" srcId="{02CBFC39-0EF0-46ED-935F-562597E1A156}" destId="{4B501E44-3FEE-4EDD-87D1-8C4857A9B03E}" srcOrd="0" destOrd="0" presId="urn:microsoft.com/office/officeart/2005/8/layout/cycle2"/>
    <dgm:cxn modelId="{ECBBE110-7CF0-4B5B-ABE2-E3CB9B3DD5FF}" type="presOf" srcId="{541C2970-97C6-46BF-947D-66775D7F5D01}" destId="{AF7FD93B-91C2-4D27-B11D-ED5024A0EF08}" srcOrd="0" destOrd="0" presId="urn:microsoft.com/office/officeart/2005/8/layout/cycle2"/>
    <dgm:cxn modelId="{843B8AEB-4768-4DAE-BB8F-9B4C89FA9AB7}" srcId="{541C2970-97C6-46BF-947D-66775D7F5D01}" destId="{315ED21E-45BB-451D-B573-CBBFBFA7D52E}" srcOrd="0" destOrd="0" parTransId="{ABE91F0D-4459-406A-B3EE-65C5426C3A7D}" sibTransId="{3B15D9B8-1787-49BC-97EB-2944750C500A}"/>
    <dgm:cxn modelId="{E2EEB96F-CC95-4BEF-B22B-7EA06D6C6C9E}" type="presOf" srcId="{F6837B06-3B88-4A2F-9328-F0734E89768E}" destId="{34B8FE4B-F1C4-4A73-8D72-15B05F0556FC}" srcOrd="0" destOrd="0" presId="urn:microsoft.com/office/officeart/2005/8/layout/cycle2"/>
    <dgm:cxn modelId="{7FAA56AF-C009-4FF2-B8B1-5026DC7D4F1A}" srcId="{541C2970-97C6-46BF-947D-66775D7F5D01}" destId="{8ACC4863-ECC8-4108-8915-CE6B545E6BB8}" srcOrd="1" destOrd="0" parTransId="{C70855F7-A41F-43FD-96FA-317B18EF566E}" sibTransId="{02CBFC39-0EF0-46ED-935F-562597E1A156}"/>
    <dgm:cxn modelId="{127BFEA3-087F-488C-93E1-754ABA72ADE5}" type="presOf" srcId="{02CBFC39-0EF0-46ED-935F-562597E1A156}" destId="{DE9B3EE0-AFE7-46DE-9FD5-FD8E907CA552}" srcOrd="1" destOrd="0" presId="urn:microsoft.com/office/officeart/2005/8/layout/cycle2"/>
    <dgm:cxn modelId="{DAF45643-9CA7-4681-99DA-AE4F182D5E14}" srcId="{541C2970-97C6-46BF-947D-66775D7F5D01}" destId="{F6837B06-3B88-4A2F-9328-F0734E89768E}" srcOrd="2" destOrd="0" parTransId="{7BC25A13-6DAA-4B9F-95C8-21D71D8AFE0B}" sibTransId="{B6410103-ABF5-4938-B417-06AC3DE3100D}"/>
    <dgm:cxn modelId="{4A1E105A-220E-439C-8AC7-587C7E011ABD}" type="presOf" srcId="{B6410103-ABF5-4938-B417-06AC3DE3100D}" destId="{4A01EE3E-16DE-4AF4-AAFA-35FA8D7AE40A}" srcOrd="0" destOrd="0" presId="urn:microsoft.com/office/officeart/2005/8/layout/cycle2"/>
    <dgm:cxn modelId="{CD89589E-9C99-46DA-93B3-44AF2F232C52}" type="presOf" srcId="{3B15D9B8-1787-49BC-97EB-2944750C500A}" destId="{D2B5A824-AA7C-472F-9E8D-9726DB2DE83F}" srcOrd="0" destOrd="0" presId="urn:microsoft.com/office/officeart/2005/8/layout/cycle2"/>
    <dgm:cxn modelId="{ADC84A12-920A-438B-920A-DFAC6FDF4B24}" type="presOf" srcId="{8ACC4863-ECC8-4108-8915-CE6B545E6BB8}" destId="{6B6C900E-AC89-4E2A-82F8-9D811A2FAABA}" srcOrd="0" destOrd="0" presId="urn:microsoft.com/office/officeart/2005/8/layout/cycle2"/>
    <dgm:cxn modelId="{227E6427-B559-438F-8C16-7B07CCCDB4F0}" type="presOf" srcId="{B6410103-ABF5-4938-B417-06AC3DE3100D}" destId="{0AF2E3E4-CCDE-47CD-A8A6-C57FB8AC66BC}" srcOrd="1" destOrd="0" presId="urn:microsoft.com/office/officeart/2005/8/layout/cycle2"/>
    <dgm:cxn modelId="{7D77E6BE-85F9-4947-80E5-64DA3DD6D1CD}" type="presParOf" srcId="{AF7FD93B-91C2-4D27-B11D-ED5024A0EF08}" destId="{F57796A3-6D16-4ED4-BB7E-B59BBB84145C}" srcOrd="0" destOrd="0" presId="urn:microsoft.com/office/officeart/2005/8/layout/cycle2"/>
    <dgm:cxn modelId="{4F45BA7F-E6A3-451E-B536-E0E352CBF43B}" type="presParOf" srcId="{AF7FD93B-91C2-4D27-B11D-ED5024A0EF08}" destId="{D2B5A824-AA7C-472F-9E8D-9726DB2DE83F}" srcOrd="1" destOrd="0" presId="urn:microsoft.com/office/officeart/2005/8/layout/cycle2"/>
    <dgm:cxn modelId="{F5CC7060-8DE4-4815-9725-71E2D5A0DD9F}" type="presParOf" srcId="{D2B5A824-AA7C-472F-9E8D-9726DB2DE83F}" destId="{1E960252-A1F8-48CD-972C-86D55013B495}" srcOrd="0" destOrd="0" presId="urn:microsoft.com/office/officeart/2005/8/layout/cycle2"/>
    <dgm:cxn modelId="{79639176-0237-4EFB-A7E7-2F9F0EDBF9E5}" type="presParOf" srcId="{AF7FD93B-91C2-4D27-B11D-ED5024A0EF08}" destId="{6B6C900E-AC89-4E2A-82F8-9D811A2FAABA}" srcOrd="2" destOrd="0" presId="urn:microsoft.com/office/officeart/2005/8/layout/cycle2"/>
    <dgm:cxn modelId="{47FCBF0C-0C40-48BD-85DD-881089BB5230}" type="presParOf" srcId="{AF7FD93B-91C2-4D27-B11D-ED5024A0EF08}" destId="{4B501E44-3FEE-4EDD-87D1-8C4857A9B03E}" srcOrd="3" destOrd="0" presId="urn:microsoft.com/office/officeart/2005/8/layout/cycle2"/>
    <dgm:cxn modelId="{821BFBC1-DAF9-4FED-8F02-828CC3E4325A}" type="presParOf" srcId="{4B501E44-3FEE-4EDD-87D1-8C4857A9B03E}" destId="{DE9B3EE0-AFE7-46DE-9FD5-FD8E907CA552}" srcOrd="0" destOrd="0" presId="urn:microsoft.com/office/officeart/2005/8/layout/cycle2"/>
    <dgm:cxn modelId="{AC73D120-18AD-4396-9292-39F24E89A13E}" type="presParOf" srcId="{AF7FD93B-91C2-4D27-B11D-ED5024A0EF08}" destId="{34B8FE4B-F1C4-4A73-8D72-15B05F0556FC}" srcOrd="4" destOrd="0" presId="urn:microsoft.com/office/officeart/2005/8/layout/cycle2"/>
    <dgm:cxn modelId="{DE07E2DA-151D-49BC-AEAC-B6B03C9C6872}" type="presParOf" srcId="{AF7FD93B-91C2-4D27-B11D-ED5024A0EF08}" destId="{4A01EE3E-16DE-4AF4-AAFA-35FA8D7AE40A}" srcOrd="5" destOrd="0" presId="urn:microsoft.com/office/officeart/2005/8/layout/cycle2"/>
    <dgm:cxn modelId="{D8F7A151-66FD-4F34-BFE8-3ACB5108FB4C}" type="presParOf" srcId="{4A01EE3E-16DE-4AF4-AAFA-35FA8D7AE40A}" destId="{0AF2E3E4-CCDE-47CD-A8A6-C57FB8AC66B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2C77B-826C-449E-9792-96093860A50A}" type="datetimeFigureOut">
              <a:rPr lang="cs-CZ" smtClean="0"/>
              <a:pPr/>
              <a:t>11.7.2013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FC3CD-F9B4-4704-91C9-4F689D1FD4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81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3921125"/>
          </a:xfrm>
        </p:spPr>
        <p:txBody>
          <a:bodyPr>
            <a:noAutofit/>
          </a:bodyPr>
          <a:lstStyle/>
          <a:p>
            <a:r>
              <a:rPr lang="cs-CZ" sz="1000" b="1" dirty="0" smtClean="0">
                <a:latin typeface="Calibri" pitchFamily="34" charset="0"/>
              </a:rPr>
              <a:t>Označení materiálu:</a:t>
            </a:r>
            <a:r>
              <a:rPr lang="cs-CZ" sz="1000" dirty="0" smtClean="0">
                <a:latin typeface="Calibri" pitchFamily="34" charset="0"/>
              </a:rPr>
              <a:t>	</a:t>
            </a:r>
            <a:r>
              <a:rPr lang="cs-CZ" sz="1000" dirty="0" smtClean="0">
                <a:latin typeface="Calibri" pitchFamily="34" charset="0"/>
              </a:rPr>
              <a:t> VY_32_INOVACE_STEIV_FYZIKA1_15</a:t>
            </a:r>
            <a:r>
              <a:rPr lang="cs-CZ" sz="1000" dirty="0" smtClean="0">
                <a:latin typeface="Calibri" pitchFamily="34" charset="0"/>
              </a:rPr>
              <a:t>	</a:t>
            </a:r>
          </a:p>
          <a:p>
            <a:r>
              <a:rPr lang="cs-CZ" sz="1000" b="1" dirty="0" smtClean="0">
                <a:latin typeface="Calibri" pitchFamily="34" charset="0"/>
              </a:rPr>
              <a:t>Název materiálu: 	</a:t>
            </a:r>
            <a:r>
              <a:rPr lang="cs-CZ" sz="1000" dirty="0" smtClean="0">
                <a:latin typeface="Calibri" pitchFamily="34" charset="0"/>
              </a:rPr>
              <a:t>1</a:t>
            </a:r>
            <a:r>
              <a:rPr lang="cs-CZ" sz="1000" dirty="0" smtClean="0">
                <a:latin typeface="Calibri" pitchFamily="34" charset="0"/>
              </a:rPr>
              <a:t>. termodynamický zákon.			</a:t>
            </a:r>
          </a:p>
          <a:p>
            <a:r>
              <a:rPr lang="cs-CZ" sz="1000" b="1" dirty="0" smtClean="0">
                <a:latin typeface="Calibri" pitchFamily="34" charset="0"/>
              </a:rPr>
              <a:t>Tematická oblast:	</a:t>
            </a:r>
            <a:r>
              <a:rPr lang="cs-CZ" sz="1000" dirty="0" smtClean="0">
                <a:latin typeface="Calibri" pitchFamily="34" charset="0"/>
              </a:rPr>
              <a:t>Fyzika 1.ročník </a:t>
            </a:r>
          </a:p>
          <a:p>
            <a:r>
              <a:rPr lang="cs-CZ" sz="1000" b="1" dirty="0" smtClean="0">
                <a:latin typeface="Calibri" pitchFamily="34" charset="0"/>
              </a:rPr>
              <a:t>Anotace</a:t>
            </a:r>
            <a:r>
              <a:rPr lang="cs-CZ" sz="1000" b="1" dirty="0" smtClean="0">
                <a:latin typeface="Calibri" pitchFamily="34" charset="0"/>
              </a:rPr>
              <a:t>: 		</a:t>
            </a:r>
            <a:r>
              <a:rPr lang="cs-CZ" sz="1000" dirty="0" smtClean="0">
                <a:latin typeface="Calibri" pitchFamily="34" charset="0"/>
              </a:rPr>
              <a:t>Prezentace </a:t>
            </a:r>
            <a:r>
              <a:rPr lang="cs-CZ" sz="1000" dirty="0" smtClean="0">
                <a:latin typeface="Calibri" pitchFamily="34" charset="0"/>
              </a:rPr>
              <a:t>slouží k výuce 1. termodynamického zákona. Vztah vykonané práce, tepla a energie 			soustavy.</a:t>
            </a:r>
          </a:p>
          <a:p>
            <a:r>
              <a:rPr lang="cs-CZ" sz="1000" b="1" dirty="0" smtClean="0">
                <a:latin typeface="Calibri" pitchFamily="34" charset="0"/>
              </a:rPr>
              <a:t>Očekávaný výstup: 	</a:t>
            </a:r>
            <a:r>
              <a:rPr lang="cs-CZ" sz="1000" dirty="0" smtClean="0">
                <a:latin typeface="Calibri" pitchFamily="34" charset="0"/>
              </a:rPr>
              <a:t>Dokáže </a:t>
            </a:r>
            <a:r>
              <a:rPr lang="cs-CZ" sz="1000" dirty="0" smtClean="0">
                <a:latin typeface="Calibri" pitchFamily="34" charset="0"/>
              </a:rPr>
              <a:t>popsat principy 1. termodynamického zákona a podmínky, při kterých tento děj nastává. Popíše 			zákonitosti soustavy při přijímání a odevzdávání vnitřní energie.	 </a:t>
            </a:r>
          </a:p>
          <a:p>
            <a:r>
              <a:rPr lang="cs-CZ" sz="1000" b="1" dirty="0" smtClean="0">
                <a:latin typeface="Calibri" pitchFamily="34" charset="0"/>
              </a:rPr>
              <a:t>Klíčová slova: 	</a:t>
            </a:r>
            <a:r>
              <a:rPr lang="cs-CZ" sz="1000" dirty="0" smtClean="0">
                <a:latin typeface="Calibri" pitchFamily="34" charset="0"/>
              </a:rPr>
              <a:t>Termodynamický </a:t>
            </a:r>
            <a:r>
              <a:rPr lang="cs-CZ" sz="1000" dirty="0" smtClean="0">
                <a:latin typeface="Calibri" pitchFamily="34" charset="0"/>
              </a:rPr>
              <a:t>zákon, termodynamika, vnitřní energie soustavy, práce, teplo.</a:t>
            </a:r>
          </a:p>
          <a:p>
            <a:r>
              <a:rPr lang="cs-CZ" sz="1000" b="1" dirty="0" smtClean="0">
                <a:latin typeface="Calibri" pitchFamily="34" charset="0"/>
              </a:rPr>
              <a:t>Metodika</a:t>
            </a:r>
            <a:r>
              <a:rPr lang="cs-CZ" sz="1000" b="1" dirty="0" smtClean="0">
                <a:latin typeface="Calibri" pitchFamily="34" charset="0"/>
              </a:rPr>
              <a:t>:</a:t>
            </a:r>
            <a:r>
              <a:rPr lang="cs-CZ" sz="1000" dirty="0" smtClean="0">
                <a:latin typeface="Calibri" pitchFamily="34" charset="0"/>
              </a:rPr>
              <a:t> </a:t>
            </a:r>
            <a:r>
              <a:rPr lang="cs-CZ" sz="1000" dirty="0" smtClean="0">
                <a:latin typeface="Calibri" pitchFamily="34" charset="0"/>
              </a:rPr>
              <a:t>		Zpracovaný </a:t>
            </a:r>
            <a:r>
              <a:rPr lang="cs-CZ" sz="1000" dirty="0" smtClean="0">
                <a:latin typeface="Calibri" pitchFamily="34" charset="0"/>
              </a:rPr>
              <a:t>materiál slouží jako podpora výkladu, příp. k opakování probraného učiva 1. termodynamický zákon. </a:t>
            </a:r>
            <a:r>
              <a:rPr lang="cs-CZ" sz="1000" dirty="0" smtClean="0">
                <a:latin typeface="Calibri" pitchFamily="34" charset="0"/>
              </a:rPr>
              <a:t>		Prezentaci </a:t>
            </a:r>
            <a:r>
              <a:rPr lang="cs-CZ" sz="1000" dirty="0" smtClean="0">
                <a:latin typeface="Calibri" pitchFamily="34" charset="0"/>
              </a:rPr>
              <a:t>lze rozeslat žákům elektronicky či elektronicky použít ve výuce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cs-CZ" sz="1000" dirty="0" smtClean="0">
              <a:latin typeface="Calibri" pitchFamily="34" charset="0"/>
            </a:endParaRPr>
          </a:p>
          <a:p>
            <a:r>
              <a:rPr lang="cs-CZ" sz="1000" b="1" dirty="0" smtClean="0">
                <a:latin typeface="Calibri" pitchFamily="34" charset="0"/>
              </a:rPr>
              <a:t>Obor:</a:t>
            </a:r>
            <a:r>
              <a:rPr lang="cs-CZ" sz="1000" dirty="0" smtClean="0">
                <a:latin typeface="Calibri" pitchFamily="34" charset="0"/>
              </a:rPr>
              <a:t>		</a:t>
            </a:r>
            <a:r>
              <a:rPr lang="cs-CZ" sz="1000" dirty="0" smtClean="0">
                <a:latin typeface="Calibri" pitchFamily="34" charset="0"/>
              </a:rPr>
              <a:t>Automechanik</a:t>
            </a:r>
            <a:r>
              <a:rPr lang="cs-CZ" sz="1000" dirty="0" smtClean="0">
                <a:latin typeface="Calibri" pitchFamily="34" charset="0"/>
              </a:rPr>
              <a:t>, Zámečník, Instalatér, Truhlář		</a:t>
            </a:r>
          </a:p>
          <a:p>
            <a:r>
              <a:rPr lang="cs-CZ" sz="1000" b="1" dirty="0" smtClean="0">
                <a:latin typeface="Calibri" pitchFamily="34" charset="0"/>
              </a:rPr>
              <a:t>Ročník: 		</a:t>
            </a:r>
            <a:r>
              <a:rPr lang="cs-CZ" sz="1000" dirty="0" smtClean="0">
                <a:latin typeface="Calibri" pitchFamily="34" charset="0"/>
              </a:rPr>
              <a:t>1</a:t>
            </a:r>
            <a:r>
              <a:rPr lang="cs-CZ" sz="1000" dirty="0" smtClean="0">
                <a:latin typeface="Calibri" pitchFamily="34" charset="0"/>
              </a:rPr>
              <a:t>.			</a:t>
            </a:r>
          </a:p>
          <a:p>
            <a:pPr>
              <a:defRPr/>
            </a:pPr>
            <a:r>
              <a:rPr lang="cs-CZ" sz="1000" b="1" dirty="0" smtClean="0">
                <a:latin typeface="Calibri" pitchFamily="34" charset="0"/>
              </a:rPr>
              <a:t>Autor</a:t>
            </a:r>
            <a:r>
              <a:rPr lang="cs-CZ" sz="1000" b="1" dirty="0" smtClean="0">
                <a:latin typeface="Calibri" pitchFamily="34" charset="0"/>
              </a:rPr>
              <a:t>:</a:t>
            </a:r>
            <a:r>
              <a:rPr lang="cs-CZ" sz="1000" dirty="0" smtClean="0">
                <a:latin typeface="Calibri" pitchFamily="34" charset="0"/>
              </a:rPr>
              <a:t> 		Ing. Ivan Števula</a:t>
            </a:r>
          </a:p>
          <a:p>
            <a:r>
              <a:rPr lang="cs-CZ" sz="1000" b="1" dirty="0" smtClean="0">
                <a:latin typeface="Calibri" pitchFamily="34" charset="0"/>
              </a:rPr>
              <a:t>Zpracováno </a:t>
            </a:r>
            <a:r>
              <a:rPr lang="cs-CZ" sz="1000" b="1" dirty="0" smtClean="0">
                <a:latin typeface="Calibri" pitchFamily="34" charset="0"/>
              </a:rPr>
              <a:t>dne: 	</a:t>
            </a:r>
            <a:r>
              <a:rPr lang="cs-CZ" sz="1000" dirty="0" smtClean="0">
                <a:latin typeface="Calibri" pitchFamily="34" charset="0"/>
              </a:rPr>
              <a:t>16</a:t>
            </a:r>
            <a:r>
              <a:rPr lang="cs-CZ" sz="1000" dirty="0" smtClean="0">
                <a:latin typeface="Calibri" pitchFamily="34" charset="0"/>
              </a:rPr>
              <a:t>. </a:t>
            </a:r>
            <a:r>
              <a:rPr lang="cs-CZ" sz="1000" dirty="0" smtClean="0">
                <a:latin typeface="Calibri" pitchFamily="34" charset="0"/>
              </a:rPr>
              <a:t>3. 2013</a:t>
            </a:r>
          </a:p>
          <a:p>
            <a:endParaRPr lang="cs-CZ" sz="1000" dirty="0" smtClean="0">
              <a:latin typeface="Calibri" pitchFamily="34" charset="0"/>
            </a:endParaRPr>
          </a:p>
          <a:p>
            <a:r>
              <a:rPr lang="en-US" sz="1000" dirty="0" err="1" smtClean="0">
                <a:latin typeface="Calibri" pitchFamily="34" charset="0"/>
              </a:rPr>
              <a:t>Prohlašuji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že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při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tvorbě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výukového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materiálu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jsem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respektoval</a:t>
            </a:r>
            <a:r>
              <a:rPr lang="en-US" sz="1000" dirty="0" smtClean="0">
                <a:latin typeface="Calibri" pitchFamily="34" charset="0"/>
              </a:rPr>
              <a:t>(a) </a:t>
            </a:r>
            <a:r>
              <a:rPr lang="en-US" sz="1000" dirty="0" err="1" smtClean="0">
                <a:latin typeface="Calibri" pitchFamily="34" charset="0"/>
              </a:rPr>
              <a:t>všeobecně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užívané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právní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morální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zvyklosti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autorská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jiná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třetích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osob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zejména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duševního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vlastnictví</a:t>
            </a:r>
            <a:r>
              <a:rPr lang="en-US" sz="1000" dirty="0" smtClean="0">
                <a:latin typeface="Calibri" pitchFamily="34" charset="0"/>
              </a:rPr>
              <a:t> (</a:t>
            </a:r>
            <a:r>
              <a:rPr lang="en-US" sz="1000" dirty="0" err="1" smtClean="0">
                <a:latin typeface="Calibri" pitchFamily="34" charset="0"/>
              </a:rPr>
              <a:t>např</a:t>
            </a:r>
            <a:r>
              <a:rPr lang="en-US" sz="1000" dirty="0" smtClean="0">
                <a:latin typeface="Calibri" pitchFamily="34" charset="0"/>
              </a:rPr>
              <a:t>.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</a:t>
            </a:r>
            <a:r>
              <a:rPr lang="en-US" sz="1000" dirty="0" err="1" smtClean="0">
                <a:latin typeface="Calibri" pitchFamily="34" charset="0"/>
              </a:rPr>
              <a:t>obchodní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firmě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autorská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software, k </a:t>
            </a:r>
            <a:r>
              <a:rPr lang="en-US" sz="1000" dirty="0" err="1" smtClean="0">
                <a:latin typeface="Calibri" pitchFamily="34" charset="0"/>
              </a:rPr>
              <a:t>filmovým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hudebním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fotografickým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dílům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nebo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</a:t>
            </a:r>
            <a:r>
              <a:rPr lang="en-US" sz="1000" dirty="0" err="1" smtClean="0">
                <a:latin typeface="Calibri" pitchFamily="34" charset="0"/>
              </a:rPr>
              <a:t>ochranným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známkám</a:t>
            </a:r>
            <a:r>
              <a:rPr lang="en-US" sz="1000" dirty="0" smtClean="0">
                <a:latin typeface="Calibri" pitchFamily="34" charset="0"/>
              </a:rPr>
              <a:t>) </a:t>
            </a:r>
            <a:r>
              <a:rPr lang="en-US" sz="1000" dirty="0" err="1" smtClean="0">
                <a:latin typeface="Calibri" pitchFamily="34" charset="0"/>
              </a:rPr>
              <a:t>dle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zákona</a:t>
            </a:r>
            <a:r>
              <a:rPr lang="en-US" sz="1000" dirty="0" smtClean="0">
                <a:latin typeface="Calibri" pitchFamily="34" charset="0"/>
              </a:rPr>
              <a:t> 121/2000 Sb. (</a:t>
            </a:r>
            <a:r>
              <a:rPr lang="en-US" sz="1000" dirty="0" err="1" smtClean="0">
                <a:latin typeface="Calibri" pitchFamily="34" charset="0"/>
              </a:rPr>
              <a:t>autorský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zákon</a:t>
            </a:r>
            <a:r>
              <a:rPr lang="en-US" sz="1000" dirty="0" smtClean="0">
                <a:latin typeface="Calibri" pitchFamily="34" charset="0"/>
              </a:rPr>
              <a:t>). </a:t>
            </a:r>
            <a:r>
              <a:rPr lang="en-US" sz="1000" dirty="0" err="1" smtClean="0">
                <a:latin typeface="Calibri" pitchFamily="34" charset="0"/>
              </a:rPr>
              <a:t>Nesu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veškerou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odpovědnost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obsah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původ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svého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díla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cs-CZ" sz="1000" dirty="0" smtClean="0">
              <a:latin typeface="Calibri" pitchFamily="34" charset="0"/>
            </a:endParaRPr>
          </a:p>
          <a:p>
            <a:pPr>
              <a:defRPr/>
            </a:pPr>
            <a:endParaRPr lang="cs-CZ" sz="1000" dirty="0">
              <a:latin typeface="Calibri" pitchFamily="34" charset="0"/>
            </a:endParaRPr>
          </a:p>
        </p:txBody>
      </p:sp>
      <p:sp>
        <p:nvSpPr>
          <p:cNvPr id="9221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/>
              <a:t>Integrovaná střední škola, Hlaváčkovo nám. 673, Slaný</a:t>
            </a:r>
          </a:p>
          <a:p>
            <a:pPr algn="ctr"/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Termodynamický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004F8A"/>
                </a:solidFill>
              </a:rPr>
              <a:t>Nultý termodynamický zákon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Jestli </a:t>
            </a:r>
            <a:r>
              <a:rPr lang="cs-CZ" sz="2800" b="1" dirty="0">
                <a:solidFill>
                  <a:srgbClr val="FF0000"/>
                </a:solidFill>
              </a:rPr>
              <a:t>je </a:t>
            </a:r>
            <a:r>
              <a:rPr lang="cs-CZ" sz="2800" b="1" dirty="0" smtClean="0">
                <a:solidFill>
                  <a:srgbClr val="FF0000"/>
                </a:solidFill>
              </a:rPr>
              <a:t>těleso </a:t>
            </a:r>
            <a:r>
              <a:rPr lang="cs-CZ" sz="2800" b="1" dirty="0">
                <a:solidFill>
                  <a:srgbClr val="FF0000"/>
                </a:solidFill>
              </a:rPr>
              <a:t>A v </a:t>
            </a:r>
            <a:r>
              <a:rPr lang="cs-CZ" sz="2800" b="1" dirty="0" smtClean="0">
                <a:solidFill>
                  <a:srgbClr val="FF0000"/>
                </a:solidFill>
              </a:rPr>
              <a:t>rovnovážném stavu </a:t>
            </a:r>
            <a:r>
              <a:rPr lang="cs-CZ" sz="2800" b="1" dirty="0">
                <a:solidFill>
                  <a:srgbClr val="FF0000"/>
                </a:solidFill>
              </a:rPr>
              <a:t>s </a:t>
            </a:r>
            <a:r>
              <a:rPr lang="cs-CZ" sz="2800" b="1" dirty="0" smtClean="0">
                <a:solidFill>
                  <a:srgbClr val="FF0000"/>
                </a:solidFill>
              </a:rPr>
              <a:t>tělesem </a:t>
            </a:r>
            <a:r>
              <a:rPr lang="cs-CZ" sz="2800" b="1" dirty="0">
                <a:solidFill>
                  <a:srgbClr val="FF0000"/>
                </a:solidFill>
              </a:rPr>
              <a:t>B </a:t>
            </a:r>
            <a:r>
              <a:rPr lang="cs-CZ" sz="2800" b="1" dirty="0" smtClean="0">
                <a:solidFill>
                  <a:srgbClr val="FF0000"/>
                </a:solidFill>
              </a:rPr>
              <a:t/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těleso </a:t>
            </a:r>
            <a:r>
              <a:rPr lang="cs-CZ" sz="2800" b="1" dirty="0">
                <a:solidFill>
                  <a:srgbClr val="FF0000"/>
                </a:solidFill>
              </a:rPr>
              <a:t>B je v </a:t>
            </a:r>
            <a:r>
              <a:rPr lang="cs-CZ" sz="2800" b="1" dirty="0" smtClean="0">
                <a:solidFill>
                  <a:srgbClr val="FF0000"/>
                </a:solidFill>
              </a:rPr>
              <a:t>rovnovážném stavu </a:t>
            </a:r>
            <a:r>
              <a:rPr lang="cs-CZ" sz="2800" b="1" dirty="0">
                <a:solidFill>
                  <a:srgbClr val="FF0000"/>
                </a:solidFill>
              </a:rPr>
              <a:t>s </a:t>
            </a:r>
            <a:r>
              <a:rPr lang="cs-CZ" sz="2800" b="1" dirty="0" smtClean="0">
                <a:solidFill>
                  <a:srgbClr val="FF0000"/>
                </a:solidFill>
              </a:rPr>
              <a:t>tělesem </a:t>
            </a:r>
            <a:r>
              <a:rPr lang="cs-CZ" sz="2800" b="1" dirty="0">
                <a:solidFill>
                  <a:srgbClr val="FF0000"/>
                </a:solidFill>
              </a:rPr>
              <a:t>C, potom </a:t>
            </a:r>
            <a:r>
              <a:rPr lang="cs-CZ" sz="2800" b="1" dirty="0" smtClean="0">
                <a:solidFill>
                  <a:srgbClr val="FF0000"/>
                </a:solidFill>
              </a:rPr>
              <a:t>těleso </a:t>
            </a:r>
            <a:r>
              <a:rPr lang="cs-CZ" sz="2800" b="1" dirty="0">
                <a:solidFill>
                  <a:srgbClr val="FF0000"/>
                </a:solidFill>
              </a:rPr>
              <a:t>A je v </a:t>
            </a:r>
            <a:r>
              <a:rPr lang="cs-CZ" sz="2800" b="1" dirty="0" smtClean="0">
                <a:solidFill>
                  <a:srgbClr val="FF0000"/>
                </a:solidFill>
              </a:rPr>
              <a:t>rovnovážném stavu </a:t>
            </a:r>
            <a:r>
              <a:rPr lang="cs-CZ" sz="2800" b="1" dirty="0">
                <a:solidFill>
                  <a:srgbClr val="FF0000"/>
                </a:solidFill>
              </a:rPr>
              <a:t>s </a:t>
            </a:r>
            <a:r>
              <a:rPr lang="cs-CZ" sz="2800" b="1" dirty="0" smtClean="0">
                <a:solidFill>
                  <a:srgbClr val="FF0000"/>
                </a:solidFill>
              </a:rPr>
              <a:t>tělesem </a:t>
            </a:r>
            <a:r>
              <a:rPr lang="cs-CZ" sz="2800" b="1" dirty="0">
                <a:solidFill>
                  <a:srgbClr val="FF0000"/>
                </a:solidFill>
              </a:rPr>
              <a:t>C.</a:t>
            </a:r>
          </a:p>
          <a:p>
            <a:endParaRPr lang="cs-CZ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918267079"/>
              </p:ext>
            </p:extLst>
          </p:nvPr>
        </p:nvGraphicFramePr>
        <p:xfrm>
          <a:off x="2676128" y="3773264"/>
          <a:ext cx="376808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2688879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Termodynamický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004F8A"/>
                </a:solidFill>
              </a:rPr>
              <a:t>Druhý termodynamický zákon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Cyklicky pracující tepelný stroj se nedá sestrojit. Tepelná energie se nemůže samovolně měnit na mechanickou práci.</a:t>
            </a:r>
          </a:p>
          <a:p>
            <a:endParaRPr lang="cs-CZ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2" descr="C:\Users\Ivan\AppData\Local\Microsoft\Windows\Temporary Internet Files\Content.IE5\HO2WHW88\MP9004010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365104"/>
            <a:ext cx="2865487" cy="1909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1537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Termodynamický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4F8A"/>
                </a:solidFill>
              </a:rPr>
              <a:t>Třetí termodynamický zákon</a:t>
            </a:r>
          </a:p>
          <a:p>
            <a:pPr marL="0" indent="0">
              <a:buNone/>
            </a:pPr>
            <a:endParaRPr lang="cs-CZ" sz="3200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Označován </a:t>
            </a:r>
            <a:r>
              <a:rPr lang="cs-CZ" sz="2800" b="1" dirty="0">
                <a:solidFill>
                  <a:srgbClr val="FF0000"/>
                </a:solidFill>
              </a:rPr>
              <a:t>jako </a:t>
            </a:r>
            <a:r>
              <a:rPr lang="cs-CZ" sz="2800" b="1" dirty="0" err="1">
                <a:solidFill>
                  <a:srgbClr val="FF0000"/>
                </a:solidFill>
              </a:rPr>
              <a:t>Nernstova</a:t>
            </a:r>
            <a:r>
              <a:rPr lang="cs-CZ" sz="2800" b="1" dirty="0">
                <a:solidFill>
                  <a:srgbClr val="FF0000"/>
                </a:solidFill>
              </a:rPr>
              <a:t> teorie či Planckova veta.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 descr="C:\Users\Ivan\AppData\Local\Microsoft\Windows\Temporary Internet Files\Content.IE5\URVR3JN0\MC9002812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534" y="3717032"/>
            <a:ext cx="1241834" cy="2123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C:\Users\Ivan\AppData\Local\Microsoft\Windows\Temporary Internet Files\Content.IE5\BS8J1ZQA\MC9002334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2589291" cy="1582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C:\Users\Ivan\AppData\Local\Microsoft\Windows\Temporary Internet Files\Content.IE5\PT75QCGJ\MC90028713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8456"/>
            <a:ext cx="1739774" cy="19268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9952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400" dirty="0"/>
              <a:t>Hlavní zdroj informací:</a:t>
            </a:r>
          </a:p>
          <a:p>
            <a:pPr marL="0" indent="0">
              <a:buNone/>
            </a:pPr>
            <a:r>
              <a:rPr lang="cs-CZ" sz="1400" dirty="0"/>
              <a:t>PhDr. Miloš Řešátko, FYZIKA B pro SOU, 2. vydání, vydalo Státní pedagogické nakladatelství, </a:t>
            </a:r>
            <a:r>
              <a:rPr lang="cs-CZ" sz="1400" dirty="0" err="1"/>
              <a:t>n.p</a:t>
            </a:r>
            <a:r>
              <a:rPr lang="cs-CZ" sz="1400" dirty="0"/>
              <a:t>. v Praze roku 1986, 219 s., Učebnice pro střední školy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r>
              <a:rPr lang="cs-CZ" sz="1400" dirty="0" smtClean="0"/>
              <a:t>Prof. RNDr. Emanuel Svoboda, CSc. a kolektiv, Přehled středoškolské fyziky, 2. přepracované vydání, </a:t>
            </a:r>
            <a:r>
              <a:rPr lang="cs-CZ" sz="1400" dirty="0" err="1" smtClean="0"/>
              <a:t>Prometheus</a:t>
            </a:r>
            <a:r>
              <a:rPr lang="cs-CZ" sz="1400" dirty="0" smtClean="0"/>
              <a:t> 1966. 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Snímek  </a:t>
            </a:r>
            <a:r>
              <a:rPr lang="cs-CZ" sz="1400" dirty="0"/>
              <a:t>3., </a:t>
            </a:r>
            <a:r>
              <a:rPr lang="cs-CZ" sz="1400" dirty="0" smtClean="0"/>
              <a:t>4., 5., 6., 7</a:t>
            </a:r>
            <a:r>
              <a:rPr lang="cs-CZ" sz="1400" dirty="0"/>
              <a:t>., </a:t>
            </a:r>
            <a:r>
              <a:rPr lang="cs-CZ" sz="1400" dirty="0" smtClean="0"/>
              <a:t>8., 9., 10. , 11. a 12.: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     </a:t>
            </a:r>
            <a:r>
              <a:rPr lang="cs-CZ" sz="1400" dirty="0"/>
              <a:t>Obrázky sady MS Office</a:t>
            </a:r>
            <a:r>
              <a:rPr lang="cs-CZ" sz="1400" dirty="0" smtClean="0"/>
              <a:t>.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595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Termodynamický zákon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Zpracoval: ing. Ivan </a:t>
            </a:r>
            <a:r>
              <a:rPr lang="cs-CZ" dirty="0" err="1" smtClean="0"/>
              <a:t>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Termodynamika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Termodynamika </a:t>
            </a:r>
            <a:r>
              <a:rPr lang="cs-CZ" sz="3600" b="1" dirty="0">
                <a:solidFill>
                  <a:srgbClr val="FF0000"/>
                </a:solidFill>
              </a:rPr>
              <a:t>popisuje změny energie ve vztahu k teplotě.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5363" name="Picture 3" descr="C:\Users\Ivan\AppData\Local\Microsoft\Windows\Temporary Internet Files\Content.IE5\S1HQYFEY\MC9000787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2353529" cy="2527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95360978"/>
              </p:ext>
            </p:extLst>
          </p:nvPr>
        </p:nvGraphicFramePr>
        <p:xfrm>
          <a:off x="539552" y="5373216"/>
          <a:ext cx="1560512" cy="836613"/>
        </p:xfrm>
        <a:graphic>
          <a:graphicData uri="http://schemas.openxmlformats.org/presentationml/2006/ole">
            <p:oleObj spid="_x0000_s15377" name="Rovnice" r:id="rId5" imgW="279360" imgH="177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99291480"/>
              </p:ext>
            </p:extLst>
          </p:nvPr>
        </p:nvGraphicFramePr>
        <p:xfrm>
          <a:off x="1259632" y="3789040"/>
          <a:ext cx="850900" cy="955675"/>
        </p:xfrm>
        <a:graphic>
          <a:graphicData uri="http://schemas.openxmlformats.org/presentationml/2006/ole">
            <p:oleObj spid="_x0000_s15378" name="Rovnice" r:id="rId6" imgW="152280" imgH="2030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7342769"/>
              </p:ext>
            </p:extLst>
          </p:nvPr>
        </p:nvGraphicFramePr>
        <p:xfrm>
          <a:off x="6516216" y="4365104"/>
          <a:ext cx="992188" cy="835025"/>
        </p:xfrm>
        <a:graphic>
          <a:graphicData uri="http://schemas.openxmlformats.org/presentationml/2006/ole">
            <p:oleObj spid="_x0000_s15379" name="Rovnice" r:id="rId7" imgW="177480" imgH="17748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05550714"/>
              </p:ext>
            </p:extLst>
          </p:nvPr>
        </p:nvGraphicFramePr>
        <p:xfrm>
          <a:off x="7537524" y="5373216"/>
          <a:ext cx="850900" cy="955675"/>
        </p:xfrm>
        <a:graphic>
          <a:graphicData uri="http://schemas.openxmlformats.org/presentationml/2006/ole">
            <p:oleObj spid="_x0000_s15380" name="Rovnice" r:id="rId8" imgW="152280" imgH="2030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39308342"/>
              </p:ext>
            </p:extLst>
          </p:nvPr>
        </p:nvGraphicFramePr>
        <p:xfrm>
          <a:off x="7081377" y="3284984"/>
          <a:ext cx="1560512" cy="836613"/>
        </p:xfrm>
        <a:graphic>
          <a:graphicData uri="http://schemas.openxmlformats.org/presentationml/2006/ole">
            <p:oleObj spid="_x0000_s15381" name="Rovnice" r:id="rId9" imgW="279360" imgH="17748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8515508"/>
              </p:ext>
            </p:extLst>
          </p:nvPr>
        </p:nvGraphicFramePr>
        <p:xfrm>
          <a:off x="2427684" y="4826223"/>
          <a:ext cx="992188" cy="835025"/>
        </p:xfrm>
        <a:graphic>
          <a:graphicData uri="http://schemas.openxmlformats.org/presentationml/2006/ole">
            <p:oleObj spid="_x0000_s15382" name="Rovnice" r:id="rId10" imgW="177480" imgH="177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85615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termodynamický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4F8A"/>
                </a:solidFill>
              </a:rPr>
              <a:t>Přírůstek</a:t>
            </a:r>
            <a:r>
              <a:rPr lang="cs-CZ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vnitřní energie </a:t>
            </a:r>
            <a:r>
              <a:rPr lang="cs-CZ" sz="2800" b="1" dirty="0" smtClean="0">
                <a:solidFill>
                  <a:srgbClr val="FF0000"/>
                </a:solidFill>
              </a:rPr>
              <a:t>∆U </a:t>
            </a:r>
            <a:r>
              <a:rPr lang="cs-CZ" sz="2800" b="1" dirty="0" smtClean="0">
                <a:solidFill>
                  <a:srgbClr val="004F8A"/>
                </a:solidFill>
              </a:rPr>
              <a:t>soustavy se rovná </a:t>
            </a:r>
            <a:r>
              <a:rPr lang="cs-CZ" sz="2800" b="1" dirty="0">
                <a:solidFill>
                  <a:srgbClr val="004F8A"/>
                </a:solidFill>
              </a:rPr>
              <a:t>součtu </a:t>
            </a:r>
            <a:r>
              <a:rPr lang="cs-CZ" sz="2800" b="1" dirty="0">
                <a:solidFill>
                  <a:srgbClr val="FF0000"/>
                </a:solidFill>
              </a:rPr>
              <a:t>práce W</a:t>
            </a:r>
            <a:r>
              <a:rPr lang="cs-CZ" sz="2800" b="1" dirty="0">
                <a:solidFill>
                  <a:srgbClr val="004F8A"/>
                </a:solidFill>
              </a:rPr>
              <a:t> vykonané okolními tělesy působícími </a:t>
            </a:r>
            <a:r>
              <a:rPr lang="cs-CZ" sz="2800" b="1" dirty="0" smtClean="0">
                <a:solidFill>
                  <a:srgbClr val="004F8A"/>
                </a:solidFill>
              </a:rPr>
              <a:t/>
            </a:r>
            <a:br>
              <a:rPr lang="cs-CZ" sz="2800" b="1" dirty="0" smtClean="0">
                <a:solidFill>
                  <a:srgbClr val="004F8A"/>
                </a:solidFill>
              </a:rPr>
            </a:br>
            <a:r>
              <a:rPr lang="cs-CZ" sz="2800" b="1" dirty="0" smtClean="0">
                <a:solidFill>
                  <a:srgbClr val="004F8A"/>
                </a:solidFill>
              </a:rPr>
              <a:t>na </a:t>
            </a:r>
            <a:r>
              <a:rPr lang="cs-CZ" sz="2800" b="1" dirty="0">
                <a:solidFill>
                  <a:srgbClr val="004F8A"/>
                </a:solidFill>
              </a:rPr>
              <a:t>soustavu určitými </a:t>
            </a:r>
            <a:r>
              <a:rPr lang="cs-CZ" sz="2800" b="1" dirty="0" smtClean="0">
                <a:solidFill>
                  <a:srgbClr val="004F8A"/>
                </a:solidFill>
              </a:rPr>
              <a:t>silami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004F8A"/>
                </a:solidFill>
              </a:rPr>
              <a:t>a</a:t>
            </a:r>
            <a:r>
              <a:rPr lang="cs-CZ" sz="2800" b="1" dirty="0">
                <a:solidFill>
                  <a:srgbClr val="004F8A"/>
                </a:solidFill>
              </a:rPr>
              <a:t> </a:t>
            </a:r>
            <a:r>
              <a:rPr lang="cs-CZ" sz="2800" b="1" dirty="0">
                <a:solidFill>
                  <a:srgbClr val="FF0000"/>
                </a:solidFill>
              </a:rPr>
              <a:t>tepla Q</a:t>
            </a:r>
            <a:r>
              <a:rPr lang="cs-CZ" sz="2800" b="1" dirty="0">
                <a:solidFill>
                  <a:srgbClr val="004F8A"/>
                </a:solidFill>
              </a:rPr>
              <a:t> odevzdaného okolními tělesy </a:t>
            </a:r>
            <a:r>
              <a:rPr lang="cs-CZ" sz="2800" b="1" dirty="0" smtClean="0">
                <a:solidFill>
                  <a:srgbClr val="004F8A"/>
                </a:solidFill>
              </a:rPr>
              <a:t>soustavě.</a:t>
            </a:r>
          </a:p>
          <a:p>
            <a:pPr marL="0" indent="0">
              <a:buNone/>
            </a:pPr>
            <a:endParaRPr lang="cs-CZ" sz="2800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∆U</a:t>
            </a:r>
            <a:r>
              <a:rPr lang="cs-CZ" sz="2800" b="1" dirty="0" smtClean="0">
                <a:solidFill>
                  <a:srgbClr val="004F8A"/>
                </a:solidFill>
              </a:rPr>
              <a:t> </a:t>
            </a:r>
            <a:r>
              <a:rPr lang="cs-CZ" sz="2800" b="1" dirty="0" smtClean="0"/>
              <a:t>– vnitřní energie soustavy</a:t>
            </a:r>
          </a:p>
          <a:p>
            <a:pPr marL="0" indent="0">
              <a:buNone/>
            </a:pPr>
            <a:r>
              <a:rPr lang="cs-CZ" sz="3000" b="1" i="1" dirty="0" smtClean="0">
                <a:solidFill>
                  <a:srgbClr val="FF0000"/>
                </a:solidFill>
              </a:rPr>
              <a:t>W</a:t>
            </a:r>
            <a:r>
              <a:rPr lang="cs-CZ" sz="2800" b="1" dirty="0" smtClean="0">
                <a:solidFill>
                  <a:srgbClr val="004F8A"/>
                </a:solidFill>
              </a:rPr>
              <a:t> </a:t>
            </a:r>
            <a:r>
              <a:rPr lang="cs-CZ" sz="2800" b="1" dirty="0" smtClean="0"/>
              <a:t>– práce</a:t>
            </a:r>
          </a:p>
          <a:p>
            <a:pPr marL="0" indent="0">
              <a:buNone/>
            </a:pPr>
            <a:r>
              <a:rPr lang="cs-CZ" sz="3000" b="1" i="1" dirty="0" smtClean="0">
                <a:solidFill>
                  <a:srgbClr val="FF0000"/>
                </a:solidFill>
              </a:rPr>
              <a:t>Q</a:t>
            </a:r>
            <a:r>
              <a:rPr lang="cs-CZ" sz="2800" b="1" dirty="0" smtClean="0">
                <a:solidFill>
                  <a:srgbClr val="004F8A"/>
                </a:solidFill>
              </a:rPr>
              <a:t> </a:t>
            </a:r>
            <a:r>
              <a:rPr lang="cs-CZ" sz="2800" b="1" dirty="0" smtClean="0"/>
              <a:t>- teplo</a:t>
            </a:r>
            <a:endParaRPr lang="cs-CZ" sz="2800" b="1" dirty="0"/>
          </a:p>
        </p:txBody>
      </p:sp>
      <p:pic>
        <p:nvPicPr>
          <p:cNvPr id="14341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92703206"/>
              </p:ext>
            </p:extLst>
          </p:nvPr>
        </p:nvGraphicFramePr>
        <p:xfrm>
          <a:off x="1837978" y="3284984"/>
          <a:ext cx="4894262" cy="955675"/>
        </p:xfrm>
        <a:graphic>
          <a:graphicData uri="http://schemas.openxmlformats.org/presentationml/2006/ole">
            <p:oleObj spid="_x0000_s14356" name="Rovnice" r:id="rId4" imgW="876240" imgH="203040" progId="Equation.3">
              <p:embed/>
            </p:oleObj>
          </a:graphicData>
        </a:graphic>
      </p:graphicFrame>
      <p:pic>
        <p:nvPicPr>
          <p:cNvPr id="14344" name="Picture 8" descr="C:\Users\Ivan\AppData\Local\Microsoft\Windows\Temporary Internet Files\Content.IE5\PT75QCGJ\MP90017844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25144"/>
            <a:ext cx="1125997" cy="16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24574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termodynamický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500" b="1" dirty="0" smtClean="0">
                <a:solidFill>
                  <a:srgbClr val="004F8A"/>
                </a:solidFill>
              </a:rPr>
              <a:t>Soustava:</a:t>
            </a:r>
          </a:p>
          <a:p>
            <a:r>
              <a:rPr lang="cs-CZ" sz="3800" b="1" dirty="0" smtClean="0"/>
              <a:t>Píst – </a:t>
            </a:r>
            <a:r>
              <a:rPr lang="cs-CZ" sz="3800" b="1" dirty="0" smtClean="0">
                <a:solidFill>
                  <a:srgbClr val="FF0000"/>
                </a:solidFill>
              </a:rPr>
              <a:t>dráha „s“</a:t>
            </a:r>
          </a:p>
          <a:p>
            <a:r>
              <a:rPr lang="cs-CZ" sz="3800" b="1" dirty="0" smtClean="0"/>
              <a:t>Plyn – </a:t>
            </a:r>
            <a:r>
              <a:rPr lang="cs-CZ" sz="3800" b="1" dirty="0" smtClean="0">
                <a:solidFill>
                  <a:srgbClr val="FF0000"/>
                </a:solidFill>
              </a:rPr>
              <a:t>„t</a:t>
            </a:r>
            <a:r>
              <a:rPr lang="cs-CZ" sz="3800" b="1" baseline="-25000" dirty="0" smtClean="0">
                <a:solidFill>
                  <a:srgbClr val="FF0000"/>
                </a:solidFill>
              </a:rPr>
              <a:t>1</a:t>
            </a:r>
            <a:r>
              <a:rPr lang="cs-CZ" sz="3800" b="1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3800" b="1" dirty="0" smtClean="0"/>
              <a:t>Těleso – </a:t>
            </a:r>
            <a:r>
              <a:rPr lang="cs-CZ" sz="3800" b="1" dirty="0" smtClean="0">
                <a:solidFill>
                  <a:srgbClr val="FF0000"/>
                </a:solidFill>
              </a:rPr>
              <a:t>„t</a:t>
            </a:r>
            <a:r>
              <a:rPr lang="cs-CZ" sz="38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3800" b="1" dirty="0" smtClean="0">
                <a:solidFill>
                  <a:srgbClr val="FF0000"/>
                </a:solidFill>
              </a:rPr>
              <a:t>“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sz="4000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rgbClr val="004F8A"/>
                </a:solidFill>
              </a:rPr>
              <a:t>Vnitřní energie plynu se zvětšuje:</a:t>
            </a:r>
          </a:p>
          <a:p>
            <a:pPr marL="0" indent="0">
              <a:buNone/>
            </a:pPr>
            <a:r>
              <a:rPr lang="cs-CZ" sz="4000" b="1" dirty="0" smtClean="0"/>
              <a:t> – tlakem pístu a teplotou tělesa.</a:t>
            </a:r>
            <a:endParaRPr lang="cs-CZ" sz="4000" b="1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Skupina 19"/>
          <p:cNvGrpSpPr/>
          <p:nvPr/>
        </p:nvGrpSpPr>
        <p:grpSpPr>
          <a:xfrm>
            <a:off x="1259632" y="3789040"/>
            <a:ext cx="6624736" cy="1224136"/>
            <a:chOff x="1259632" y="4797152"/>
            <a:chExt cx="6624736" cy="1224136"/>
          </a:xfrm>
        </p:grpSpPr>
        <p:grpSp>
          <p:nvGrpSpPr>
            <p:cNvPr id="13" name="Skupina 12"/>
            <p:cNvGrpSpPr/>
            <p:nvPr/>
          </p:nvGrpSpPr>
          <p:grpSpPr>
            <a:xfrm>
              <a:off x="1259632" y="4797152"/>
              <a:ext cx="6624736" cy="1224136"/>
              <a:chOff x="1043608" y="4581128"/>
              <a:chExt cx="6624736" cy="1224136"/>
            </a:xfrm>
          </p:grpSpPr>
          <p:sp>
            <p:nvSpPr>
              <p:cNvPr id="7" name="Obdélník 6"/>
              <p:cNvSpPr/>
              <p:nvPr/>
            </p:nvSpPr>
            <p:spPr>
              <a:xfrm>
                <a:off x="3707904" y="4619228"/>
                <a:ext cx="72008" cy="1152128"/>
              </a:xfrm>
              <a:prstGeom prst="rect">
                <a:avLst/>
              </a:prstGeom>
              <a:pattFill prst="pct70">
                <a:fgClr>
                  <a:srgbClr val="008000"/>
                </a:fgClr>
                <a:bgClr>
                  <a:schemeClr val="bg1"/>
                </a:bgClr>
              </a:pattFill>
              <a:ln w="508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2" name="Skupina 11"/>
              <p:cNvGrpSpPr/>
              <p:nvPr/>
            </p:nvGrpSpPr>
            <p:grpSpPr>
              <a:xfrm>
                <a:off x="1043608" y="4581128"/>
                <a:ext cx="6624736" cy="1224136"/>
                <a:chOff x="1043608" y="4581128"/>
                <a:chExt cx="6624736" cy="1224136"/>
              </a:xfrm>
            </p:grpSpPr>
            <p:sp>
              <p:nvSpPr>
                <p:cNvPr id="5" name="Obdélník 4"/>
                <p:cNvSpPr/>
                <p:nvPr/>
              </p:nvSpPr>
              <p:spPr>
                <a:xfrm>
                  <a:off x="2123728" y="4581128"/>
                  <a:ext cx="5544616" cy="1224136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" name="Freeform 6"/>
                <p:cNvSpPr>
                  <a:spLocks/>
                </p:cNvSpPr>
                <p:nvPr/>
              </p:nvSpPr>
              <p:spPr bwMode="auto">
                <a:xfrm>
                  <a:off x="2339752" y="4767436"/>
                  <a:ext cx="1368152" cy="839304"/>
                </a:xfrm>
                <a:custGeom>
                  <a:avLst/>
                  <a:gdLst>
                    <a:gd name="T0" fmla="*/ 0 w 925"/>
                    <a:gd name="T1" fmla="*/ 216 h 377"/>
                    <a:gd name="T2" fmla="*/ 25 w 925"/>
                    <a:gd name="T3" fmla="*/ 214 h 377"/>
                    <a:gd name="T4" fmla="*/ 49 w 925"/>
                    <a:gd name="T5" fmla="*/ 27 h 377"/>
                    <a:gd name="T6" fmla="*/ 82 w 925"/>
                    <a:gd name="T7" fmla="*/ 373 h 377"/>
                    <a:gd name="T8" fmla="*/ 131 w 925"/>
                    <a:gd name="T9" fmla="*/ 24 h 377"/>
                    <a:gd name="T10" fmla="*/ 161 w 925"/>
                    <a:gd name="T11" fmla="*/ 375 h 377"/>
                    <a:gd name="T12" fmla="*/ 211 w 925"/>
                    <a:gd name="T13" fmla="*/ 25 h 377"/>
                    <a:gd name="T14" fmla="*/ 241 w 925"/>
                    <a:gd name="T15" fmla="*/ 373 h 377"/>
                    <a:gd name="T16" fmla="*/ 290 w 925"/>
                    <a:gd name="T17" fmla="*/ 25 h 377"/>
                    <a:gd name="T18" fmla="*/ 332 w 925"/>
                    <a:gd name="T19" fmla="*/ 373 h 377"/>
                    <a:gd name="T20" fmla="*/ 379 w 925"/>
                    <a:gd name="T21" fmla="*/ 24 h 377"/>
                    <a:gd name="T22" fmla="*/ 421 w 925"/>
                    <a:gd name="T23" fmla="*/ 376 h 377"/>
                    <a:gd name="T24" fmla="*/ 467 w 925"/>
                    <a:gd name="T25" fmla="*/ 25 h 377"/>
                    <a:gd name="T26" fmla="*/ 512 w 925"/>
                    <a:gd name="T27" fmla="*/ 376 h 377"/>
                    <a:gd name="T28" fmla="*/ 553 w 925"/>
                    <a:gd name="T29" fmla="*/ 28 h 377"/>
                    <a:gd name="T30" fmla="*/ 596 w 925"/>
                    <a:gd name="T31" fmla="*/ 375 h 377"/>
                    <a:gd name="T32" fmla="*/ 643 w 925"/>
                    <a:gd name="T33" fmla="*/ 27 h 377"/>
                    <a:gd name="T34" fmla="*/ 679 w 925"/>
                    <a:gd name="T35" fmla="*/ 372 h 377"/>
                    <a:gd name="T36" fmla="*/ 724 w 925"/>
                    <a:gd name="T37" fmla="*/ 24 h 377"/>
                    <a:gd name="T38" fmla="*/ 755 w 925"/>
                    <a:gd name="T39" fmla="*/ 372 h 377"/>
                    <a:gd name="T40" fmla="*/ 800 w 925"/>
                    <a:gd name="T41" fmla="*/ 25 h 377"/>
                    <a:gd name="T42" fmla="*/ 841 w 925"/>
                    <a:gd name="T43" fmla="*/ 373 h 377"/>
                    <a:gd name="T44" fmla="*/ 881 w 925"/>
                    <a:gd name="T45" fmla="*/ 27 h 377"/>
                    <a:gd name="T46" fmla="*/ 907 w 925"/>
                    <a:gd name="T47" fmla="*/ 211 h 377"/>
                    <a:gd name="T48" fmla="*/ 925 w 925"/>
                    <a:gd name="T49" fmla="*/ 217 h 37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925" h="377">
                      <a:moveTo>
                        <a:pt x="0" y="216"/>
                      </a:moveTo>
                      <a:cubicBezTo>
                        <a:pt x="4" y="215"/>
                        <a:pt x="17" y="245"/>
                        <a:pt x="25" y="214"/>
                      </a:cubicBezTo>
                      <a:cubicBezTo>
                        <a:pt x="33" y="183"/>
                        <a:pt x="40" y="1"/>
                        <a:pt x="49" y="27"/>
                      </a:cubicBezTo>
                      <a:cubicBezTo>
                        <a:pt x="58" y="53"/>
                        <a:pt x="68" y="373"/>
                        <a:pt x="82" y="373"/>
                      </a:cubicBezTo>
                      <a:cubicBezTo>
                        <a:pt x="96" y="373"/>
                        <a:pt x="118" y="24"/>
                        <a:pt x="131" y="24"/>
                      </a:cubicBezTo>
                      <a:cubicBezTo>
                        <a:pt x="144" y="24"/>
                        <a:pt x="148" y="375"/>
                        <a:pt x="161" y="375"/>
                      </a:cubicBezTo>
                      <a:cubicBezTo>
                        <a:pt x="174" y="375"/>
                        <a:pt x="198" y="25"/>
                        <a:pt x="211" y="25"/>
                      </a:cubicBezTo>
                      <a:cubicBezTo>
                        <a:pt x="224" y="25"/>
                        <a:pt x="228" y="373"/>
                        <a:pt x="241" y="373"/>
                      </a:cubicBezTo>
                      <a:cubicBezTo>
                        <a:pt x="254" y="373"/>
                        <a:pt x="275" y="25"/>
                        <a:pt x="290" y="25"/>
                      </a:cubicBezTo>
                      <a:cubicBezTo>
                        <a:pt x="305" y="25"/>
                        <a:pt x="317" y="373"/>
                        <a:pt x="332" y="373"/>
                      </a:cubicBezTo>
                      <a:cubicBezTo>
                        <a:pt x="347" y="373"/>
                        <a:pt x="364" y="24"/>
                        <a:pt x="379" y="24"/>
                      </a:cubicBezTo>
                      <a:cubicBezTo>
                        <a:pt x="394" y="24"/>
                        <a:pt x="406" y="376"/>
                        <a:pt x="421" y="376"/>
                      </a:cubicBezTo>
                      <a:cubicBezTo>
                        <a:pt x="436" y="376"/>
                        <a:pt x="452" y="25"/>
                        <a:pt x="467" y="25"/>
                      </a:cubicBezTo>
                      <a:cubicBezTo>
                        <a:pt x="482" y="25"/>
                        <a:pt x="498" y="375"/>
                        <a:pt x="512" y="376"/>
                      </a:cubicBezTo>
                      <a:cubicBezTo>
                        <a:pt x="526" y="377"/>
                        <a:pt x="539" y="28"/>
                        <a:pt x="553" y="28"/>
                      </a:cubicBezTo>
                      <a:cubicBezTo>
                        <a:pt x="567" y="28"/>
                        <a:pt x="581" y="375"/>
                        <a:pt x="596" y="375"/>
                      </a:cubicBezTo>
                      <a:cubicBezTo>
                        <a:pt x="611" y="375"/>
                        <a:pt x="629" y="27"/>
                        <a:pt x="643" y="27"/>
                      </a:cubicBezTo>
                      <a:cubicBezTo>
                        <a:pt x="657" y="27"/>
                        <a:pt x="666" y="372"/>
                        <a:pt x="679" y="372"/>
                      </a:cubicBezTo>
                      <a:cubicBezTo>
                        <a:pt x="692" y="372"/>
                        <a:pt x="711" y="24"/>
                        <a:pt x="724" y="24"/>
                      </a:cubicBezTo>
                      <a:cubicBezTo>
                        <a:pt x="737" y="24"/>
                        <a:pt x="742" y="372"/>
                        <a:pt x="755" y="372"/>
                      </a:cubicBezTo>
                      <a:cubicBezTo>
                        <a:pt x="768" y="372"/>
                        <a:pt x="786" y="25"/>
                        <a:pt x="800" y="25"/>
                      </a:cubicBezTo>
                      <a:cubicBezTo>
                        <a:pt x="814" y="25"/>
                        <a:pt x="828" y="373"/>
                        <a:pt x="841" y="373"/>
                      </a:cubicBezTo>
                      <a:cubicBezTo>
                        <a:pt x="854" y="373"/>
                        <a:pt x="870" y="54"/>
                        <a:pt x="881" y="27"/>
                      </a:cubicBezTo>
                      <a:cubicBezTo>
                        <a:pt x="892" y="0"/>
                        <a:pt x="900" y="179"/>
                        <a:pt x="907" y="211"/>
                      </a:cubicBezTo>
                      <a:cubicBezTo>
                        <a:pt x="914" y="243"/>
                        <a:pt x="921" y="216"/>
                        <a:pt x="925" y="217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" name="Obdélník 7"/>
                <p:cNvSpPr/>
                <p:nvPr/>
              </p:nvSpPr>
              <p:spPr>
                <a:xfrm>
                  <a:off x="1125141" y="5199484"/>
                  <a:ext cx="1224136" cy="45719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Obdélník 8"/>
                <p:cNvSpPr/>
                <p:nvPr/>
              </p:nvSpPr>
              <p:spPr>
                <a:xfrm>
                  <a:off x="1043608" y="4969743"/>
                  <a:ext cx="81533" cy="504056"/>
                </a:xfrm>
                <a:prstGeom prst="rect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" name="Obdélník 9"/>
                <p:cNvSpPr/>
                <p:nvPr/>
              </p:nvSpPr>
              <p:spPr>
                <a:xfrm>
                  <a:off x="6294859" y="4619228"/>
                  <a:ext cx="1368152" cy="1152128"/>
                </a:xfrm>
                <a:prstGeom prst="rect">
                  <a:avLst/>
                </a:prstGeom>
                <a:solidFill>
                  <a:srgbClr val="E29A84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bdélník 10"/>
                <p:cNvSpPr/>
                <p:nvPr/>
              </p:nvSpPr>
              <p:spPr>
                <a:xfrm>
                  <a:off x="3828678" y="4619228"/>
                  <a:ext cx="2437606" cy="1152128"/>
                </a:xfrm>
                <a:prstGeom prst="rect">
                  <a:avLst/>
                </a:prstGeom>
                <a:pattFill prst="sphere">
                  <a:fgClr>
                    <a:srgbClr val="FFCC66"/>
                  </a:fgClr>
                  <a:bgClr>
                    <a:schemeClr val="bg1"/>
                  </a:bgClr>
                </a:pattFill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5" name="Přímá spojnice se šipkou 14"/>
            <p:cNvCxnSpPr/>
            <p:nvPr/>
          </p:nvCxnSpPr>
          <p:spPr>
            <a:xfrm>
              <a:off x="4014986" y="5454749"/>
              <a:ext cx="1105458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6"/>
            <p:cNvSpPr txBox="1"/>
            <p:nvPr/>
          </p:nvSpPr>
          <p:spPr>
            <a:xfrm>
              <a:off x="4355976" y="4994012"/>
              <a:ext cx="341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F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5686028" y="5151859"/>
              <a:ext cx="413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t</a:t>
              </a:r>
              <a:r>
                <a:rPr lang="cs-CZ" sz="2800" b="1" i="1" baseline="-25000" dirty="0" smtClean="0">
                  <a:solidFill>
                    <a:srgbClr val="FF0000"/>
                  </a:solidFill>
                </a:rPr>
                <a:t>1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038424" y="5157192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t</a:t>
              </a:r>
              <a:r>
                <a:rPr lang="cs-CZ" sz="2800" b="1" i="1" baseline="-25000" dirty="0" smtClean="0">
                  <a:solidFill>
                    <a:srgbClr val="FF0000"/>
                  </a:solidFill>
                </a:rPr>
                <a:t>2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1036079"/>
              </p:ext>
            </p:extLst>
          </p:nvPr>
        </p:nvGraphicFramePr>
        <p:xfrm>
          <a:off x="5749925" y="3119438"/>
          <a:ext cx="1781175" cy="512762"/>
        </p:xfrm>
        <a:graphic>
          <a:graphicData uri="http://schemas.openxmlformats.org/presentationml/2006/ole">
            <p:oleObj spid="_x0000_s16392" name="Rovnice" r:id="rId4" imgW="927000" imgH="3171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07085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termodynamický </a:t>
            </a:r>
            <a:r>
              <a:rPr lang="cs-CZ" dirty="0"/>
              <a:t>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Změna vnitřní energie </a:t>
            </a:r>
            <a:r>
              <a:rPr lang="cs-CZ" sz="3200" b="1" dirty="0" smtClean="0">
                <a:solidFill>
                  <a:srgbClr val="FF0000"/>
                </a:solidFill>
              </a:rPr>
              <a:t>plynu:</a:t>
            </a:r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004F8A"/>
                </a:solidFill>
              </a:rPr>
              <a:t>součet práce </a:t>
            </a:r>
            <a:r>
              <a:rPr lang="cs-CZ" sz="2800" b="1" dirty="0">
                <a:solidFill>
                  <a:srgbClr val="004F8A"/>
                </a:solidFill>
              </a:rPr>
              <a:t>vykonané vnější </a:t>
            </a:r>
            <a:r>
              <a:rPr lang="cs-CZ" sz="2800" b="1" dirty="0" smtClean="0">
                <a:solidFill>
                  <a:srgbClr val="004F8A"/>
                </a:solidFill>
              </a:rPr>
              <a:t>silou pístu a tepla</a:t>
            </a:r>
            <a:r>
              <a:rPr lang="cs-CZ" sz="2800" b="1" dirty="0">
                <a:solidFill>
                  <a:srgbClr val="004F8A"/>
                </a:solidFill>
              </a:rPr>
              <a:t>, které přijme plyn od teplejšího tělesa.</a:t>
            </a:r>
          </a:p>
          <a:p>
            <a:endParaRPr lang="cs-CZ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Skupina 21"/>
          <p:cNvGrpSpPr/>
          <p:nvPr/>
        </p:nvGrpSpPr>
        <p:grpSpPr>
          <a:xfrm>
            <a:off x="2699792" y="5301208"/>
            <a:ext cx="4248472" cy="1152128"/>
            <a:chOff x="2771800" y="5445224"/>
            <a:chExt cx="4248472" cy="1152128"/>
          </a:xfrm>
        </p:grpSpPr>
        <p:sp>
          <p:nvSpPr>
            <p:cNvPr id="21" name="Obdélník 20"/>
            <p:cNvSpPr/>
            <p:nvPr/>
          </p:nvSpPr>
          <p:spPr>
            <a:xfrm>
              <a:off x="2771800" y="5445224"/>
              <a:ext cx="4248472" cy="115212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853062111"/>
                </p:ext>
              </p:extLst>
            </p:nvPr>
          </p:nvGraphicFramePr>
          <p:xfrm>
            <a:off x="2915816" y="5661248"/>
            <a:ext cx="3929063" cy="766762"/>
          </p:xfrm>
          <a:graphic>
            <a:graphicData uri="http://schemas.openxmlformats.org/presentationml/2006/ole">
              <p:oleObj spid="_x0000_s17422" name="Rovnice" r:id="rId4" imgW="876240" imgH="203040" progId="Equation.3">
                <p:embed/>
              </p:oleObj>
            </a:graphicData>
          </a:graphic>
        </p:graphicFrame>
      </p:grpSp>
      <p:grpSp>
        <p:nvGrpSpPr>
          <p:cNvPr id="6" name="Skupina 5"/>
          <p:cNvGrpSpPr/>
          <p:nvPr/>
        </p:nvGrpSpPr>
        <p:grpSpPr>
          <a:xfrm>
            <a:off x="1259632" y="3357587"/>
            <a:ext cx="6624736" cy="1224136"/>
            <a:chOff x="1259632" y="4797152"/>
            <a:chExt cx="6624736" cy="1224136"/>
          </a:xfrm>
        </p:grpSpPr>
        <p:grpSp>
          <p:nvGrpSpPr>
            <p:cNvPr id="7" name="Skupina 6"/>
            <p:cNvGrpSpPr/>
            <p:nvPr/>
          </p:nvGrpSpPr>
          <p:grpSpPr>
            <a:xfrm>
              <a:off x="1259632" y="4797152"/>
              <a:ext cx="6624736" cy="1224136"/>
              <a:chOff x="1043608" y="4581128"/>
              <a:chExt cx="6624736" cy="1224136"/>
            </a:xfrm>
          </p:grpSpPr>
          <p:sp>
            <p:nvSpPr>
              <p:cNvPr id="12" name="Obdélník 11"/>
              <p:cNvSpPr/>
              <p:nvPr/>
            </p:nvSpPr>
            <p:spPr>
              <a:xfrm>
                <a:off x="3707904" y="4619228"/>
                <a:ext cx="72008" cy="1152128"/>
              </a:xfrm>
              <a:prstGeom prst="rect">
                <a:avLst/>
              </a:prstGeom>
              <a:pattFill prst="pct70">
                <a:fgClr>
                  <a:srgbClr val="008000"/>
                </a:fgClr>
                <a:bgClr>
                  <a:schemeClr val="bg1"/>
                </a:bgClr>
              </a:pattFill>
              <a:ln w="508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3" name="Skupina 12"/>
              <p:cNvGrpSpPr/>
              <p:nvPr/>
            </p:nvGrpSpPr>
            <p:grpSpPr>
              <a:xfrm>
                <a:off x="1043608" y="4581128"/>
                <a:ext cx="6624736" cy="1224136"/>
                <a:chOff x="1043608" y="4581128"/>
                <a:chExt cx="6624736" cy="1224136"/>
              </a:xfrm>
            </p:grpSpPr>
            <p:sp>
              <p:nvSpPr>
                <p:cNvPr id="14" name="Obdélník 13"/>
                <p:cNvSpPr/>
                <p:nvPr/>
              </p:nvSpPr>
              <p:spPr>
                <a:xfrm>
                  <a:off x="2123728" y="4581128"/>
                  <a:ext cx="5544616" cy="1224136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" name="Freeform 6"/>
                <p:cNvSpPr>
                  <a:spLocks/>
                </p:cNvSpPr>
                <p:nvPr/>
              </p:nvSpPr>
              <p:spPr bwMode="auto">
                <a:xfrm>
                  <a:off x="2339752" y="4767436"/>
                  <a:ext cx="1368152" cy="839304"/>
                </a:xfrm>
                <a:custGeom>
                  <a:avLst/>
                  <a:gdLst>
                    <a:gd name="T0" fmla="*/ 0 w 925"/>
                    <a:gd name="T1" fmla="*/ 216 h 377"/>
                    <a:gd name="T2" fmla="*/ 25 w 925"/>
                    <a:gd name="T3" fmla="*/ 214 h 377"/>
                    <a:gd name="T4" fmla="*/ 49 w 925"/>
                    <a:gd name="T5" fmla="*/ 27 h 377"/>
                    <a:gd name="T6" fmla="*/ 82 w 925"/>
                    <a:gd name="T7" fmla="*/ 373 h 377"/>
                    <a:gd name="T8" fmla="*/ 131 w 925"/>
                    <a:gd name="T9" fmla="*/ 24 h 377"/>
                    <a:gd name="T10" fmla="*/ 161 w 925"/>
                    <a:gd name="T11" fmla="*/ 375 h 377"/>
                    <a:gd name="T12" fmla="*/ 211 w 925"/>
                    <a:gd name="T13" fmla="*/ 25 h 377"/>
                    <a:gd name="T14" fmla="*/ 241 w 925"/>
                    <a:gd name="T15" fmla="*/ 373 h 377"/>
                    <a:gd name="T16" fmla="*/ 290 w 925"/>
                    <a:gd name="T17" fmla="*/ 25 h 377"/>
                    <a:gd name="T18" fmla="*/ 332 w 925"/>
                    <a:gd name="T19" fmla="*/ 373 h 377"/>
                    <a:gd name="T20" fmla="*/ 379 w 925"/>
                    <a:gd name="T21" fmla="*/ 24 h 377"/>
                    <a:gd name="T22" fmla="*/ 421 w 925"/>
                    <a:gd name="T23" fmla="*/ 376 h 377"/>
                    <a:gd name="T24" fmla="*/ 467 w 925"/>
                    <a:gd name="T25" fmla="*/ 25 h 377"/>
                    <a:gd name="T26" fmla="*/ 512 w 925"/>
                    <a:gd name="T27" fmla="*/ 376 h 377"/>
                    <a:gd name="T28" fmla="*/ 553 w 925"/>
                    <a:gd name="T29" fmla="*/ 28 h 377"/>
                    <a:gd name="T30" fmla="*/ 596 w 925"/>
                    <a:gd name="T31" fmla="*/ 375 h 377"/>
                    <a:gd name="T32" fmla="*/ 643 w 925"/>
                    <a:gd name="T33" fmla="*/ 27 h 377"/>
                    <a:gd name="T34" fmla="*/ 679 w 925"/>
                    <a:gd name="T35" fmla="*/ 372 h 377"/>
                    <a:gd name="T36" fmla="*/ 724 w 925"/>
                    <a:gd name="T37" fmla="*/ 24 h 377"/>
                    <a:gd name="T38" fmla="*/ 755 w 925"/>
                    <a:gd name="T39" fmla="*/ 372 h 377"/>
                    <a:gd name="T40" fmla="*/ 800 w 925"/>
                    <a:gd name="T41" fmla="*/ 25 h 377"/>
                    <a:gd name="T42" fmla="*/ 841 w 925"/>
                    <a:gd name="T43" fmla="*/ 373 h 377"/>
                    <a:gd name="T44" fmla="*/ 881 w 925"/>
                    <a:gd name="T45" fmla="*/ 27 h 377"/>
                    <a:gd name="T46" fmla="*/ 907 w 925"/>
                    <a:gd name="T47" fmla="*/ 211 h 377"/>
                    <a:gd name="T48" fmla="*/ 925 w 925"/>
                    <a:gd name="T49" fmla="*/ 217 h 37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925" h="377">
                      <a:moveTo>
                        <a:pt x="0" y="216"/>
                      </a:moveTo>
                      <a:cubicBezTo>
                        <a:pt x="4" y="215"/>
                        <a:pt x="17" y="245"/>
                        <a:pt x="25" y="214"/>
                      </a:cubicBezTo>
                      <a:cubicBezTo>
                        <a:pt x="33" y="183"/>
                        <a:pt x="40" y="1"/>
                        <a:pt x="49" y="27"/>
                      </a:cubicBezTo>
                      <a:cubicBezTo>
                        <a:pt x="58" y="53"/>
                        <a:pt x="68" y="373"/>
                        <a:pt x="82" y="373"/>
                      </a:cubicBezTo>
                      <a:cubicBezTo>
                        <a:pt x="96" y="373"/>
                        <a:pt x="118" y="24"/>
                        <a:pt x="131" y="24"/>
                      </a:cubicBezTo>
                      <a:cubicBezTo>
                        <a:pt x="144" y="24"/>
                        <a:pt x="148" y="375"/>
                        <a:pt x="161" y="375"/>
                      </a:cubicBezTo>
                      <a:cubicBezTo>
                        <a:pt x="174" y="375"/>
                        <a:pt x="198" y="25"/>
                        <a:pt x="211" y="25"/>
                      </a:cubicBezTo>
                      <a:cubicBezTo>
                        <a:pt x="224" y="25"/>
                        <a:pt x="228" y="373"/>
                        <a:pt x="241" y="373"/>
                      </a:cubicBezTo>
                      <a:cubicBezTo>
                        <a:pt x="254" y="373"/>
                        <a:pt x="275" y="25"/>
                        <a:pt x="290" y="25"/>
                      </a:cubicBezTo>
                      <a:cubicBezTo>
                        <a:pt x="305" y="25"/>
                        <a:pt x="317" y="373"/>
                        <a:pt x="332" y="373"/>
                      </a:cubicBezTo>
                      <a:cubicBezTo>
                        <a:pt x="347" y="373"/>
                        <a:pt x="364" y="24"/>
                        <a:pt x="379" y="24"/>
                      </a:cubicBezTo>
                      <a:cubicBezTo>
                        <a:pt x="394" y="24"/>
                        <a:pt x="406" y="376"/>
                        <a:pt x="421" y="376"/>
                      </a:cubicBezTo>
                      <a:cubicBezTo>
                        <a:pt x="436" y="376"/>
                        <a:pt x="452" y="25"/>
                        <a:pt x="467" y="25"/>
                      </a:cubicBezTo>
                      <a:cubicBezTo>
                        <a:pt x="482" y="25"/>
                        <a:pt x="498" y="375"/>
                        <a:pt x="512" y="376"/>
                      </a:cubicBezTo>
                      <a:cubicBezTo>
                        <a:pt x="526" y="377"/>
                        <a:pt x="539" y="28"/>
                        <a:pt x="553" y="28"/>
                      </a:cubicBezTo>
                      <a:cubicBezTo>
                        <a:pt x="567" y="28"/>
                        <a:pt x="581" y="375"/>
                        <a:pt x="596" y="375"/>
                      </a:cubicBezTo>
                      <a:cubicBezTo>
                        <a:pt x="611" y="375"/>
                        <a:pt x="629" y="27"/>
                        <a:pt x="643" y="27"/>
                      </a:cubicBezTo>
                      <a:cubicBezTo>
                        <a:pt x="657" y="27"/>
                        <a:pt x="666" y="372"/>
                        <a:pt x="679" y="372"/>
                      </a:cubicBezTo>
                      <a:cubicBezTo>
                        <a:pt x="692" y="372"/>
                        <a:pt x="711" y="24"/>
                        <a:pt x="724" y="24"/>
                      </a:cubicBezTo>
                      <a:cubicBezTo>
                        <a:pt x="737" y="24"/>
                        <a:pt x="742" y="372"/>
                        <a:pt x="755" y="372"/>
                      </a:cubicBezTo>
                      <a:cubicBezTo>
                        <a:pt x="768" y="372"/>
                        <a:pt x="786" y="25"/>
                        <a:pt x="800" y="25"/>
                      </a:cubicBezTo>
                      <a:cubicBezTo>
                        <a:pt x="814" y="25"/>
                        <a:pt x="828" y="373"/>
                        <a:pt x="841" y="373"/>
                      </a:cubicBezTo>
                      <a:cubicBezTo>
                        <a:pt x="854" y="373"/>
                        <a:pt x="870" y="54"/>
                        <a:pt x="881" y="27"/>
                      </a:cubicBezTo>
                      <a:cubicBezTo>
                        <a:pt x="892" y="0"/>
                        <a:pt x="900" y="179"/>
                        <a:pt x="907" y="211"/>
                      </a:cubicBezTo>
                      <a:cubicBezTo>
                        <a:pt x="914" y="243"/>
                        <a:pt x="921" y="216"/>
                        <a:pt x="925" y="217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" name="Obdélník 15"/>
                <p:cNvSpPr/>
                <p:nvPr/>
              </p:nvSpPr>
              <p:spPr>
                <a:xfrm>
                  <a:off x="1125141" y="5199484"/>
                  <a:ext cx="1224136" cy="45719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" name="Obdélník 16"/>
                <p:cNvSpPr/>
                <p:nvPr/>
              </p:nvSpPr>
              <p:spPr>
                <a:xfrm>
                  <a:off x="1043608" y="4969743"/>
                  <a:ext cx="81533" cy="504056"/>
                </a:xfrm>
                <a:prstGeom prst="rect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" name="Obdélník 17"/>
                <p:cNvSpPr/>
                <p:nvPr/>
              </p:nvSpPr>
              <p:spPr>
                <a:xfrm>
                  <a:off x="6294859" y="4619228"/>
                  <a:ext cx="1368152" cy="1152128"/>
                </a:xfrm>
                <a:prstGeom prst="rect">
                  <a:avLst/>
                </a:prstGeom>
                <a:solidFill>
                  <a:srgbClr val="E29A84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" name="Obdélník 18"/>
                <p:cNvSpPr/>
                <p:nvPr/>
              </p:nvSpPr>
              <p:spPr>
                <a:xfrm>
                  <a:off x="3828678" y="4619228"/>
                  <a:ext cx="2437606" cy="1152128"/>
                </a:xfrm>
                <a:prstGeom prst="rect">
                  <a:avLst/>
                </a:prstGeom>
                <a:pattFill prst="sphere">
                  <a:fgClr>
                    <a:srgbClr val="FFCC66"/>
                  </a:fgClr>
                  <a:bgClr>
                    <a:schemeClr val="bg1"/>
                  </a:bgClr>
                </a:pattFill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8" name="Přímá spojnice se šipkou 7"/>
            <p:cNvCxnSpPr/>
            <p:nvPr/>
          </p:nvCxnSpPr>
          <p:spPr>
            <a:xfrm>
              <a:off x="4014986" y="5454749"/>
              <a:ext cx="1105458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4355976" y="4994012"/>
              <a:ext cx="341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F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5686028" y="5151859"/>
              <a:ext cx="413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t</a:t>
              </a:r>
              <a:r>
                <a:rPr lang="cs-CZ" sz="2800" b="1" i="1" baseline="-25000" dirty="0" smtClean="0">
                  <a:solidFill>
                    <a:srgbClr val="FF0000"/>
                  </a:solidFill>
                </a:rPr>
                <a:t>1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038424" y="5157192"/>
              <a:ext cx="4122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i="1" dirty="0" smtClean="0">
                  <a:solidFill>
                    <a:srgbClr val="FF0000"/>
                  </a:solidFill>
                </a:rPr>
                <a:t>t</a:t>
              </a:r>
              <a:r>
                <a:rPr lang="cs-CZ" sz="2800" b="1" i="1" baseline="-25000" dirty="0" smtClean="0">
                  <a:solidFill>
                    <a:srgbClr val="FF0000"/>
                  </a:solidFill>
                </a:rPr>
                <a:t>2</a:t>
              </a:r>
              <a:endParaRPr lang="cs-CZ" sz="2800" b="1" i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42058546"/>
              </p:ext>
            </p:extLst>
          </p:nvPr>
        </p:nvGraphicFramePr>
        <p:xfrm>
          <a:off x="3079328" y="4606454"/>
          <a:ext cx="4445000" cy="550738"/>
        </p:xfrm>
        <a:graphic>
          <a:graphicData uri="http://schemas.openxmlformats.org/presentationml/2006/ole">
            <p:oleObj spid="_x0000_s17423" name="Rovnice" r:id="rId5" imgW="99036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255844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termodynamický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Celková </a:t>
            </a:r>
            <a:r>
              <a:rPr lang="cs-CZ" b="1" dirty="0">
                <a:solidFill>
                  <a:srgbClr val="004F8A"/>
                </a:solidFill>
              </a:rPr>
              <a:t>energie systému a jeho okolí je konstantní</a:t>
            </a:r>
            <a:r>
              <a:rPr lang="cs-CZ" b="1" dirty="0" smtClean="0">
                <a:solidFill>
                  <a:srgbClr val="004F8A"/>
                </a:solidFill>
              </a:rPr>
              <a:t>.</a:t>
            </a: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FF0000"/>
                </a:solidFill>
              </a:rPr>
              <a:t>W, Q:</a:t>
            </a:r>
          </a:p>
          <a:p>
            <a:r>
              <a:rPr lang="cs-CZ" b="1" dirty="0" smtClean="0"/>
              <a:t>formy energie, které mohou přecházet jedna </a:t>
            </a:r>
            <a:br>
              <a:rPr lang="cs-CZ" b="1" dirty="0" smtClean="0"/>
            </a:br>
            <a:r>
              <a:rPr lang="cs-CZ" b="1" dirty="0" smtClean="0"/>
              <a:t>v druhou</a:t>
            </a:r>
          </a:p>
          <a:p>
            <a:r>
              <a:rPr lang="cs-CZ" b="1" dirty="0" smtClean="0"/>
              <a:t>průběhu </a:t>
            </a:r>
            <a:r>
              <a:rPr lang="cs-CZ" b="1" dirty="0"/>
              <a:t>děje závisí, jak se energie přijatá systémem od okolí rozloží mezi Q a W</a:t>
            </a:r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36739174"/>
              </p:ext>
            </p:extLst>
          </p:nvPr>
        </p:nvGraphicFramePr>
        <p:xfrm>
          <a:off x="2638425" y="2636912"/>
          <a:ext cx="3929063" cy="766762"/>
        </p:xfrm>
        <a:graphic>
          <a:graphicData uri="http://schemas.openxmlformats.org/presentationml/2006/ole">
            <p:oleObj spid="_x0000_s18443" name="Rovnice" r:id="rId4" imgW="87624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730678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691680" y="2814836"/>
            <a:ext cx="597666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vnitřní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rgbClr val="004F8A"/>
                </a:solidFill>
              </a:rPr>
              <a:t>Soustava energii přijímá nebo odevzdává.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Přijímá =&gt; </a:t>
            </a:r>
            <a:r>
              <a:rPr lang="cs-CZ" sz="2800" b="1" dirty="0" smtClean="0"/>
              <a:t>vnitřní energie se zvětšuje</a:t>
            </a:r>
          </a:p>
          <a:p>
            <a:pPr marL="0" indent="0">
              <a:buNone/>
            </a:pPr>
            <a:endParaRPr lang="cs-CZ" sz="3200" b="1" dirty="0" smtClean="0"/>
          </a:p>
          <a:p>
            <a:endParaRPr lang="cs-CZ" sz="3200" b="1" dirty="0" smtClean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1789361" y="2931923"/>
            <a:ext cx="5878983" cy="713101"/>
            <a:chOff x="2627784" y="2843783"/>
            <a:chExt cx="5878983" cy="713101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658876957"/>
                </p:ext>
              </p:extLst>
            </p:nvPr>
          </p:nvGraphicFramePr>
          <p:xfrm>
            <a:off x="6833617" y="2852936"/>
            <a:ext cx="1673150" cy="703948"/>
          </p:xfrm>
          <a:graphic>
            <a:graphicData uri="http://schemas.openxmlformats.org/presentationml/2006/ole">
              <p:oleObj spid="_x0000_s19476" name="Rovnice" r:id="rId4" imgW="406080" imgH="203040" progId="Equation.3">
                <p:embed/>
              </p:oleObj>
            </a:graphicData>
          </a:graphic>
        </p:graphicFrame>
        <p:graphicFrame>
          <p:nvGraphicFramePr>
            <p:cNvPr id="7" name="Objek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21352698"/>
                </p:ext>
              </p:extLst>
            </p:nvPr>
          </p:nvGraphicFramePr>
          <p:xfrm>
            <a:off x="2627784" y="2843783"/>
            <a:ext cx="1011237" cy="647700"/>
          </p:xfrm>
          <a:graphic>
            <a:graphicData uri="http://schemas.openxmlformats.org/presentationml/2006/ole">
              <p:oleObj spid="_x0000_s19477" name="Rovnica" r:id="rId5" imgW="317225" imgH="203024" progId="Equation.3">
                <p:embed/>
              </p:oleObj>
            </a:graphicData>
          </a:graphic>
        </p:graphicFrame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58098352"/>
                </p:ext>
              </p:extLst>
            </p:nvPr>
          </p:nvGraphicFramePr>
          <p:xfrm>
            <a:off x="4175150" y="2853308"/>
            <a:ext cx="930275" cy="647700"/>
          </p:xfrm>
          <a:graphic>
            <a:graphicData uri="http://schemas.openxmlformats.org/presentationml/2006/ole">
              <p:oleObj spid="_x0000_s19478" name="Rovnica" r:id="rId6" imgW="291973" imgH="203112" progId="Equation.3">
                <p:embed/>
              </p:oleObj>
            </a:graphicData>
          </a:graphic>
        </p:graphicFrame>
        <p:sp>
          <p:nvSpPr>
            <p:cNvPr id="9" name="TextovéPole 8"/>
            <p:cNvSpPr txBox="1"/>
            <p:nvPr/>
          </p:nvSpPr>
          <p:spPr>
            <a:xfrm>
              <a:off x="3635896" y="294956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/>
                <a:t>=&gt;</a:t>
              </a:r>
              <a:endParaRPr lang="cs-CZ" sz="2400" b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5633149" y="2943994"/>
              <a:ext cx="6623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=&gt;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1331640" y="4365104"/>
            <a:ext cx="6624736" cy="1224136"/>
            <a:chOff x="1259632" y="4797152"/>
            <a:chExt cx="6624736" cy="1224136"/>
          </a:xfrm>
        </p:grpSpPr>
        <p:grpSp>
          <p:nvGrpSpPr>
            <p:cNvPr id="21" name="Skupina 20"/>
            <p:cNvGrpSpPr/>
            <p:nvPr/>
          </p:nvGrpSpPr>
          <p:grpSpPr>
            <a:xfrm>
              <a:off x="1259632" y="4797152"/>
              <a:ext cx="6624736" cy="1224136"/>
              <a:chOff x="1043608" y="4581128"/>
              <a:chExt cx="6624736" cy="1224136"/>
            </a:xfrm>
          </p:grpSpPr>
          <p:sp>
            <p:nvSpPr>
              <p:cNvPr id="26" name="Obdélník 25"/>
              <p:cNvSpPr/>
              <p:nvPr/>
            </p:nvSpPr>
            <p:spPr>
              <a:xfrm>
                <a:off x="3707904" y="4619228"/>
                <a:ext cx="72008" cy="1152128"/>
              </a:xfrm>
              <a:prstGeom prst="rect">
                <a:avLst/>
              </a:prstGeom>
              <a:pattFill prst="pct70">
                <a:fgClr>
                  <a:srgbClr val="008000"/>
                </a:fgClr>
                <a:bgClr>
                  <a:schemeClr val="bg1"/>
                </a:bgClr>
              </a:pattFill>
              <a:ln w="508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7" name="Skupina 26"/>
              <p:cNvGrpSpPr/>
              <p:nvPr/>
            </p:nvGrpSpPr>
            <p:grpSpPr>
              <a:xfrm>
                <a:off x="1043608" y="4581128"/>
                <a:ext cx="6624736" cy="1224136"/>
                <a:chOff x="1043608" y="4581128"/>
                <a:chExt cx="6624736" cy="1224136"/>
              </a:xfrm>
            </p:grpSpPr>
            <p:sp>
              <p:nvSpPr>
                <p:cNvPr id="28" name="Obdélník 27"/>
                <p:cNvSpPr/>
                <p:nvPr/>
              </p:nvSpPr>
              <p:spPr>
                <a:xfrm>
                  <a:off x="2123728" y="4581128"/>
                  <a:ext cx="5544616" cy="1224136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9" name="Freeform 6"/>
                <p:cNvSpPr>
                  <a:spLocks/>
                </p:cNvSpPr>
                <p:nvPr/>
              </p:nvSpPr>
              <p:spPr bwMode="auto">
                <a:xfrm>
                  <a:off x="2339752" y="4767436"/>
                  <a:ext cx="1368152" cy="839304"/>
                </a:xfrm>
                <a:custGeom>
                  <a:avLst/>
                  <a:gdLst>
                    <a:gd name="T0" fmla="*/ 0 w 925"/>
                    <a:gd name="T1" fmla="*/ 216 h 377"/>
                    <a:gd name="T2" fmla="*/ 25 w 925"/>
                    <a:gd name="T3" fmla="*/ 214 h 377"/>
                    <a:gd name="T4" fmla="*/ 49 w 925"/>
                    <a:gd name="T5" fmla="*/ 27 h 377"/>
                    <a:gd name="T6" fmla="*/ 82 w 925"/>
                    <a:gd name="T7" fmla="*/ 373 h 377"/>
                    <a:gd name="T8" fmla="*/ 131 w 925"/>
                    <a:gd name="T9" fmla="*/ 24 h 377"/>
                    <a:gd name="T10" fmla="*/ 161 w 925"/>
                    <a:gd name="T11" fmla="*/ 375 h 377"/>
                    <a:gd name="T12" fmla="*/ 211 w 925"/>
                    <a:gd name="T13" fmla="*/ 25 h 377"/>
                    <a:gd name="T14" fmla="*/ 241 w 925"/>
                    <a:gd name="T15" fmla="*/ 373 h 377"/>
                    <a:gd name="T16" fmla="*/ 290 w 925"/>
                    <a:gd name="T17" fmla="*/ 25 h 377"/>
                    <a:gd name="T18" fmla="*/ 332 w 925"/>
                    <a:gd name="T19" fmla="*/ 373 h 377"/>
                    <a:gd name="T20" fmla="*/ 379 w 925"/>
                    <a:gd name="T21" fmla="*/ 24 h 377"/>
                    <a:gd name="T22" fmla="*/ 421 w 925"/>
                    <a:gd name="T23" fmla="*/ 376 h 377"/>
                    <a:gd name="T24" fmla="*/ 467 w 925"/>
                    <a:gd name="T25" fmla="*/ 25 h 377"/>
                    <a:gd name="T26" fmla="*/ 512 w 925"/>
                    <a:gd name="T27" fmla="*/ 376 h 377"/>
                    <a:gd name="T28" fmla="*/ 553 w 925"/>
                    <a:gd name="T29" fmla="*/ 28 h 377"/>
                    <a:gd name="T30" fmla="*/ 596 w 925"/>
                    <a:gd name="T31" fmla="*/ 375 h 377"/>
                    <a:gd name="T32" fmla="*/ 643 w 925"/>
                    <a:gd name="T33" fmla="*/ 27 h 377"/>
                    <a:gd name="T34" fmla="*/ 679 w 925"/>
                    <a:gd name="T35" fmla="*/ 372 h 377"/>
                    <a:gd name="T36" fmla="*/ 724 w 925"/>
                    <a:gd name="T37" fmla="*/ 24 h 377"/>
                    <a:gd name="T38" fmla="*/ 755 w 925"/>
                    <a:gd name="T39" fmla="*/ 372 h 377"/>
                    <a:gd name="T40" fmla="*/ 800 w 925"/>
                    <a:gd name="T41" fmla="*/ 25 h 377"/>
                    <a:gd name="T42" fmla="*/ 841 w 925"/>
                    <a:gd name="T43" fmla="*/ 373 h 377"/>
                    <a:gd name="T44" fmla="*/ 881 w 925"/>
                    <a:gd name="T45" fmla="*/ 27 h 377"/>
                    <a:gd name="T46" fmla="*/ 907 w 925"/>
                    <a:gd name="T47" fmla="*/ 211 h 377"/>
                    <a:gd name="T48" fmla="*/ 925 w 925"/>
                    <a:gd name="T49" fmla="*/ 217 h 37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925" h="377">
                      <a:moveTo>
                        <a:pt x="0" y="216"/>
                      </a:moveTo>
                      <a:cubicBezTo>
                        <a:pt x="4" y="215"/>
                        <a:pt x="17" y="245"/>
                        <a:pt x="25" y="214"/>
                      </a:cubicBezTo>
                      <a:cubicBezTo>
                        <a:pt x="33" y="183"/>
                        <a:pt x="40" y="1"/>
                        <a:pt x="49" y="27"/>
                      </a:cubicBezTo>
                      <a:cubicBezTo>
                        <a:pt x="58" y="53"/>
                        <a:pt x="68" y="373"/>
                        <a:pt x="82" y="373"/>
                      </a:cubicBezTo>
                      <a:cubicBezTo>
                        <a:pt x="96" y="373"/>
                        <a:pt x="118" y="24"/>
                        <a:pt x="131" y="24"/>
                      </a:cubicBezTo>
                      <a:cubicBezTo>
                        <a:pt x="144" y="24"/>
                        <a:pt x="148" y="375"/>
                        <a:pt x="161" y="375"/>
                      </a:cubicBezTo>
                      <a:cubicBezTo>
                        <a:pt x="174" y="375"/>
                        <a:pt x="198" y="25"/>
                        <a:pt x="211" y="25"/>
                      </a:cubicBezTo>
                      <a:cubicBezTo>
                        <a:pt x="224" y="25"/>
                        <a:pt x="228" y="373"/>
                        <a:pt x="241" y="373"/>
                      </a:cubicBezTo>
                      <a:cubicBezTo>
                        <a:pt x="254" y="373"/>
                        <a:pt x="275" y="25"/>
                        <a:pt x="290" y="25"/>
                      </a:cubicBezTo>
                      <a:cubicBezTo>
                        <a:pt x="305" y="25"/>
                        <a:pt x="317" y="373"/>
                        <a:pt x="332" y="373"/>
                      </a:cubicBezTo>
                      <a:cubicBezTo>
                        <a:pt x="347" y="373"/>
                        <a:pt x="364" y="24"/>
                        <a:pt x="379" y="24"/>
                      </a:cubicBezTo>
                      <a:cubicBezTo>
                        <a:pt x="394" y="24"/>
                        <a:pt x="406" y="376"/>
                        <a:pt x="421" y="376"/>
                      </a:cubicBezTo>
                      <a:cubicBezTo>
                        <a:pt x="436" y="376"/>
                        <a:pt x="452" y="25"/>
                        <a:pt x="467" y="25"/>
                      </a:cubicBezTo>
                      <a:cubicBezTo>
                        <a:pt x="482" y="25"/>
                        <a:pt x="498" y="375"/>
                        <a:pt x="512" y="376"/>
                      </a:cubicBezTo>
                      <a:cubicBezTo>
                        <a:pt x="526" y="377"/>
                        <a:pt x="539" y="28"/>
                        <a:pt x="553" y="28"/>
                      </a:cubicBezTo>
                      <a:cubicBezTo>
                        <a:pt x="567" y="28"/>
                        <a:pt x="581" y="375"/>
                        <a:pt x="596" y="375"/>
                      </a:cubicBezTo>
                      <a:cubicBezTo>
                        <a:pt x="611" y="375"/>
                        <a:pt x="629" y="27"/>
                        <a:pt x="643" y="27"/>
                      </a:cubicBezTo>
                      <a:cubicBezTo>
                        <a:pt x="657" y="27"/>
                        <a:pt x="666" y="372"/>
                        <a:pt x="679" y="372"/>
                      </a:cubicBezTo>
                      <a:cubicBezTo>
                        <a:pt x="692" y="372"/>
                        <a:pt x="711" y="24"/>
                        <a:pt x="724" y="24"/>
                      </a:cubicBezTo>
                      <a:cubicBezTo>
                        <a:pt x="737" y="24"/>
                        <a:pt x="742" y="372"/>
                        <a:pt x="755" y="372"/>
                      </a:cubicBezTo>
                      <a:cubicBezTo>
                        <a:pt x="768" y="372"/>
                        <a:pt x="786" y="25"/>
                        <a:pt x="800" y="25"/>
                      </a:cubicBezTo>
                      <a:cubicBezTo>
                        <a:pt x="814" y="25"/>
                        <a:pt x="828" y="373"/>
                        <a:pt x="841" y="373"/>
                      </a:cubicBezTo>
                      <a:cubicBezTo>
                        <a:pt x="854" y="373"/>
                        <a:pt x="870" y="54"/>
                        <a:pt x="881" y="27"/>
                      </a:cubicBezTo>
                      <a:cubicBezTo>
                        <a:pt x="892" y="0"/>
                        <a:pt x="900" y="179"/>
                        <a:pt x="907" y="211"/>
                      </a:cubicBezTo>
                      <a:cubicBezTo>
                        <a:pt x="914" y="243"/>
                        <a:pt x="921" y="216"/>
                        <a:pt x="925" y="217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0" name="Obdélník 29"/>
                <p:cNvSpPr/>
                <p:nvPr/>
              </p:nvSpPr>
              <p:spPr>
                <a:xfrm>
                  <a:off x="1125141" y="5199484"/>
                  <a:ext cx="1224136" cy="45719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1" name="Obdélník 30"/>
                <p:cNvSpPr/>
                <p:nvPr/>
              </p:nvSpPr>
              <p:spPr>
                <a:xfrm>
                  <a:off x="1043608" y="4969743"/>
                  <a:ext cx="81533" cy="504056"/>
                </a:xfrm>
                <a:prstGeom prst="rect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2" name="Obdélník 31"/>
                <p:cNvSpPr/>
                <p:nvPr/>
              </p:nvSpPr>
              <p:spPr>
                <a:xfrm>
                  <a:off x="6294859" y="4619228"/>
                  <a:ext cx="1368152" cy="1152128"/>
                </a:xfrm>
                <a:prstGeom prst="rect">
                  <a:avLst/>
                </a:prstGeom>
                <a:solidFill>
                  <a:srgbClr val="E29A84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3" name="Obdélník 32"/>
                <p:cNvSpPr/>
                <p:nvPr/>
              </p:nvSpPr>
              <p:spPr>
                <a:xfrm>
                  <a:off x="3828678" y="4619228"/>
                  <a:ext cx="2437606" cy="1152128"/>
                </a:xfrm>
                <a:prstGeom prst="rect">
                  <a:avLst/>
                </a:prstGeom>
                <a:pattFill prst="sphere">
                  <a:fgClr>
                    <a:srgbClr val="FFCC66"/>
                  </a:fgClr>
                  <a:bgClr>
                    <a:schemeClr val="bg1"/>
                  </a:bgClr>
                </a:pattFill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22" name="Přímá spojnice se šipkou 21"/>
            <p:cNvCxnSpPr/>
            <p:nvPr/>
          </p:nvCxnSpPr>
          <p:spPr>
            <a:xfrm>
              <a:off x="4014986" y="5454749"/>
              <a:ext cx="1105458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ovéPole 22"/>
            <p:cNvSpPr txBox="1"/>
            <p:nvPr/>
          </p:nvSpPr>
          <p:spPr>
            <a:xfrm>
              <a:off x="4355976" y="4869160"/>
              <a:ext cx="381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i="1" dirty="0" smtClean="0">
                  <a:solidFill>
                    <a:srgbClr val="FF0000"/>
                  </a:solidFill>
                </a:rPr>
                <a:t>F</a:t>
              </a:r>
              <a:endParaRPr lang="cs-CZ" sz="36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6516216" y="4869160"/>
              <a:ext cx="5261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i="1" dirty="0" smtClean="0">
                  <a:solidFill>
                    <a:srgbClr val="FF0000"/>
                  </a:solidFill>
                </a:rPr>
                <a:t>Q</a:t>
              </a:r>
              <a:endParaRPr lang="cs-CZ" sz="3600" b="1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5" name="Přímá spojnice se šipkou 34"/>
          <p:cNvCxnSpPr/>
          <p:nvPr/>
        </p:nvCxnSpPr>
        <p:spPr>
          <a:xfrm flipH="1">
            <a:off x="5796136" y="5013176"/>
            <a:ext cx="1470832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930676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vnitřní </a:t>
            </a:r>
            <a:r>
              <a:rPr lang="cs-CZ" dirty="0"/>
              <a:t>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004F8A"/>
                </a:solidFill>
              </a:rPr>
              <a:t>Soustava energii přijímá nebo odevzdává.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Odevzdává </a:t>
            </a:r>
            <a:r>
              <a:rPr lang="cs-CZ" sz="2800" b="1" dirty="0">
                <a:solidFill>
                  <a:srgbClr val="FF0000"/>
                </a:solidFill>
              </a:rPr>
              <a:t>=&gt; </a:t>
            </a:r>
            <a:r>
              <a:rPr lang="cs-CZ" sz="2800" b="1" dirty="0"/>
              <a:t>vnitřní energie se zmenšuje</a:t>
            </a:r>
          </a:p>
          <a:p>
            <a:endParaRPr lang="cs-CZ" dirty="0"/>
          </a:p>
        </p:txBody>
      </p:sp>
      <p:pic>
        <p:nvPicPr>
          <p:cNvPr id="4" name="Picture 5" descr="domácnost,oh&amp;rcaron;íva&amp;ccaron;e,p&amp;rcaron;enosná topidla,p&amp;rcaron;ístroje,tepelný zdroj,teplom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1691680" y="2852936"/>
            <a:ext cx="5976664" cy="864096"/>
            <a:chOff x="2574826" y="4461495"/>
            <a:chExt cx="5976664" cy="864096"/>
          </a:xfrm>
        </p:grpSpPr>
        <p:sp>
          <p:nvSpPr>
            <p:cNvPr id="5" name="Obdélník 4"/>
            <p:cNvSpPr/>
            <p:nvPr/>
          </p:nvSpPr>
          <p:spPr>
            <a:xfrm>
              <a:off x="2574826" y="4461495"/>
              <a:ext cx="5976664" cy="86409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" name="Skupina 5"/>
            <p:cNvGrpSpPr/>
            <p:nvPr/>
          </p:nvGrpSpPr>
          <p:grpSpPr>
            <a:xfrm>
              <a:off x="2627313" y="4537695"/>
              <a:ext cx="5905127" cy="703948"/>
              <a:chOff x="2627313" y="4537695"/>
              <a:chExt cx="5905127" cy="703948"/>
            </a:xfrm>
          </p:grpSpPr>
          <p:graphicFrame>
            <p:nvGraphicFramePr>
              <p:cNvPr id="7" name="Objek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737079105"/>
                  </p:ext>
                </p:extLst>
              </p:nvPr>
            </p:nvGraphicFramePr>
            <p:xfrm>
              <a:off x="6859290" y="4537695"/>
              <a:ext cx="1673150" cy="703948"/>
            </p:xfrm>
            <a:graphic>
              <a:graphicData uri="http://schemas.openxmlformats.org/presentationml/2006/ole">
                <p:oleObj spid="_x0000_s20494" name="Rovnice" r:id="rId4" imgW="406080" imgH="203040" progId="Equation.3">
                  <p:embed/>
                </p:oleObj>
              </a:graphicData>
            </a:graphic>
          </p:graphicFrame>
          <p:graphicFrame>
            <p:nvGraphicFramePr>
              <p:cNvPr id="8" name="Objek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017000073"/>
                  </p:ext>
                </p:extLst>
              </p:nvPr>
            </p:nvGraphicFramePr>
            <p:xfrm>
              <a:off x="2627313" y="4572000"/>
              <a:ext cx="1011237" cy="647700"/>
            </p:xfrm>
            <a:graphic>
              <a:graphicData uri="http://schemas.openxmlformats.org/presentationml/2006/ole">
                <p:oleObj spid="_x0000_s20495" name="Rovnice" r:id="rId5" imgW="317160" imgH="203040" progId="Equation.3">
                  <p:embed/>
                </p:oleObj>
              </a:graphicData>
            </a:graphic>
          </p:graphicFrame>
          <p:graphicFrame>
            <p:nvGraphicFramePr>
              <p:cNvPr id="9" name="Objek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2050849304"/>
                  </p:ext>
                </p:extLst>
              </p:nvPr>
            </p:nvGraphicFramePr>
            <p:xfrm>
              <a:off x="4175150" y="4581500"/>
              <a:ext cx="930275" cy="647700"/>
            </p:xfrm>
            <a:graphic>
              <a:graphicData uri="http://schemas.openxmlformats.org/presentationml/2006/ole">
                <p:oleObj spid="_x0000_s20496" name="Rovnice" r:id="rId6" imgW="291960" imgH="203040" progId="Equation.3">
                  <p:embed/>
                </p:oleObj>
              </a:graphicData>
            </a:graphic>
          </p:graphicFrame>
          <p:sp>
            <p:nvSpPr>
              <p:cNvPr id="10" name="TextovéPole 9"/>
              <p:cNvSpPr txBox="1"/>
              <p:nvPr/>
            </p:nvSpPr>
            <p:spPr>
              <a:xfrm>
                <a:off x="3635896" y="4677752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 smtClean="0"/>
                  <a:t>=&gt;</a:t>
                </a:r>
                <a:endParaRPr lang="cs-CZ" sz="2400" b="1" dirty="0"/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5633070" y="4633972"/>
                <a:ext cx="6623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 smtClean="0">
                    <a:solidFill>
                      <a:srgbClr val="FF0000"/>
                    </a:solidFill>
                  </a:rPr>
                  <a:t>=&gt;</a:t>
                </a:r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7" name="Skupina 26"/>
          <p:cNvGrpSpPr/>
          <p:nvPr/>
        </p:nvGrpSpPr>
        <p:grpSpPr>
          <a:xfrm>
            <a:off x="1331640" y="4365104"/>
            <a:ext cx="6624736" cy="1224136"/>
            <a:chOff x="1259632" y="4797152"/>
            <a:chExt cx="6624736" cy="1224136"/>
          </a:xfrm>
        </p:grpSpPr>
        <p:grpSp>
          <p:nvGrpSpPr>
            <p:cNvPr id="28" name="Skupina 27"/>
            <p:cNvGrpSpPr/>
            <p:nvPr/>
          </p:nvGrpSpPr>
          <p:grpSpPr>
            <a:xfrm>
              <a:off x="1259632" y="4797152"/>
              <a:ext cx="6624736" cy="1224136"/>
              <a:chOff x="1043608" y="4581128"/>
              <a:chExt cx="6624736" cy="1224136"/>
            </a:xfrm>
          </p:grpSpPr>
          <p:sp>
            <p:nvSpPr>
              <p:cNvPr id="32" name="Obdélník 31"/>
              <p:cNvSpPr/>
              <p:nvPr/>
            </p:nvSpPr>
            <p:spPr>
              <a:xfrm>
                <a:off x="3707904" y="4619228"/>
                <a:ext cx="72008" cy="1152128"/>
              </a:xfrm>
              <a:prstGeom prst="rect">
                <a:avLst/>
              </a:prstGeom>
              <a:pattFill prst="pct70">
                <a:fgClr>
                  <a:srgbClr val="008000"/>
                </a:fgClr>
                <a:bgClr>
                  <a:schemeClr val="bg1"/>
                </a:bgClr>
              </a:pattFill>
              <a:ln w="508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3" name="Skupina 32"/>
              <p:cNvGrpSpPr/>
              <p:nvPr/>
            </p:nvGrpSpPr>
            <p:grpSpPr>
              <a:xfrm>
                <a:off x="1043608" y="4581128"/>
                <a:ext cx="6624736" cy="1224136"/>
                <a:chOff x="1043608" y="4581128"/>
                <a:chExt cx="6624736" cy="1224136"/>
              </a:xfrm>
            </p:grpSpPr>
            <p:sp>
              <p:nvSpPr>
                <p:cNvPr id="34" name="Obdélník 33"/>
                <p:cNvSpPr/>
                <p:nvPr/>
              </p:nvSpPr>
              <p:spPr>
                <a:xfrm>
                  <a:off x="2123728" y="4581128"/>
                  <a:ext cx="5544616" cy="1224136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5" name="Freeform 6"/>
                <p:cNvSpPr>
                  <a:spLocks/>
                </p:cNvSpPr>
                <p:nvPr/>
              </p:nvSpPr>
              <p:spPr bwMode="auto">
                <a:xfrm>
                  <a:off x="2339752" y="4767436"/>
                  <a:ext cx="1368152" cy="839304"/>
                </a:xfrm>
                <a:custGeom>
                  <a:avLst/>
                  <a:gdLst>
                    <a:gd name="T0" fmla="*/ 0 w 925"/>
                    <a:gd name="T1" fmla="*/ 216 h 377"/>
                    <a:gd name="T2" fmla="*/ 25 w 925"/>
                    <a:gd name="T3" fmla="*/ 214 h 377"/>
                    <a:gd name="T4" fmla="*/ 49 w 925"/>
                    <a:gd name="T5" fmla="*/ 27 h 377"/>
                    <a:gd name="T6" fmla="*/ 82 w 925"/>
                    <a:gd name="T7" fmla="*/ 373 h 377"/>
                    <a:gd name="T8" fmla="*/ 131 w 925"/>
                    <a:gd name="T9" fmla="*/ 24 h 377"/>
                    <a:gd name="T10" fmla="*/ 161 w 925"/>
                    <a:gd name="T11" fmla="*/ 375 h 377"/>
                    <a:gd name="T12" fmla="*/ 211 w 925"/>
                    <a:gd name="T13" fmla="*/ 25 h 377"/>
                    <a:gd name="T14" fmla="*/ 241 w 925"/>
                    <a:gd name="T15" fmla="*/ 373 h 377"/>
                    <a:gd name="T16" fmla="*/ 290 w 925"/>
                    <a:gd name="T17" fmla="*/ 25 h 377"/>
                    <a:gd name="T18" fmla="*/ 332 w 925"/>
                    <a:gd name="T19" fmla="*/ 373 h 377"/>
                    <a:gd name="T20" fmla="*/ 379 w 925"/>
                    <a:gd name="T21" fmla="*/ 24 h 377"/>
                    <a:gd name="T22" fmla="*/ 421 w 925"/>
                    <a:gd name="T23" fmla="*/ 376 h 377"/>
                    <a:gd name="T24" fmla="*/ 467 w 925"/>
                    <a:gd name="T25" fmla="*/ 25 h 377"/>
                    <a:gd name="T26" fmla="*/ 512 w 925"/>
                    <a:gd name="T27" fmla="*/ 376 h 377"/>
                    <a:gd name="T28" fmla="*/ 553 w 925"/>
                    <a:gd name="T29" fmla="*/ 28 h 377"/>
                    <a:gd name="T30" fmla="*/ 596 w 925"/>
                    <a:gd name="T31" fmla="*/ 375 h 377"/>
                    <a:gd name="T32" fmla="*/ 643 w 925"/>
                    <a:gd name="T33" fmla="*/ 27 h 377"/>
                    <a:gd name="T34" fmla="*/ 679 w 925"/>
                    <a:gd name="T35" fmla="*/ 372 h 377"/>
                    <a:gd name="T36" fmla="*/ 724 w 925"/>
                    <a:gd name="T37" fmla="*/ 24 h 377"/>
                    <a:gd name="T38" fmla="*/ 755 w 925"/>
                    <a:gd name="T39" fmla="*/ 372 h 377"/>
                    <a:gd name="T40" fmla="*/ 800 w 925"/>
                    <a:gd name="T41" fmla="*/ 25 h 377"/>
                    <a:gd name="T42" fmla="*/ 841 w 925"/>
                    <a:gd name="T43" fmla="*/ 373 h 377"/>
                    <a:gd name="T44" fmla="*/ 881 w 925"/>
                    <a:gd name="T45" fmla="*/ 27 h 377"/>
                    <a:gd name="T46" fmla="*/ 907 w 925"/>
                    <a:gd name="T47" fmla="*/ 211 h 377"/>
                    <a:gd name="T48" fmla="*/ 925 w 925"/>
                    <a:gd name="T49" fmla="*/ 217 h 37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925" h="377">
                      <a:moveTo>
                        <a:pt x="0" y="216"/>
                      </a:moveTo>
                      <a:cubicBezTo>
                        <a:pt x="4" y="215"/>
                        <a:pt x="17" y="245"/>
                        <a:pt x="25" y="214"/>
                      </a:cubicBezTo>
                      <a:cubicBezTo>
                        <a:pt x="33" y="183"/>
                        <a:pt x="40" y="1"/>
                        <a:pt x="49" y="27"/>
                      </a:cubicBezTo>
                      <a:cubicBezTo>
                        <a:pt x="58" y="53"/>
                        <a:pt x="68" y="373"/>
                        <a:pt x="82" y="373"/>
                      </a:cubicBezTo>
                      <a:cubicBezTo>
                        <a:pt x="96" y="373"/>
                        <a:pt x="118" y="24"/>
                        <a:pt x="131" y="24"/>
                      </a:cubicBezTo>
                      <a:cubicBezTo>
                        <a:pt x="144" y="24"/>
                        <a:pt x="148" y="375"/>
                        <a:pt x="161" y="375"/>
                      </a:cubicBezTo>
                      <a:cubicBezTo>
                        <a:pt x="174" y="375"/>
                        <a:pt x="198" y="25"/>
                        <a:pt x="211" y="25"/>
                      </a:cubicBezTo>
                      <a:cubicBezTo>
                        <a:pt x="224" y="25"/>
                        <a:pt x="228" y="373"/>
                        <a:pt x="241" y="373"/>
                      </a:cubicBezTo>
                      <a:cubicBezTo>
                        <a:pt x="254" y="373"/>
                        <a:pt x="275" y="25"/>
                        <a:pt x="290" y="25"/>
                      </a:cubicBezTo>
                      <a:cubicBezTo>
                        <a:pt x="305" y="25"/>
                        <a:pt x="317" y="373"/>
                        <a:pt x="332" y="373"/>
                      </a:cubicBezTo>
                      <a:cubicBezTo>
                        <a:pt x="347" y="373"/>
                        <a:pt x="364" y="24"/>
                        <a:pt x="379" y="24"/>
                      </a:cubicBezTo>
                      <a:cubicBezTo>
                        <a:pt x="394" y="24"/>
                        <a:pt x="406" y="376"/>
                        <a:pt x="421" y="376"/>
                      </a:cubicBezTo>
                      <a:cubicBezTo>
                        <a:pt x="436" y="376"/>
                        <a:pt x="452" y="25"/>
                        <a:pt x="467" y="25"/>
                      </a:cubicBezTo>
                      <a:cubicBezTo>
                        <a:pt x="482" y="25"/>
                        <a:pt x="498" y="375"/>
                        <a:pt x="512" y="376"/>
                      </a:cubicBezTo>
                      <a:cubicBezTo>
                        <a:pt x="526" y="377"/>
                        <a:pt x="539" y="28"/>
                        <a:pt x="553" y="28"/>
                      </a:cubicBezTo>
                      <a:cubicBezTo>
                        <a:pt x="567" y="28"/>
                        <a:pt x="581" y="375"/>
                        <a:pt x="596" y="375"/>
                      </a:cubicBezTo>
                      <a:cubicBezTo>
                        <a:pt x="611" y="375"/>
                        <a:pt x="629" y="27"/>
                        <a:pt x="643" y="27"/>
                      </a:cubicBezTo>
                      <a:cubicBezTo>
                        <a:pt x="657" y="27"/>
                        <a:pt x="666" y="372"/>
                        <a:pt x="679" y="372"/>
                      </a:cubicBezTo>
                      <a:cubicBezTo>
                        <a:pt x="692" y="372"/>
                        <a:pt x="711" y="24"/>
                        <a:pt x="724" y="24"/>
                      </a:cubicBezTo>
                      <a:cubicBezTo>
                        <a:pt x="737" y="24"/>
                        <a:pt x="742" y="372"/>
                        <a:pt x="755" y="372"/>
                      </a:cubicBezTo>
                      <a:cubicBezTo>
                        <a:pt x="768" y="372"/>
                        <a:pt x="786" y="25"/>
                        <a:pt x="800" y="25"/>
                      </a:cubicBezTo>
                      <a:cubicBezTo>
                        <a:pt x="814" y="25"/>
                        <a:pt x="828" y="373"/>
                        <a:pt x="841" y="373"/>
                      </a:cubicBezTo>
                      <a:cubicBezTo>
                        <a:pt x="854" y="373"/>
                        <a:pt x="870" y="54"/>
                        <a:pt x="881" y="27"/>
                      </a:cubicBezTo>
                      <a:cubicBezTo>
                        <a:pt x="892" y="0"/>
                        <a:pt x="900" y="179"/>
                        <a:pt x="907" y="211"/>
                      </a:cubicBezTo>
                      <a:cubicBezTo>
                        <a:pt x="914" y="243"/>
                        <a:pt x="921" y="216"/>
                        <a:pt x="925" y="217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6" name="Obdélník 35"/>
                <p:cNvSpPr/>
                <p:nvPr/>
              </p:nvSpPr>
              <p:spPr>
                <a:xfrm>
                  <a:off x="1125141" y="5199484"/>
                  <a:ext cx="1224136" cy="45719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7" name="Obdélník 36"/>
                <p:cNvSpPr/>
                <p:nvPr/>
              </p:nvSpPr>
              <p:spPr>
                <a:xfrm>
                  <a:off x="1043608" y="4969743"/>
                  <a:ext cx="81533" cy="504056"/>
                </a:xfrm>
                <a:prstGeom prst="rect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8" name="Obdélník 37"/>
                <p:cNvSpPr/>
                <p:nvPr/>
              </p:nvSpPr>
              <p:spPr>
                <a:xfrm>
                  <a:off x="6294859" y="4619228"/>
                  <a:ext cx="1368152" cy="1152128"/>
                </a:xfrm>
                <a:prstGeom prst="rect">
                  <a:avLst/>
                </a:prstGeom>
                <a:solidFill>
                  <a:srgbClr val="FFCC66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9" name="Obdélník 38"/>
                <p:cNvSpPr/>
                <p:nvPr/>
              </p:nvSpPr>
              <p:spPr>
                <a:xfrm>
                  <a:off x="3828678" y="4619228"/>
                  <a:ext cx="2437606" cy="1152128"/>
                </a:xfrm>
                <a:prstGeom prst="rect">
                  <a:avLst/>
                </a:prstGeom>
                <a:pattFill prst="sphere">
                  <a:fgClr>
                    <a:srgbClr val="FF0000"/>
                  </a:fgClr>
                  <a:bgClr>
                    <a:schemeClr val="bg1"/>
                  </a:bgClr>
                </a:pattFill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29" name="Přímá spojnice se šipkou 28"/>
            <p:cNvCxnSpPr/>
            <p:nvPr/>
          </p:nvCxnSpPr>
          <p:spPr>
            <a:xfrm flipV="1">
              <a:off x="5724128" y="5437795"/>
              <a:ext cx="1656184" cy="1695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ovéPole 29"/>
            <p:cNvSpPr txBox="1"/>
            <p:nvPr/>
          </p:nvSpPr>
          <p:spPr>
            <a:xfrm>
              <a:off x="3182052" y="4869160"/>
              <a:ext cx="381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i="1" dirty="0" smtClean="0">
                  <a:solidFill>
                    <a:srgbClr val="FF0000"/>
                  </a:solidFill>
                </a:rPr>
                <a:t>F</a:t>
              </a:r>
              <a:endParaRPr lang="cs-CZ" sz="36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6516216" y="4869160"/>
              <a:ext cx="5261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b="1" i="1" dirty="0" smtClean="0">
                  <a:solidFill>
                    <a:srgbClr val="FF0000"/>
                  </a:solidFill>
                </a:rPr>
                <a:t>Q</a:t>
              </a:r>
              <a:endParaRPr lang="cs-CZ" sz="3600" b="1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0" name="Přímá spojnice se šipkou 39"/>
          <p:cNvCxnSpPr/>
          <p:nvPr/>
        </p:nvCxnSpPr>
        <p:spPr>
          <a:xfrm flipH="1">
            <a:off x="2843808" y="5013176"/>
            <a:ext cx="1182800" cy="952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53601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2605</TotalTime>
  <Words>326</Words>
  <Application>Microsoft Office PowerPoint</Application>
  <PresentationFormat>Předvádění na obrazovce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Medián</vt:lpstr>
      <vt:lpstr>Rovnice</vt:lpstr>
      <vt:lpstr>Rovnica</vt:lpstr>
      <vt:lpstr>Snímek 1</vt:lpstr>
      <vt:lpstr>Termodynamický zákon</vt:lpstr>
      <vt:lpstr>Termodynamika</vt:lpstr>
      <vt:lpstr>1. termodynamický zákon</vt:lpstr>
      <vt:lpstr>1. termodynamický zákon</vt:lpstr>
      <vt:lpstr>1. termodynamický zákon</vt:lpstr>
      <vt:lpstr>1. termodynamický zákon</vt:lpstr>
      <vt:lpstr>Změna vnitřní energie</vt:lpstr>
      <vt:lpstr>Změna vnitřní energie</vt:lpstr>
      <vt:lpstr>Termodynamický zákon</vt:lpstr>
      <vt:lpstr>Termodynamický zákon</vt:lpstr>
      <vt:lpstr>Termodynamický zákon</vt:lpstr>
      <vt:lpstr>Použitý 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Hana</cp:lastModifiedBy>
  <cp:revision>298</cp:revision>
  <dcterms:created xsi:type="dcterms:W3CDTF">2013-01-24T10:06:43Z</dcterms:created>
  <dcterms:modified xsi:type="dcterms:W3CDTF">2013-07-11T06:19:46Z</dcterms:modified>
</cp:coreProperties>
</file>