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38" r:id="rId2"/>
    <p:sldId id="256" r:id="rId3"/>
    <p:sldId id="339" r:id="rId4"/>
    <p:sldId id="327" r:id="rId5"/>
    <p:sldId id="330" r:id="rId6"/>
    <p:sldId id="331" r:id="rId7"/>
    <p:sldId id="332" r:id="rId8"/>
    <p:sldId id="333" r:id="rId9"/>
    <p:sldId id="340" r:id="rId10"/>
    <p:sldId id="341" r:id="rId11"/>
    <p:sldId id="334" r:id="rId12"/>
    <p:sldId id="335" r:id="rId13"/>
    <p:sldId id="336" r:id="rId14"/>
    <p:sldId id="301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7C80"/>
    <a:srgbClr val="004F8A"/>
    <a:srgbClr val="0066FF"/>
    <a:srgbClr val="FFFFCC"/>
    <a:srgbClr val="FFFFFF"/>
    <a:srgbClr val="00CC00"/>
    <a:srgbClr val="A82883"/>
    <a:srgbClr val="CCECFF"/>
    <a:srgbClr val="008000"/>
    <a:srgbClr val="FFFF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419" autoAdjust="0"/>
    <p:restoredTop sz="96473" autoAdjust="0"/>
  </p:normalViewPr>
  <p:slideViewPr>
    <p:cSldViewPr>
      <p:cViewPr>
        <p:scale>
          <a:sx n="106" d="100"/>
          <a:sy n="106" d="100"/>
        </p:scale>
        <p:origin x="-426" y="-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4" Type="http://schemas.openxmlformats.org/officeDocument/2006/relationships/image" Target="../media/image17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Obdélník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bdélník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3BF3DDB9-2369-48FC-A3C5-C15BA8462E00}" type="datetimeFigureOut">
              <a:rPr lang="cs-CZ" smtClean="0"/>
              <a:pPr/>
              <a:t>28.1.2014</a:t>
            </a:fld>
            <a:endParaRPr lang="cs-CZ" dirty="0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1EDA20-703E-4563-BA37-DFC92E672F55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3DDB9-2369-48FC-A3C5-C15BA8462E00}" type="datetimeFigureOut">
              <a:rPr lang="cs-CZ" smtClean="0"/>
              <a:pPr/>
              <a:t>28.1.2014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EDA20-703E-4563-BA37-DFC92E672F55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3BF3DDB9-2369-48FC-A3C5-C15BA8462E00}" type="datetimeFigureOut">
              <a:rPr lang="cs-CZ" smtClean="0"/>
              <a:pPr/>
              <a:t>28.1.2014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7" name="Obdélník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Obdélník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Obdélník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871EDA20-703E-4563-BA37-DFC92E672F55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3DDB9-2369-48FC-A3C5-C15BA8462E00}" type="datetimeFigureOut">
              <a:rPr lang="cs-CZ" smtClean="0"/>
              <a:pPr/>
              <a:t>28.1.2014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71EDA20-703E-4563-BA37-DFC92E672F55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7" name="Obdélník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Obdélník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Obdélník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3DDB9-2369-48FC-A3C5-C15BA8462E00}" type="datetimeFigureOut">
              <a:rPr lang="cs-CZ" smtClean="0"/>
              <a:pPr/>
              <a:t>28.1.2014</a:t>
            </a:fld>
            <a:endParaRPr lang="cs-CZ" dirty="0"/>
          </a:p>
        </p:txBody>
      </p:sp>
      <p:sp>
        <p:nvSpPr>
          <p:cNvPr id="13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871EDA20-703E-4563-BA37-DFC92E672F55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3BF3DDB9-2369-48FC-A3C5-C15BA8462E00}" type="datetimeFigureOut">
              <a:rPr lang="cs-CZ" smtClean="0"/>
              <a:pPr/>
              <a:t>28.1.2014</a:t>
            </a:fld>
            <a:endParaRPr lang="cs-CZ" dirty="0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871EDA20-703E-4563-BA37-DFC92E672F55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12" name="Zástupný symbol pro zápatí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cs-CZ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3BF3DDB9-2369-48FC-A3C5-C15BA8462E00}" type="datetimeFigureOut">
              <a:rPr lang="cs-CZ" smtClean="0"/>
              <a:pPr/>
              <a:t>28.1.2014</a:t>
            </a:fld>
            <a:endParaRPr lang="cs-CZ" dirty="0"/>
          </a:p>
        </p:txBody>
      </p:sp>
      <p:sp>
        <p:nvSpPr>
          <p:cNvPr id="12" name="Zástupný symbol pro číslo snímku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871EDA20-703E-4563-BA37-DFC92E672F55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cs-CZ" dirty="0"/>
          </a:p>
        </p:txBody>
      </p:sp>
      <p:sp>
        <p:nvSpPr>
          <p:cNvPr id="16" name="Zástupný symbol pro text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5" name="Zástupný symbol pro text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3DDB9-2369-48FC-A3C5-C15BA8462E00}" type="datetimeFigureOut">
              <a:rPr lang="cs-CZ" smtClean="0"/>
              <a:pPr/>
              <a:t>28.1.2014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71EDA20-703E-4563-BA37-DFC92E672F55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3DDB9-2369-48FC-A3C5-C15BA8462E00}" type="datetimeFigureOut">
              <a:rPr lang="cs-CZ" smtClean="0"/>
              <a:pPr/>
              <a:t>28.1.2014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1EDA20-703E-4563-BA37-DFC92E672F55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3DDB9-2369-48FC-A3C5-C15BA8462E00}" type="datetimeFigureOut">
              <a:rPr lang="cs-CZ" smtClean="0"/>
              <a:pPr/>
              <a:t>28.1.2014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71EDA20-703E-4563-BA37-DFC92E672F55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Obdélník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Obdélník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Obdélník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1" name="Obdélník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3BF3DDB9-2369-48FC-A3C5-C15BA8462E00}" type="datetimeFigureOut">
              <a:rPr lang="cs-CZ" smtClean="0"/>
              <a:pPr/>
              <a:t>28.1.2014</a:t>
            </a:fld>
            <a:endParaRPr lang="cs-CZ" dirty="0"/>
          </a:p>
        </p:txBody>
      </p:sp>
      <p:sp>
        <p:nvSpPr>
          <p:cNvPr id="13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871EDA20-703E-4563-BA37-DFC92E672F55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cs-CZ" dirty="0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dirty="0" smtClean="0"/>
              <a:t>Klepnutím na ikonu přidáte obrázek.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BF3DDB9-2369-48FC-A3C5-C15BA8462E00}" type="datetimeFigureOut">
              <a:rPr lang="cs-CZ" smtClean="0"/>
              <a:pPr/>
              <a:t>28.1.2014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7" name="Obdélník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Obdélník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Obdélník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71EDA20-703E-4563-BA37-DFC92E672F55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5.bin"/><Relationship Id="rId5" Type="http://schemas.openxmlformats.org/officeDocument/2006/relationships/oleObject" Target="../embeddings/oleObject14.bin"/><Relationship Id="rId4" Type="http://schemas.openxmlformats.org/officeDocument/2006/relationships/oleObject" Target="../embeddings/oleObject13.bin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24.jpeg"/><Relationship Id="rId4" Type="http://schemas.openxmlformats.org/officeDocument/2006/relationships/oleObject" Target="../embeddings/oleObject16.bin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wmf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6.bin"/><Relationship Id="rId5" Type="http://schemas.openxmlformats.org/officeDocument/2006/relationships/oleObject" Target="../embeddings/oleObject5.bin"/><Relationship Id="rId4" Type="http://schemas.openxmlformats.org/officeDocument/2006/relationships/oleObject" Target="../embeddings/oleObject4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.bin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0.bin"/><Relationship Id="rId5" Type="http://schemas.openxmlformats.org/officeDocument/2006/relationships/oleObject" Target="../embeddings/oleObject9.bin"/><Relationship Id="rId4" Type="http://schemas.openxmlformats.org/officeDocument/2006/relationships/oleObject" Target="../embeddings/oleObject8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8313" y="2205038"/>
            <a:ext cx="8229600" cy="3921125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cs-CZ" sz="1100" b="1" dirty="0" smtClean="0">
                <a:latin typeface="Calibri" pitchFamily="34" charset="0"/>
              </a:rPr>
              <a:t>Označení materiálu:</a:t>
            </a:r>
            <a:r>
              <a:rPr lang="cs-CZ" sz="1100" dirty="0" smtClean="0">
                <a:latin typeface="Calibri" pitchFamily="34" charset="0"/>
              </a:rPr>
              <a:t> 	</a:t>
            </a:r>
            <a:r>
              <a:rPr lang="cs-CZ" sz="1100" dirty="0" smtClean="0">
                <a:latin typeface="Calibri" pitchFamily="34" charset="0"/>
              </a:rPr>
              <a:t>VY_32_INOVACE_STEIV_FYZIKA2_06</a:t>
            </a:r>
            <a:r>
              <a:rPr lang="cs-CZ" sz="1100" dirty="0" smtClean="0">
                <a:latin typeface="Calibri" pitchFamily="34" charset="0"/>
              </a:rPr>
              <a:t>	</a:t>
            </a:r>
          </a:p>
          <a:p>
            <a:pPr>
              <a:defRPr/>
            </a:pPr>
            <a:r>
              <a:rPr lang="cs-CZ" sz="1100" b="1" dirty="0" smtClean="0">
                <a:latin typeface="Calibri" pitchFamily="34" charset="0"/>
              </a:rPr>
              <a:t>Název materiálu: 	</a:t>
            </a:r>
            <a:r>
              <a:rPr lang="cs-CZ" sz="1100" dirty="0" smtClean="0">
                <a:latin typeface="Calibri" pitchFamily="34" charset="0"/>
              </a:rPr>
              <a:t>Elektrický proud v kovech.			</a:t>
            </a:r>
          </a:p>
          <a:p>
            <a:pPr>
              <a:defRPr/>
            </a:pPr>
            <a:r>
              <a:rPr lang="cs-CZ" sz="1100" b="1" dirty="0" smtClean="0">
                <a:latin typeface="Calibri" pitchFamily="34" charset="0"/>
              </a:rPr>
              <a:t>Tematická oblast:	</a:t>
            </a:r>
            <a:r>
              <a:rPr lang="cs-CZ" sz="1100" dirty="0">
                <a:latin typeface="Calibri" pitchFamily="34" charset="0"/>
              </a:rPr>
              <a:t>Fyzika 2.ročník </a:t>
            </a:r>
          </a:p>
          <a:p>
            <a:pPr>
              <a:defRPr/>
            </a:pPr>
            <a:r>
              <a:rPr lang="cs-CZ" sz="1100" b="1" dirty="0" smtClean="0">
                <a:latin typeface="Calibri" pitchFamily="34" charset="0"/>
              </a:rPr>
              <a:t>Anotace: 	</a:t>
            </a:r>
            <a:r>
              <a:rPr lang="cs-CZ" sz="1100" b="1" dirty="0">
                <a:latin typeface="Calibri" pitchFamily="34" charset="0"/>
              </a:rPr>
              <a:t>	</a:t>
            </a:r>
            <a:r>
              <a:rPr lang="en-US" sz="1100" dirty="0">
                <a:latin typeface="Calibri" pitchFamily="34" charset="0"/>
              </a:rPr>
              <a:t>Prezentace slouží k výkladu základních </a:t>
            </a:r>
            <a:r>
              <a:rPr lang="cs-CZ" sz="1100" dirty="0" smtClean="0">
                <a:latin typeface="Calibri" pitchFamily="34" charset="0"/>
              </a:rPr>
              <a:t>vlastností elektrického proudu v kovech</a:t>
            </a:r>
            <a:r>
              <a:rPr lang="en-US" sz="1100" dirty="0" smtClean="0">
                <a:latin typeface="Calibri" pitchFamily="34" charset="0"/>
              </a:rPr>
              <a:t>.  </a:t>
            </a:r>
            <a:r>
              <a:rPr lang="cs-CZ" sz="1100" dirty="0" smtClean="0">
                <a:latin typeface="Calibri" pitchFamily="34" charset="0"/>
              </a:rPr>
              <a:t>  </a:t>
            </a:r>
            <a:endParaRPr lang="cs-CZ" sz="1100" dirty="0">
              <a:latin typeface="Calibri" pitchFamily="34" charset="0"/>
            </a:endParaRPr>
          </a:p>
          <a:p>
            <a:pPr>
              <a:defRPr/>
            </a:pPr>
            <a:r>
              <a:rPr lang="cs-CZ" sz="1100" b="1" dirty="0" smtClean="0">
                <a:latin typeface="Calibri" pitchFamily="34" charset="0"/>
              </a:rPr>
              <a:t>Očekávaný výstup: 	</a:t>
            </a:r>
            <a:r>
              <a:rPr lang="cs-CZ" sz="1100" dirty="0">
                <a:latin typeface="Calibri" pitchFamily="34" charset="0"/>
              </a:rPr>
              <a:t>Ovládá základní vlastnosti elektrického proudu v kovech, definuje vlastnost kovů, popíše vodivost a odpor </a:t>
            </a:r>
            <a:r>
              <a:rPr lang="cs-CZ" sz="1100" dirty="0" smtClean="0">
                <a:latin typeface="Calibri" pitchFamily="34" charset="0"/>
              </a:rPr>
              <a:t>		kovů</a:t>
            </a:r>
            <a:r>
              <a:rPr lang="cs-CZ" sz="1100" dirty="0">
                <a:latin typeface="Calibri" pitchFamily="34" charset="0"/>
              </a:rPr>
              <a:t>.</a:t>
            </a:r>
          </a:p>
          <a:p>
            <a:pPr>
              <a:defRPr/>
            </a:pPr>
            <a:r>
              <a:rPr lang="cs-CZ" sz="1100" b="1" dirty="0" smtClean="0">
                <a:latin typeface="Calibri" pitchFamily="34" charset="0"/>
              </a:rPr>
              <a:t>Klíčová slova: 	</a:t>
            </a:r>
            <a:r>
              <a:rPr lang="cs-CZ" sz="1100" dirty="0">
                <a:latin typeface="Calibri" pitchFamily="34" charset="0"/>
              </a:rPr>
              <a:t>Elektrický proud, vodivost, elektrický odpor, Ohmův zákon.</a:t>
            </a:r>
          </a:p>
          <a:p>
            <a:pPr>
              <a:defRPr/>
            </a:pPr>
            <a:r>
              <a:rPr lang="cs-CZ" sz="1100" b="1" dirty="0" smtClean="0">
                <a:latin typeface="Calibri" pitchFamily="34" charset="0"/>
              </a:rPr>
              <a:t>Metodika:	</a:t>
            </a:r>
            <a:r>
              <a:rPr lang="cs-CZ" sz="1100" dirty="0" smtClean="0">
                <a:latin typeface="Calibri" pitchFamily="34" charset="0"/>
              </a:rPr>
              <a:t>Zpracovaný materiál slouží k prezentaci učiva na téma Elektrický proud v kovech. Materiál lze použít 		k elektronické </a:t>
            </a:r>
            <a:r>
              <a:rPr lang="cs-CZ" sz="1100" dirty="0">
                <a:latin typeface="Calibri" pitchFamily="34" charset="0"/>
              </a:rPr>
              <a:t>distribuci</a:t>
            </a:r>
            <a:r>
              <a:rPr lang="cs-CZ" sz="1100" dirty="0" smtClean="0">
                <a:latin typeface="Calibri" pitchFamily="34" charset="0"/>
              </a:rPr>
              <a:t> a zpětné kontroly – zodpovězení kontrolních otázek.</a:t>
            </a:r>
          </a:p>
          <a:p>
            <a:pPr>
              <a:defRPr/>
            </a:pPr>
            <a:r>
              <a:rPr lang="cs-CZ" sz="1100" b="1" dirty="0" smtClean="0">
                <a:latin typeface="Calibri" pitchFamily="34" charset="0"/>
              </a:rPr>
              <a:t>Obor:</a:t>
            </a:r>
            <a:r>
              <a:rPr lang="cs-CZ" sz="1100" dirty="0" smtClean="0">
                <a:latin typeface="Calibri" pitchFamily="34" charset="0"/>
              </a:rPr>
              <a:t>		Automechanik, Zámečník, Instalatér, Truhlář		</a:t>
            </a:r>
          </a:p>
          <a:p>
            <a:pPr>
              <a:defRPr/>
            </a:pPr>
            <a:r>
              <a:rPr lang="cs-CZ" sz="1100" b="1" dirty="0" smtClean="0">
                <a:latin typeface="Calibri" pitchFamily="34" charset="0"/>
              </a:rPr>
              <a:t>Ročník: 		</a:t>
            </a:r>
            <a:r>
              <a:rPr lang="cs-CZ" sz="1100" dirty="0" smtClean="0">
                <a:latin typeface="Calibri" pitchFamily="34" charset="0"/>
              </a:rPr>
              <a:t>2.			</a:t>
            </a:r>
          </a:p>
          <a:p>
            <a:pPr>
              <a:defRPr/>
            </a:pPr>
            <a:r>
              <a:rPr lang="cs-CZ" sz="1100" b="1" dirty="0" smtClean="0">
                <a:latin typeface="Calibri" pitchFamily="34" charset="0"/>
              </a:rPr>
              <a:t>Autor:</a:t>
            </a:r>
            <a:r>
              <a:rPr lang="cs-CZ" sz="1100" dirty="0" smtClean="0">
                <a:latin typeface="Calibri" pitchFamily="34" charset="0"/>
              </a:rPr>
              <a:t> 		Ing. Ivan Števula</a:t>
            </a:r>
          </a:p>
          <a:p>
            <a:pPr>
              <a:defRPr/>
            </a:pPr>
            <a:r>
              <a:rPr lang="cs-CZ" sz="1100" b="1" dirty="0" smtClean="0">
                <a:latin typeface="Calibri" pitchFamily="34" charset="0"/>
              </a:rPr>
              <a:t>Zpracováno dne: 	</a:t>
            </a:r>
            <a:r>
              <a:rPr lang="cs-CZ" sz="1100" dirty="0" smtClean="0">
                <a:latin typeface="Calibri" pitchFamily="34" charset="0"/>
              </a:rPr>
              <a:t>28.9.2013</a:t>
            </a:r>
            <a:endParaRPr lang="cs-CZ" sz="1100" dirty="0" smtClean="0">
              <a:latin typeface="Calibri" pitchFamily="34" charset="0"/>
            </a:endParaRPr>
          </a:p>
          <a:p>
            <a:pPr>
              <a:buFont typeface="Wingdings 2" pitchFamily="18" charset="2"/>
              <a:buNone/>
              <a:defRPr/>
            </a:pPr>
            <a:endParaRPr lang="cs-CZ" sz="1100" dirty="0" smtClean="0">
              <a:latin typeface="Calibri" pitchFamily="34" charset="0"/>
            </a:endParaRPr>
          </a:p>
          <a:p>
            <a:pPr>
              <a:defRPr/>
            </a:pPr>
            <a:r>
              <a:rPr lang="en-US" sz="1100" dirty="0" smtClean="0">
                <a:latin typeface="Calibri" pitchFamily="34" charset="0"/>
              </a:rPr>
              <a:t>Prohlašuji, že při tvorbě výukového materiálu jsem respektoval(a) všeobecně užívané právní a morální zvyklosti, autorská a jiná práva třetích osob, zejména práva duševního vlastnictví (např. práva k obchodní firmě, autorská práva k software, k filmovým, hudebním a fotografickým dílům nebo práva k ochranným známkám) dle zákona 121/2000 Sb. (autorský zákon). Nesu veškerou právní odpovědnost za obsah a původ svého díla.</a:t>
            </a:r>
            <a:endParaRPr lang="cs-CZ" sz="1100" dirty="0" smtClean="0">
              <a:latin typeface="Calibri" pitchFamily="34" charset="0"/>
            </a:endParaRPr>
          </a:p>
          <a:p>
            <a:pPr>
              <a:defRPr/>
            </a:pPr>
            <a:endParaRPr lang="cs-CZ" sz="1100" dirty="0">
              <a:latin typeface="Calibri" pitchFamily="34" charset="0"/>
            </a:endParaRPr>
          </a:p>
        </p:txBody>
      </p:sp>
      <p:sp>
        <p:nvSpPr>
          <p:cNvPr id="15364" name="Zástupný symbol pro zápatí 7"/>
          <p:cNvSpPr>
            <a:spLocks noGrp="1"/>
          </p:cNvSpPr>
          <p:nvPr>
            <p:ph type="ftr" sz="quarter" idx="11"/>
          </p:nvPr>
        </p:nvSpPr>
        <p:spPr bwMode="auto">
          <a:xfrm>
            <a:off x="1835696" y="6304235"/>
            <a:ext cx="5421083" cy="365125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cs-CZ" altLang="cs-CZ" dirty="0" smtClean="0">
                <a:solidFill>
                  <a:srgbClr val="534949"/>
                </a:solidFill>
              </a:rPr>
              <a:t>Integrovaná střední škola, Hlaváčkovo nám. 673, </a:t>
            </a:r>
          </a:p>
          <a:p>
            <a:pPr algn="ctr" eaLnBrk="1" hangingPunct="1"/>
            <a:r>
              <a:rPr lang="cs-CZ" altLang="cs-CZ" dirty="0" smtClean="0">
                <a:solidFill>
                  <a:srgbClr val="534949"/>
                </a:solidFill>
              </a:rPr>
              <a:t>Slaný</a:t>
            </a:r>
          </a:p>
          <a:p>
            <a:pPr algn="ctr" eaLnBrk="1" hangingPunct="1"/>
            <a:endParaRPr lang="cs-CZ" altLang="cs-CZ" dirty="0" smtClean="0">
              <a:solidFill>
                <a:srgbClr val="534949"/>
              </a:solidFill>
            </a:endParaRPr>
          </a:p>
        </p:txBody>
      </p:sp>
      <p:pic>
        <p:nvPicPr>
          <p:cNvPr id="15366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47813" y="188913"/>
            <a:ext cx="6081712" cy="14859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4919727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/>
              <a:t>Ohmův zákon pro část el. obvodu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 smtClean="0"/>
              <a:t>Elektrický proud </a:t>
            </a:r>
            <a:r>
              <a:rPr lang="cs-CZ" b="1" i="1" dirty="0" smtClean="0">
                <a:solidFill>
                  <a:srgbClr val="FF0000"/>
                </a:solidFill>
              </a:rPr>
              <a:t>„ I “ </a:t>
            </a:r>
            <a:r>
              <a:rPr lang="cs-CZ" b="1" dirty="0" smtClean="0"/>
              <a:t>procházející kovovým vodičem je přímo úměrný elektrickému napětí </a:t>
            </a:r>
            <a:r>
              <a:rPr lang="cs-CZ" b="1" i="1" dirty="0">
                <a:solidFill>
                  <a:srgbClr val="FF0000"/>
                </a:solidFill>
              </a:rPr>
              <a:t>„ U “ </a:t>
            </a:r>
            <a:r>
              <a:rPr lang="cs-CZ" b="1" dirty="0" smtClean="0"/>
              <a:t>mezi konci tohoto vodiče ( </a:t>
            </a:r>
            <a:r>
              <a:rPr lang="cs-CZ" b="1" i="1" dirty="0" smtClean="0"/>
              <a:t>I ~ U</a:t>
            </a:r>
            <a:r>
              <a:rPr lang="cs-CZ" b="1" dirty="0" smtClean="0"/>
              <a:t> ). </a:t>
            </a:r>
            <a:endParaRPr lang="cs-CZ" b="1" dirty="0"/>
          </a:p>
        </p:txBody>
      </p:sp>
      <p:pic>
        <p:nvPicPr>
          <p:cNvPr id="4" name="Zástupný symbol pro obsah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130518" y="414259"/>
            <a:ext cx="635530" cy="619282"/>
          </a:xfrm>
          <a:prstGeom prst="rect">
            <a:avLst/>
          </a:prstGeom>
        </p:spPr>
      </p:pic>
      <p:sp useBgFill="1">
        <p:nvSpPr>
          <p:cNvPr id="13" name="Rectangle 224"/>
          <p:cNvSpPr>
            <a:spLocks noChangeArrowheads="1"/>
          </p:cNvSpPr>
          <p:nvPr/>
        </p:nvSpPr>
        <p:spPr bwMode="auto">
          <a:xfrm>
            <a:off x="3961284" y="3358852"/>
            <a:ext cx="455613" cy="200025"/>
          </a:xfrm>
          <a:prstGeom prst="rect">
            <a:avLst/>
          </a:prstGeom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7" name="Obdélník 26"/>
          <p:cNvSpPr/>
          <p:nvPr/>
        </p:nvSpPr>
        <p:spPr>
          <a:xfrm>
            <a:off x="5364088" y="3372676"/>
            <a:ext cx="504056" cy="161925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pSp>
        <p:nvGrpSpPr>
          <p:cNvPr id="94" name="Skupina 93"/>
          <p:cNvGrpSpPr/>
          <p:nvPr/>
        </p:nvGrpSpPr>
        <p:grpSpPr>
          <a:xfrm>
            <a:off x="3707904" y="3218553"/>
            <a:ext cx="4752528" cy="3162775"/>
            <a:chOff x="2051720" y="3184401"/>
            <a:chExt cx="4752528" cy="3162775"/>
          </a:xfrm>
        </p:grpSpPr>
        <p:grpSp>
          <p:nvGrpSpPr>
            <p:cNvPr id="90" name="Skupina 89"/>
            <p:cNvGrpSpPr/>
            <p:nvPr/>
          </p:nvGrpSpPr>
          <p:grpSpPr>
            <a:xfrm>
              <a:off x="2051720" y="3184401"/>
              <a:ext cx="4752528" cy="3162775"/>
              <a:chOff x="2195736" y="3184401"/>
              <a:chExt cx="4752528" cy="3162775"/>
            </a:xfrm>
          </p:grpSpPr>
          <p:grpSp>
            <p:nvGrpSpPr>
              <p:cNvPr id="86" name="Skupina 85"/>
              <p:cNvGrpSpPr/>
              <p:nvPr/>
            </p:nvGrpSpPr>
            <p:grpSpPr>
              <a:xfrm>
                <a:off x="2195736" y="3356992"/>
                <a:ext cx="4752528" cy="2990184"/>
                <a:chOff x="2195736" y="3356992"/>
                <a:chExt cx="4752528" cy="2990184"/>
              </a:xfrm>
            </p:grpSpPr>
            <p:sp useBgFill="1">
              <p:nvSpPr>
                <p:cNvPr id="85" name="Obdélník 84"/>
                <p:cNvSpPr/>
                <p:nvPr/>
              </p:nvSpPr>
              <p:spPr>
                <a:xfrm>
                  <a:off x="3062744" y="5137553"/>
                  <a:ext cx="1357065" cy="883735"/>
                </a:xfrm>
                <a:prstGeom prst="rect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  <p:grpSp>
              <p:nvGrpSpPr>
                <p:cNvPr id="71" name="Skupina 70"/>
                <p:cNvGrpSpPr/>
                <p:nvPr/>
              </p:nvGrpSpPr>
              <p:grpSpPr>
                <a:xfrm>
                  <a:off x="2195736" y="3356992"/>
                  <a:ext cx="4752528" cy="2990184"/>
                  <a:chOff x="2195736" y="3861048"/>
                  <a:chExt cx="4752528" cy="2990184"/>
                </a:xfrm>
              </p:grpSpPr>
              <p:grpSp>
                <p:nvGrpSpPr>
                  <p:cNvPr id="69" name="Skupina 68"/>
                  <p:cNvGrpSpPr/>
                  <p:nvPr/>
                </p:nvGrpSpPr>
                <p:grpSpPr>
                  <a:xfrm>
                    <a:off x="2195736" y="3861048"/>
                    <a:ext cx="4752528" cy="2990184"/>
                    <a:chOff x="2195736" y="3861048"/>
                    <a:chExt cx="4752528" cy="2990184"/>
                  </a:xfrm>
                </p:grpSpPr>
                <p:grpSp>
                  <p:nvGrpSpPr>
                    <p:cNvPr id="55" name="Skupina 54"/>
                    <p:cNvGrpSpPr/>
                    <p:nvPr/>
                  </p:nvGrpSpPr>
                  <p:grpSpPr>
                    <a:xfrm>
                      <a:off x="2195736" y="3861048"/>
                      <a:ext cx="4752528" cy="2990184"/>
                      <a:chOff x="2195736" y="3448639"/>
                      <a:chExt cx="4752528" cy="2990184"/>
                    </a:xfrm>
                  </p:grpSpPr>
                  <p:grpSp>
                    <p:nvGrpSpPr>
                      <p:cNvPr id="53" name="Skupina 52"/>
                      <p:cNvGrpSpPr/>
                      <p:nvPr/>
                    </p:nvGrpSpPr>
                    <p:grpSpPr>
                      <a:xfrm>
                        <a:off x="2195736" y="3448639"/>
                        <a:ext cx="4752528" cy="1817397"/>
                        <a:chOff x="2195736" y="3429000"/>
                        <a:chExt cx="4752528" cy="1817397"/>
                      </a:xfrm>
                    </p:grpSpPr>
                    <p:grpSp>
                      <p:nvGrpSpPr>
                        <p:cNvPr id="52" name="Skupina 51"/>
                        <p:cNvGrpSpPr/>
                        <p:nvPr/>
                      </p:nvGrpSpPr>
                      <p:grpSpPr>
                        <a:xfrm>
                          <a:off x="2195736" y="3429000"/>
                          <a:ext cx="4752528" cy="1817397"/>
                          <a:chOff x="2195736" y="3808679"/>
                          <a:chExt cx="4752528" cy="1817397"/>
                        </a:xfrm>
                      </p:grpSpPr>
                      <p:grpSp>
                        <p:nvGrpSpPr>
                          <p:cNvPr id="49" name="Skupina 48"/>
                          <p:cNvGrpSpPr/>
                          <p:nvPr/>
                        </p:nvGrpSpPr>
                        <p:grpSpPr>
                          <a:xfrm>
                            <a:off x="2195736" y="3808679"/>
                            <a:ext cx="4752528" cy="1817397"/>
                            <a:chOff x="2195736" y="3808679"/>
                            <a:chExt cx="4752528" cy="1817397"/>
                          </a:xfrm>
                        </p:grpSpPr>
                        <p:grpSp>
                          <p:nvGrpSpPr>
                            <p:cNvPr id="45" name="Skupina 44"/>
                            <p:cNvGrpSpPr/>
                            <p:nvPr/>
                          </p:nvGrpSpPr>
                          <p:grpSpPr>
                            <a:xfrm>
                              <a:off x="2195736" y="3808679"/>
                              <a:ext cx="4752528" cy="1780561"/>
                              <a:chOff x="2195736" y="3808679"/>
                              <a:chExt cx="4752528" cy="1780561"/>
                            </a:xfrm>
                          </p:grpSpPr>
                          <p:grpSp>
                            <p:nvGrpSpPr>
                              <p:cNvPr id="43" name="Skupina 42"/>
                              <p:cNvGrpSpPr/>
                              <p:nvPr/>
                            </p:nvGrpSpPr>
                            <p:grpSpPr>
                              <a:xfrm>
                                <a:off x="2195736" y="3808679"/>
                                <a:ext cx="4752528" cy="1780561"/>
                                <a:chOff x="2195736" y="3808679"/>
                                <a:chExt cx="4752528" cy="1780561"/>
                              </a:xfrm>
                            </p:grpSpPr>
                            <p:sp>
                              <p:nvSpPr>
                                <p:cNvPr id="28" name="Obdélník 27"/>
                                <p:cNvSpPr/>
                                <p:nvPr/>
                              </p:nvSpPr>
                              <p:spPr>
                                <a:xfrm>
                                  <a:off x="2195736" y="4005064"/>
                                  <a:ext cx="4752528" cy="1584176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solidFill>
                                    <a:schemeClr val="tx1"/>
                                  </a:solidFill>
                                </a:ln>
                              </p:spPr>
                              <p:style>
                                <a:lnRef idx="2">
                                  <a:schemeClr val="accent1">
                                    <a:shade val="50000"/>
                                  </a:schemeClr>
                                </a:lnRef>
                                <a:fillRef idx="1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tlCol="0" anchor="ctr"/>
                                <a:lstStyle/>
                                <a:p>
                                  <a:pPr algn="ctr"/>
                                  <a:endParaRPr lang="cs-CZ"/>
                                </a:p>
                              </p:txBody>
                            </p:sp>
                            <p:grpSp>
                              <p:nvGrpSpPr>
                                <p:cNvPr id="42" name="Skupina 41"/>
                                <p:cNvGrpSpPr/>
                                <p:nvPr/>
                              </p:nvGrpSpPr>
                              <p:grpSpPr>
                                <a:xfrm>
                                  <a:off x="3187664" y="3808679"/>
                                  <a:ext cx="592248" cy="392771"/>
                                  <a:chOff x="3187664" y="3789040"/>
                                  <a:chExt cx="592248" cy="432048"/>
                                </a:xfrm>
                              </p:grpSpPr>
                              <p:sp>
                                <p:nvSpPr>
                                  <p:cNvPr id="29" name="Obdélník 28"/>
                                  <p:cNvSpPr/>
                                  <p:nvPr/>
                                </p:nvSpPr>
                                <p:spPr>
                                  <a:xfrm>
                                    <a:off x="3203848" y="3900688"/>
                                    <a:ext cx="576064" cy="216024"/>
                                  </a:xfrm>
                                  <a:prstGeom prst="rect">
                                    <a:avLst/>
                                  </a:prstGeom>
                                  <a:solidFill>
                                    <a:srgbClr val="FFFFCC"/>
                                  </a:solidFill>
                                  <a:ln>
                                    <a:solidFill>
                                      <a:srgbClr val="FFFFCC"/>
                                    </a:solidFill>
                                  </a:ln>
                                </p:spPr>
                                <p:style>
                                  <a:lnRef idx="2">
                                    <a:schemeClr val="accent1">
                                      <a:shade val="50000"/>
                                    </a:schemeClr>
                                  </a:lnRef>
                                  <a:fillRef idx="1">
                                    <a:schemeClr val="accent1"/>
                                  </a:fillRef>
                                  <a:effectRef idx="0">
                                    <a:schemeClr val="accent1"/>
                                  </a:effectRef>
                                  <a:fontRef idx="minor">
                                    <a:schemeClr val="lt1"/>
                                  </a:fontRef>
                                </p:style>
                                <p:txBody>
                                  <a:bodyPr rtlCol="0" anchor="ctr"/>
                                  <a:lstStyle/>
                                  <a:p>
                                    <a:pPr algn="ctr"/>
                                    <a:endParaRPr lang="cs-CZ"/>
                                  </a:p>
                                </p:txBody>
                              </p:sp>
                              <p:grpSp>
                                <p:nvGrpSpPr>
                                  <p:cNvPr id="34" name="Skupina 33"/>
                                  <p:cNvGrpSpPr/>
                                  <p:nvPr/>
                                </p:nvGrpSpPr>
                                <p:grpSpPr>
                                  <a:xfrm>
                                    <a:off x="3187664" y="3789040"/>
                                    <a:ext cx="72008" cy="432048"/>
                                    <a:chOff x="3187664" y="3789040"/>
                                    <a:chExt cx="72008" cy="432048"/>
                                  </a:xfrm>
                                </p:grpSpPr>
                                <p:cxnSp>
                                  <p:nvCxnSpPr>
                                    <p:cNvPr id="31" name="Přímá spojnice 30"/>
                                    <p:cNvCxnSpPr/>
                                    <p:nvPr/>
                                  </p:nvCxnSpPr>
                                  <p:spPr>
                                    <a:xfrm>
                                      <a:off x="3187664" y="3789040"/>
                                      <a:ext cx="0" cy="432048"/>
                                    </a:xfrm>
                                    <a:prstGeom prst="line">
                                      <a:avLst/>
                                    </a:prstGeom>
                                    <a:ln w="19050">
                                      <a:solidFill>
                                        <a:schemeClr val="tx1"/>
                                      </a:solidFill>
                                    </a:ln>
                                  </p:spPr>
                                  <p:style>
                                    <a:lnRef idx="1">
                                      <a:schemeClr val="accent1"/>
                                    </a:lnRef>
                                    <a:fillRef idx="0">
                                      <a:schemeClr val="accent1"/>
                                    </a:fillRef>
                                    <a:effectRef idx="0">
                                      <a:schemeClr val="accent1"/>
                                    </a:effectRef>
                                    <a:fontRef idx="minor">
                                      <a:schemeClr val="tx1"/>
                                    </a:fontRef>
                                  </p:style>
                                </p:cxnSp>
                                <p:cxnSp>
                                  <p:nvCxnSpPr>
                                    <p:cNvPr id="33" name="Přímá spojnice 32"/>
                                    <p:cNvCxnSpPr/>
                                    <p:nvPr/>
                                  </p:nvCxnSpPr>
                                  <p:spPr>
                                    <a:xfrm>
                                      <a:off x="3259672" y="3900688"/>
                                      <a:ext cx="0" cy="216024"/>
                                    </a:xfrm>
                                    <a:prstGeom prst="line">
                                      <a:avLst/>
                                    </a:prstGeom>
                                    <a:ln w="19050">
                                      <a:solidFill>
                                        <a:schemeClr val="tx1"/>
                                      </a:solidFill>
                                    </a:ln>
                                  </p:spPr>
                                  <p:style>
                                    <a:lnRef idx="1">
                                      <a:schemeClr val="accent1"/>
                                    </a:lnRef>
                                    <a:fillRef idx="0">
                                      <a:schemeClr val="accent1"/>
                                    </a:fillRef>
                                    <a:effectRef idx="0">
                                      <a:schemeClr val="accent1"/>
                                    </a:effectRef>
                                    <a:fontRef idx="minor">
                                      <a:schemeClr val="tx1"/>
                                    </a:fontRef>
                                  </p:style>
                                </p:cxnSp>
                              </p:grpSp>
                              <p:grpSp>
                                <p:nvGrpSpPr>
                                  <p:cNvPr id="35" name="Skupina 34"/>
                                  <p:cNvGrpSpPr/>
                                  <p:nvPr/>
                                </p:nvGrpSpPr>
                                <p:grpSpPr>
                                  <a:xfrm>
                                    <a:off x="3707904" y="3789040"/>
                                    <a:ext cx="72008" cy="432048"/>
                                    <a:chOff x="3187664" y="3789040"/>
                                    <a:chExt cx="72008" cy="432048"/>
                                  </a:xfrm>
                                </p:grpSpPr>
                                <p:cxnSp>
                                  <p:nvCxnSpPr>
                                    <p:cNvPr id="36" name="Přímá spojnice 35"/>
                                    <p:cNvCxnSpPr/>
                                    <p:nvPr/>
                                  </p:nvCxnSpPr>
                                  <p:spPr>
                                    <a:xfrm>
                                      <a:off x="3187664" y="3789040"/>
                                      <a:ext cx="0" cy="432048"/>
                                    </a:xfrm>
                                    <a:prstGeom prst="line">
                                      <a:avLst/>
                                    </a:prstGeom>
                                    <a:ln w="19050">
                                      <a:solidFill>
                                        <a:schemeClr val="tx1"/>
                                      </a:solidFill>
                                    </a:ln>
                                  </p:spPr>
                                  <p:style>
                                    <a:lnRef idx="1">
                                      <a:schemeClr val="accent1"/>
                                    </a:lnRef>
                                    <a:fillRef idx="0">
                                      <a:schemeClr val="accent1"/>
                                    </a:fillRef>
                                    <a:effectRef idx="0">
                                      <a:schemeClr val="accent1"/>
                                    </a:effectRef>
                                    <a:fontRef idx="minor">
                                      <a:schemeClr val="tx1"/>
                                    </a:fontRef>
                                  </p:style>
                                </p:cxnSp>
                                <p:cxnSp>
                                  <p:nvCxnSpPr>
                                    <p:cNvPr id="37" name="Přímá spojnice 36"/>
                                    <p:cNvCxnSpPr/>
                                    <p:nvPr/>
                                  </p:nvCxnSpPr>
                                  <p:spPr>
                                    <a:xfrm>
                                      <a:off x="3259672" y="3900688"/>
                                      <a:ext cx="0" cy="216024"/>
                                    </a:xfrm>
                                    <a:prstGeom prst="line">
                                      <a:avLst/>
                                    </a:prstGeom>
                                    <a:ln w="19050">
                                      <a:solidFill>
                                        <a:schemeClr val="tx1"/>
                                      </a:solidFill>
                                    </a:ln>
                                  </p:spPr>
                                  <p:style>
                                    <a:lnRef idx="1">
                                      <a:schemeClr val="accent1"/>
                                    </a:lnRef>
                                    <a:fillRef idx="0">
                                      <a:schemeClr val="accent1"/>
                                    </a:fillRef>
                                    <a:effectRef idx="0">
                                      <a:schemeClr val="accent1"/>
                                    </a:effectRef>
                                    <a:fontRef idx="minor">
                                      <a:schemeClr val="tx1"/>
                                    </a:fontRef>
                                  </p:style>
                                </p:cxnSp>
                              </p:grpSp>
                            </p:grpSp>
                          </p:grpSp>
                          <p:sp>
                            <p:nvSpPr>
                              <p:cNvPr id="44" name="Obdélník 43"/>
                              <p:cNvSpPr/>
                              <p:nvPr/>
                            </p:nvSpPr>
                            <p:spPr>
                              <a:xfrm>
                                <a:off x="5076056" y="3910177"/>
                                <a:ext cx="792088" cy="196386"/>
                              </a:xfrm>
                              <a:prstGeom prst="rect">
                                <a:avLst/>
                              </a:prstGeom>
                              <a:solidFill>
                                <a:srgbClr val="FFFFCC"/>
                              </a:solidFill>
                              <a:ln>
                                <a:noFill/>
                              </a:ln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0" anchor="ctr"/>
                              <a:lstStyle/>
                              <a:p>
                                <a:pPr algn="ctr"/>
                                <a:endParaRPr lang="cs-CZ"/>
                              </a:p>
                            </p:txBody>
                          </p:sp>
                        </p:grpSp>
                        <p:sp>
                          <p:nvSpPr>
                            <p:cNvPr id="47" name="Ovál 46"/>
                            <p:cNvSpPr/>
                            <p:nvPr/>
                          </p:nvSpPr>
                          <p:spPr>
                            <a:xfrm>
                              <a:off x="5076056" y="3968436"/>
                              <a:ext cx="72008" cy="72008"/>
                            </a:xfrm>
                            <a:prstGeom prst="ellipse">
                              <a:avLst/>
                            </a:prstGeom>
                            <a:noFill/>
                            <a:ln>
                              <a:solidFill>
                                <a:schemeClr val="tx1"/>
                              </a:solidFill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lang="cs-CZ"/>
                            </a:p>
                          </p:txBody>
                        </p:sp>
                        <p:sp>
                          <p:nvSpPr>
                            <p:cNvPr id="48" name="Ovál 47"/>
                            <p:cNvSpPr/>
                            <p:nvPr/>
                          </p:nvSpPr>
                          <p:spPr>
                            <a:xfrm>
                              <a:off x="5796136" y="3970127"/>
                              <a:ext cx="72008" cy="72008"/>
                            </a:xfrm>
                            <a:prstGeom prst="ellipse">
                              <a:avLst/>
                            </a:prstGeom>
                            <a:noFill/>
                            <a:ln>
                              <a:solidFill>
                                <a:schemeClr val="tx1"/>
                              </a:solidFill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lang="cs-CZ"/>
                            </a:p>
                          </p:txBody>
                        </p:sp>
                        <p:sp>
                          <p:nvSpPr>
                            <p:cNvPr id="56" name="Ovál 55"/>
                            <p:cNvSpPr/>
                            <p:nvPr/>
                          </p:nvSpPr>
                          <p:spPr>
                            <a:xfrm>
                              <a:off x="3037489" y="5554068"/>
                              <a:ext cx="72008" cy="72008"/>
                            </a:xfrm>
                            <a:prstGeom prst="ellipse">
                              <a:avLst/>
                            </a:prstGeom>
                            <a:solidFill>
                              <a:schemeClr val="tx1"/>
                            </a:solidFill>
                            <a:ln>
                              <a:solidFill>
                                <a:schemeClr val="tx1"/>
                              </a:solidFill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lang="cs-CZ"/>
                            </a:p>
                          </p:txBody>
                        </p:sp>
                        <p:sp>
                          <p:nvSpPr>
                            <p:cNvPr id="57" name="Ovál 56"/>
                            <p:cNvSpPr/>
                            <p:nvPr/>
                          </p:nvSpPr>
                          <p:spPr>
                            <a:xfrm>
                              <a:off x="4377180" y="5554068"/>
                              <a:ext cx="72008" cy="72008"/>
                            </a:xfrm>
                            <a:prstGeom prst="ellipse">
                              <a:avLst/>
                            </a:prstGeom>
                            <a:solidFill>
                              <a:schemeClr val="tx1"/>
                            </a:solidFill>
                            <a:ln>
                              <a:solidFill>
                                <a:schemeClr val="tx1"/>
                              </a:solidFill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lang="cs-CZ"/>
                            </a:p>
                          </p:txBody>
                        </p:sp>
                      </p:grpSp>
                      <p:cxnSp>
                        <p:nvCxnSpPr>
                          <p:cNvPr id="51" name="Přímá spojnice 50"/>
                          <p:cNvCxnSpPr>
                            <a:stCxn id="47" idx="6"/>
                          </p:cNvCxnSpPr>
                          <p:nvPr/>
                        </p:nvCxnSpPr>
                        <p:spPr>
                          <a:xfrm flipV="1">
                            <a:off x="5148064" y="3910177"/>
                            <a:ext cx="648072" cy="94263"/>
                          </a:xfrm>
                          <a:prstGeom prst="line">
                            <a:avLst/>
                          </a:prstGeom>
                          <a:ln w="19050">
                            <a:solidFill>
                              <a:schemeClr val="tx1"/>
                            </a:solidFill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</p:grpSp>
                    <p:cxnSp>
                      <p:nvCxnSpPr>
                        <p:cNvPr id="39" name="Přímá spojnice 38"/>
                        <p:cNvCxnSpPr/>
                        <p:nvPr/>
                      </p:nvCxnSpPr>
                      <p:spPr>
                        <a:xfrm flipV="1">
                          <a:off x="3260492" y="3624429"/>
                          <a:ext cx="432048" cy="3636"/>
                        </a:xfrm>
                        <a:prstGeom prst="line">
                          <a:avLst/>
                        </a:prstGeom>
                        <a:ln w="19050">
                          <a:solidFill>
                            <a:schemeClr val="tx1"/>
                          </a:solidFill>
                          <a:prstDash val="dash"/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  <p:sp useBgFill="1">
                    <p:nvSpPr>
                      <p:cNvPr id="54" name="Ovál 53"/>
                      <p:cNvSpPr/>
                      <p:nvPr/>
                    </p:nvSpPr>
                    <p:spPr>
                      <a:xfrm>
                        <a:off x="5364088" y="4903068"/>
                        <a:ext cx="648072" cy="648072"/>
                      </a:xfrm>
                      <a:prstGeom prst="ellipse">
                        <a:avLst/>
                      </a:prstGeom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r>
                          <a:rPr lang="cs-CZ" b="1" dirty="0" smtClean="0">
                            <a:solidFill>
                              <a:schemeClr val="tx1"/>
                            </a:solidFill>
                          </a:rPr>
                          <a:t>A</a:t>
                        </a:r>
                        <a:endParaRPr lang="cs-CZ" b="1" dirty="0">
                          <a:solidFill>
                            <a:schemeClr val="tx1"/>
                          </a:solidFill>
                        </a:endParaRPr>
                      </a:p>
                    </p:txBody>
                  </p:sp>
                  <p:sp useBgFill="1">
                    <p:nvSpPr>
                      <p:cNvPr id="58" name="Ovál 57"/>
                      <p:cNvSpPr/>
                      <p:nvPr/>
                    </p:nvSpPr>
                    <p:spPr>
                      <a:xfrm>
                        <a:off x="3443320" y="5790751"/>
                        <a:ext cx="648072" cy="648072"/>
                      </a:xfrm>
                      <a:prstGeom prst="ellipse">
                        <a:avLst/>
                      </a:prstGeom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r>
                          <a:rPr lang="cs-CZ" b="1" dirty="0">
                            <a:solidFill>
                              <a:schemeClr val="tx1"/>
                            </a:solidFill>
                          </a:rPr>
                          <a:t>V</a:t>
                        </a:r>
                      </a:p>
                    </p:txBody>
                  </p:sp>
                </p:grpSp>
                <p:cxnSp>
                  <p:nvCxnSpPr>
                    <p:cNvPr id="67" name="Přímá spojnice 66"/>
                    <p:cNvCxnSpPr/>
                    <p:nvPr/>
                  </p:nvCxnSpPr>
                  <p:spPr>
                    <a:xfrm>
                      <a:off x="3121221" y="5641609"/>
                      <a:ext cx="331579" cy="0"/>
                    </a:xfrm>
                    <a:prstGeom prst="line">
                      <a:avLst/>
                    </a:prstGeom>
                    <a:ln w="19050">
                      <a:solidFill>
                        <a:srgbClr val="004F8A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8" name="Přímá spojnice 67"/>
                    <p:cNvCxnSpPr/>
                    <p:nvPr/>
                  </p:nvCxnSpPr>
                  <p:spPr>
                    <a:xfrm>
                      <a:off x="4032213" y="5641708"/>
                      <a:ext cx="331579" cy="0"/>
                    </a:xfrm>
                    <a:prstGeom prst="line">
                      <a:avLst/>
                    </a:prstGeom>
                    <a:ln w="19050">
                      <a:solidFill>
                        <a:srgbClr val="004F8A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sp useBgFill="1">
                <p:nvSpPr>
                  <p:cNvPr id="70" name="Obdélník 69"/>
                  <p:cNvSpPr/>
                  <p:nvPr/>
                </p:nvSpPr>
                <p:spPr>
                  <a:xfrm>
                    <a:off x="3472340" y="5569700"/>
                    <a:ext cx="576064" cy="147256"/>
                  </a:xfrm>
                  <a:prstGeom prst="rect">
                    <a:avLst/>
                  </a:prstGeom>
                  <a:ln>
                    <a:solidFill>
                      <a:srgbClr val="004F8A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</p:grpSp>
          </p:grpSp>
          <p:sp>
            <p:nvSpPr>
              <p:cNvPr id="87" name="TextovéPole 86"/>
              <p:cNvSpPr txBox="1"/>
              <p:nvPr/>
            </p:nvSpPr>
            <p:spPr>
              <a:xfrm>
                <a:off x="2903917" y="4763796"/>
                <a:ext cx="34336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cs-CZ" b="1" dirty="0" smtClean="0"/>
                  <a:t>A</a:t>
                </a:r>
                <a:endParaRPr lang="cs-CZ" b="1" dirty="0"/>
              </a:p>
            </p:txBody>
          </p:sp>
          <p:sp>
            <p:nvSpPr>
              <p:cNvPr id="88" name="TextovéPole 87"/>
              <p:cNvSpPr txBox="1"/>
              <p:nvPr/>
            </p:nvSpPr>
            <p:spPr>
              <a:xfrm>
                <a:off x="4247686" y="4763244"/>
                <a:ext cx="30649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cs-CZ" b="1" dirty="0" smtClean="0"/>
                  <a:t>B</a:t>
                </a:r>
                <a:endParaRPr lang="cs-CZ" b="1" dirty="0"/>
              </a:p>
            </p:txBody>
          </p:sp>
          <p:sp>
            <p:nvSpPr>
              <p:cNvPr id="89" name="TextovéPole 88"/>
              <p:cNvSpPr txBox="1"/>
              <p:nvPr/>
            </p:nvSpPr>
            <p:spPr>
              <a:xfrm>
                <a:off x="2887241" y="3184401"/>
                <a:ext cx="33855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cs-CZ" b="1" dirty="0" smtClean="0"/>
                  <a:t>+</a:t>
                </a:r>
                <a:endParaRPr lang="cs-CZ" b="1" dirty="0"/>
              </a:p>
            </p:txBody>
          </p:sp>
        </p:grpSp>
        <p:cxnSp>
          <p:nvCxnSpPr>
            <p:cNvPr id="92" name="Přímá spojnice se šipkou 91"/>
            <p:cNvCxnSpPr/>
            <p:nvPr/>
          </p:nvCxnSpPr>
          <p:spPr>
            <a:xfrm>
              <a:off x="5162922" y="5623148"/>
              <a:ext cx="792088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3" name="TextovéPole 92"/>
            <p:cNvSpPr txBox="1"/>
            <p:nvPr/>
          </p:nvSpPr>
          <p:spPr>
            <a:xfrm>
              <a:off x="5426571" y="5579948"/>
              <a:ext cx="23275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b="1" i="1" dirty="0" smtClean="0">
                  <a:solidFill>
                    <a:srgbClr val="FF0000"/>
                  </a:solidFill>
                </a:rPr>
                <a:t>I</a:t>
              </a:r>
              <a:endParaRPr lang="cs-CZ" b="1" i="1" dirty="0">
                <a:solidFill>
                  <a:srgbClr val="FF0000"/>
                </a:solidFill>
              </a:endParaRPr>
            </a:p>
          </p:txBody>
        </p:sp>
        <p:sp>
          <p:nvSpPr>
            <p:cNvPr id="95" name="TextovéPole 94"/>
            <p:cNvSpPr txBox="1"/>
            <p:nvPr/>
          </p:nvSpPr>
          <p:spPr>
            <a:xfrm>
              <a:off x="3957836" y="5642198"/>
              <a:ext cx="3193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b="1" i="1" dirty="0" smtClean="0">
                  <a:solidFill>
                    <a:srgbClr val="FF0000"/>
                  </a:solidFill>
                </a:rPr>
                <a:t>U</a:t>
              </a:r>
              <a:endParaRPr lang="cs-CZ" b="1" i="1" dirty="0">
                <a:solidFill>
                  <a:srgbClr val="FF0000"/>
                </a:solidFill>
              </a:endParaRPr>
            </a:p>
          </p:txBody>
        </p:sp>
      </p:grpSp>
      <p:graphicFrame>
        <p:nvGraphicFramePr>
          <p:cNvPr id="46" name="Object 5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4243238631"/>
              </p:ext>
            </p:extLst>
          </p:nvPr>
        </p:nvGraphicFramePr>
        <p:xfrm>
          <a:off x="1123950" y="3212976"/>
          <a:ext cx="1333500" cy="1076325"/>
        </p:xfrm>
        <a:graphic>
          <a:graphicData uri="http://schemas.openxmlformats.org/presentationml/2006/ole">
            <p:oleObj spid="_x0000_s5125" name="Rovnice" r:id="rId4" imgW="444240" imgH="393480" progId="Equation.3">
              <p:embed/>
            </p:oleObj>
          </a:graphicData>
        </a:graphic>
      </p:graphicFrame>
      <p:graphicFrame>
        <p:nvGraphicFramePr>
          <p:cNvPr id="50" name="Object 5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531109926"/>
              </p:ext>
            </p:extLst>
          </p:nvPr>
        </p:nvGraphicFramePr>
        <p:xfrm>
          <a:off x="1154113" y="4365104"/>
          <a:ext cx="1257300" cy="1076325"/>
        </p:xfrm>
        <a:graphic>
          <a:graphicData uri="http://schemas.openxmlformats.org/presentationml/2006/ole">
            <p:oleObj spid="_x0000_s5126" name="Rovnice" r:id="rId5" imgW="419040" imgH="393480" progId="Equation.3">
              <p:embed/>
            </p:oleObj>
          </a:graphicData>
        </a:graphic>
      </p:graphicFrame>
      <p:graphicFrame>
        <p:nvGraphicFramePr>
          <p:cNvPr id="59" name="Object 5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465155004"/>
              </p:ext>
            </p:extLst>
          </p:nvPr>
        </p:nvGraphicFramePr>
        <p:xfrm>
          <a:off x="1001713" y="5743575"/>
          <a:ext cx="1562100" cy="485775"/>
        </p:xfrm>
        <a:graphic>
          <a:graphicData uri="http://schemas.openxmlformats.org/presentationml/2006/ole">
            <p:oleObj spid="_x0000_s5127" name="Rovnice" r:id="rId6" imgW="520560" imgH="177480" progId="Equation.3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3142592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Ohmův zákon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b="1" dirty="0" smtClean="0"/>
              <a:t>pro uzavřený obvod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r>
              <a:rPr lang="cs-CZ" dirty="0" smtClean="0"/>
              <a:t>Uzavřený elektrický obvod se skládá z </a:t>
            </a:r>
            <a:r>
              <a:rPr lang="cs-CZ" b="1" i="1" dirty="0" smtClean="0">
                <a:solidFill>
                  <a:srgbClr val="FF0000"/>
                </a:solidFill>
              </a:rPr>
              <a:t>vnější</a:t>
            </a:r>
            <a:r>
              <a:rPr lang="cs-CZ" dirty="0" smtClean="0"/>
              <a:t> a </a:t>
            </a:r>
            <a:r>
              <a:rPr lang="cs-CZ" b="1" i="1" dirty="0">
                <a:solidFill>
                  <a:srgbClr val="FF0000"/>
                </a:solidFill>
              </a:rPr>
              <a:t>vnitřní</a:t>
            </a:r>
            <a:r>
              <a:rPr lang="cs-CZ" dirty="0" smtClean="0"/>
              <a:t> části obvodu.</a:t>
            </a:r>
            <a:endParaRPr lang="cs-CZ" dirty="0"/>
          </a:p>
        </p:txBody>
      </p:sp>
      <p:pic>
        <p:nvPicPr>
          <p:cNvPr id="4" name="Zástupný symbol pro obsah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130518" y="414259"/>
            <a:ext cx="635530" cy="619282"/>
          </a:xfrm>
          <a:prstGeom prst="rect">
            <a:avLst/>
          </a:prstGeom>
        </p:spPr>
      </p:pic>
      <p:sp>
        <p:nvSpPr>
          <p:cNvPr id="34" name="Obdélník 33"/>
          <p:cNvSpPr/>
          <p:nvPr/>
        </p:nvSpPr>
        <p:spPr>
          <a:xfrm>
            <a:off x="3370207" y="4665429"/>
            <a:ext cx="792088" cy="196386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1" name="Ovál 30"/>
          <p:cNvSpPr/>
          <p:nvPr/>
        </p:nvSpPr>
        <p:spPr>
          <a:xfrm>
            <a:off x="3887974" y="3965311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2" name="Ovál 31"/>
          <p:cNvSpPr/>
          <p:nvPr/>
        </p:nvSpPr>
        <p:spPr>
          <a:xfrm>
            <a:off x="1219294" y="3965311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pSp>
        <p:nvGrpSpPr>
          <p:cNvPr id="123" name="Skupina 122"/>
          <p:cNvGrpSpPr/>
          <p:nvPr/>
        </p:nvGrpSpPr>
        <p:grpSpPr>
          <a:xfrm>
            <a:off x="5940152" y="3717032"/>
            <a:ext cx="792088" cy="394192"/>
            <a:chOff x="5378946" y="5589240"/>
            <a:chExt cx="792088" cy="394192"/>
          </a:xfrm>
        </p:grpSpPr>
        <p:cxnSp>
          <p:nvCxnSpPr>
            <p:cNvPr id="7" name="Přímá spojnice se šipkou 6"/>
            <p:cNvCxnSpPr/>
            <p:nvPr/>
          </p:nvCxnSpPr>
          <p:spPr>
            <a:xfrm>
              <a:off x="5378946" y="5589240"/>
              <a:ext cx="792088" cy="0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ovéPole 7"/>
            <p:cNvSpPr txBox="1"/>
            <p:nvPr/>
          </p:nvSpPr>
          <p:spPr>
            <a:xfrm>
              <a:off x="5642595" y="5614100"/>
              <a:ext cx="23275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b="1" i="1" dirty="0" smtClean="0">
                  <a:solidFill>
                    <a:srgbClr val="FF0000"/>
                  </a:solidFill>
                </a:rPr>
                <a:t>I</a:t>
              </a:r>
              <a:endParaRPr lang="cs-CZ" b="1" i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86" name="Skupina 85"/>
          <p:cNvGrpSpPr/>
          <p:nvPr/>
        </p:nvGrpSpPr>
        <p:grpSpPr>
          <a:xfrm>
            <a:off x="853218" y="2060848"/>
            <a:ext cx="3434074" cy="2562442"/>
            <a:chOff x="853218" y="2479894"/>
            <a:chExt cx="3434074" cy="2562442"/>
          </a:xfrm>
        </p:grpSpPr>
        <p:cxnSp>
          <p:nvCxnSpPr>
            <p:cNvPr id="66" name="Přímá spojnice 65"/>
            <p:cNvCxnSpPr/>
            <p:nvPr/>
          </p:nvCxnSpPr>
          <p:spPr>
            <a:xfrm>
              <a:off x="3923928" y="3171790"/>
              <a:ext cx="0" cy="167484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85" name="Skupina 84"/>
            <p:cNvGrpSpPr/>
            <p:nvPr/>
          </p:nvGrpSpPr>
          <p:grpSpPr>
            <a:xfrm>
              <a:off x="853218" y="2479894"/>
              <a:ext cx="3434074" cy="2562442"/>
              <a:chOff x="853218" y="2492896"/>
              <a:chExt cx="3434074" cy="2562442"/>
            </a:xfrm>
          </p:grpSpPr>
          <p:sp>
            <p:nvSpPr>
              <p:cNvPr id="11" name="TextovéPole 10"/>
              <p:cNvSpPr txBox="1"/>
              <p:nvPr/>
            </p:nvSpPr>
            <p:spPr>
              <a:xfrm>
                <a:off x="853218" y="3819378"/>
                <a:ext cx="36740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cs-CZ" b="1" dirty="0" smtClean="0"/>
                  <a:t>M</a:t>
                </a:r>
                <a:endParaRPr lang="cs-CZ" b="1" dirty="0"/>
              </a:p>
            </p:txBody>
          </p:sp>
          <p:sp>
            <p:nvSpPr>
              <p:cNvPr id="12" name="TextovéPole 11"/>
              <p:cNvSpPr txBox="1"/>
              <p:nvPr/>
            </p:nvSpPr>
            <p:spPr>
              <a:xfrm>
                <a:off x="3943928" y="3817084"/>
                <a:ext cx="34336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cs-CZ" b="1" dirty="0" smtClean="0"/>
                  <a:t>N</a:t>
                </a:r>
                <a:endParaRPr lang="cs-CZ" b="1" dirty="0"/>
              </a:p>
            </p:txBody>
          </p:sp>
          <p:grpSp>
            <p:nvGrpSpPr>
              <p:cNvPr id="84" name="Skupina 83"/>
              <p:cNvGrpSpPr/>
              <p:nvPr/>
            </p:nvGrpSpPr>
            <p:grpSpPr>
              <a:xfrm>
                <a:off x="1255298" y="2492896"/>
                <a:ext cx="2668630" cy="2562442"/>
                <a:chOff x="1255298" y="2492896"/>
                <a:chExt cx="2668630" cy="2562442"/>
              </a:xfrm>
            </p:grpSpPr>
            <p:sp>
              <p:nvSpPr>
                <p:cNvPr id="9" name="TextovéPole 8"/>
                <p:cNvSpPr txBox="1"/>
                <p:nvPr/>
              </p:nvSpPr>
              <p:spPr>
                <a:xfrm>
                  <a:off x="2843808" y="2492896"/>
                  <a:ext cx="461986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cs-CZ" sz="2400" b="1" i="1" dirty="0" err="1" smtClean="0">
                      <a:solidFill>
                        <a:srgbClr val="FF0000"/>
                      </a:solidFill>
                    </a:rPr>
                    <a:t>U</a:t>
                  </a:r>
                  <a:r>
                    <a:rPr lang="cs-CZ" sz="2400" b="1" i="1" baseline="-25000" dirty="0" err="1" smtClean="0">
                      <a:solidFill>
                        <a:srgbClr val="FF0000"/>
                      </a:solidFill>
                    </a:rPr>
                    <a:t>e</a:t>
                  </a:r>
                  <a:endParaRPr lang="cs-CZ" sz="2400" b="1" i="1" baseline="-25000" dirty="0">
                    <a:solidFill>
                      <a:srgbClr val="FF0000"/>
                    </a:solidFill>
                  </a:endParaRPr>
                </a:p>
              </p:txBody>
            </p:sp>
            <p:grpSp>
              <p:nvGrpSpPr>
                <p:cNvPr id="83" name="Skupina 82"/>
                <p:cNvGrpSpPr/>
                <p:nvPr/>
              </p:nvGrpSpPr>
              <p:grpSpPr>
                <a:xfrm>
                  <a:off x="1255298" y="2852936"/>
                  <a:ext cx="2668630" cy="2202402"/>
                  <a:chOff x="1255298" y="2852936"/>
                  <a:chExt cx="2668630" cy="2202402"/>
                </a:xfrm>
              </p:grpSpPr>
              <p:grpSp>
                <p:nvGrpSpPr>
                  <p:cNvPr id="45" name="Skupina 44"/>
                  <p:cNvGrpSpPr/>
                  <p:nvPr/>
                </p:nvGrpSpPr>
                <p:grpSpPr>
                  <a:xfrm>
                    <a:off x="1551998" y="3870840"/>
                    <a:ext cx="792088" cy="168170"/>
                    <a:chOff x="3370207" y="4629217"/>
                    <a:chExt cx="792088" cy="168170"/>
                  </a:xfrm>
                </p:grpSpPr>
                <p:sp>
                  <p:nvSpPr>
                    <p:cNvPr id="29" name="Ovál 28"/>
                    <p:cNvSpPr/>
                    <p:nvPr/>
                  </p:nvSpPr>
                  <p:spPr>
                    <a:xfrm>
                      <a:off x="3370207" y="4723688"/>
                      <a:ext cx="72008" cy="72008"/>
                    </a:xfrm>
                    <a:prstGeom prst="ellipse">
                      <a:avLst/>
                    </a:prstGeom>
                    <a:noFill/>
                    <a:ln>
                      <a:solidFill>
                        <a:srgbClr val="0066FF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cs-CZ"/>
                    </a:p>
                  </p:txBody>
                </p:sp>
                <p:sp>
                  <p:nvSpPr>
                    <p:cNvPr id="30" name="Ovál 29"/>
                    <p:cNvSpPr/>
                    <p:nvPr/>
                  </p:nvSpPr>
                  <p:spPr>
                    <a:xfrm>
                      <a:off x="4090287" y="4725379"/>
                      <a:ext cx="72008" cy="72008"/>
                    </a:xfrm>
                    <a:prstGeom prst="ellipse">
                      <a:avLst/>
                    </a:prstGeom>
                    <a:noFill/>
                    <a:ln>
                      <a:solidFill>
                        <a:srgbClr val="0066FF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cs-CZ"/>
                    </a:p>
                  </p:txBody>
                </p:sp>
                <p:cxnSp>
                  <p:nvCxnSpPr>
                    <p:cNvPr id="27" name="Přímá spojnice 26"/>
                    <p:cNvCxnSpPr/>
                    <p:nvPr/>
                  </p:nvCxnSpPr>
                  <p:spPr>
                    <a:xfrm rot="21180000" flipV="1">
                      <a:off x="3442215" y="4629217"/>
                      <a:ext cx="648072" cy="94263"/>
                    </a:xfrm>
                    <a:prstGeom prst="line">
                      <a:avLst/>
                    </a:prstGeom>
                    <a:ln w="19050">
                      <a:solidFill>
                        <a:srgbClr val="0066FF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sp useBgFill="1">
                <p:nvSpPr>
                  <p:cNvPr id="23" name="Ovál 22"/>
                  <p:cNvSpPr/>
                  <p:nvPr/>
                </p:nvSpPr>
                <p:spPr>
                  <a:xfrm>
                    <a:off x="2267744" y="2852936"/>
                    <a:ext cx="648072" cy="648072"/>
                  </a:xfrm>
                  <a:prstGeom prst="ellipse">
                    <a:avLst/>
                  </a:prstGeom>
                  <a:ln>
                    <a:solidFill>
                      <a:srgbClr val="0066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cs-CZ" b="1" dirty="0">
                        <a:solidFill>
                          <a:schemeClr val="tx1"/>
                        </a:solidFill>
                      </a:rPr>
                      <a:t>V</a:t>
                    </a:r>
                  </a:p>
                </p:txBody>
              </p:sp>
              <p:cxnSp>
                <p:nvCxnSpPr>
                  <p:cNvPr id="51" name="Přímá spojnice 50"/>
                  <p:cNvCxnSpPr/>
                  <p:nvPr/>
                </p:nvCxnSpPr>
                <p:spPr>
                  <a:xfrm>
                    <a:off x="2915816" y="3170724"/>
                    <a:ext cx="1008112" cy="0"/>
                  </a:xfrm>
                  <a:prstGeom prst="line">
                    <a:avLst/>
                  </a:prstGeom>
                  <a:ln w="2222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2" name="Přímá spojnice 51"/>
                  <p:cNvCxnSpPr/>
                  <p:nvPr/>
                </p:nvCxnSpPr>
                <p:spPr>
                  <a:xfrm>
                    <a:off x="1259632" y="3172784"/>
                    <a:ext cx="1008112" cy="0"/>
                  </a:xfrm>
                  <a:prstGeom prst="line">
                    <a:avLst/>
                  </a:prstGeom>
                  <a:ln w="2222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62" name="Skupina 61"/>
                  <p:cNvGrpSpPr/>
                  <p:nvPr/>
                </p:nvGrpSpPr>
                <p:grpSpPr>
                  <a:xfrm>
                    <a:off x="2987824" y="3682360"/>
                    <a:ext cx="648072" cy="648072"/>
                    <a:chOff x="5436096" y="4845573"/>
                    <a:chExt cx="648072" cy="648072"/>
                  </a:xfrm>
                </p:grpSpPr>
                <p:sp useBgFill="1">
                  <p:nvSpPr>
                    <p:cNvPr id="22" name="Ovál 21"/>
                    <p:cNvSpPr/>
                    <p:nvPr/>
                  </p:nvSpPr>
                  <p:spPr>
                    <a:xfrm>
                      <a:off x="5436096" y="4845573"/>
                      <a:ext cx="648072" cy="648072"/>
                    </a:xfrm>
                    <a:prstGeom prst="ellips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cs-CZ" b="1" dirty="0">
                        <a:solidFill>
                          <a:schemeClr val="tx1"/>
                        </a:solidFill>
                      </a:endParaRPr>
                    </a:p>
                  </p:txBody>
                </p:sp>
                <p:cxnSp>
                  <p:nvCxnSpPr>
                    <p:cNvPr id="58" name="Přímá spojnice 57"/>
                    <p:cNvCxnSpPr/>
                    <p:nvPr/>
                  </p:nvCxnSpPr>
                  <p:spPr>
                    <a:xfrm rot="2700000">
                      <a:off x="5759706" y="4860145"/>
                      <a:ext cx="0" cy="622571"/>
                    </a:xfrm>
                    <a:prstGeom prst="line">
                      <a:avLst/>
                    </a:prstGeom>
                    <a:ln w="190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1" name="Přímá spojnice 60"/>
                    <p:cNvCxnSpPr/>
                    <p:nvPr/>
                  </p:nvCxnSpPr>
                  <p:spPr>
                    <a:xfrm rot="7500000">
                      <a:off x="5759452" y="4855788"/>
                      <a:ext cx="0" cy="622571"/>
                    </a:xfrm>
                    <a:prstGeom prst="line">
                      <a:avLst/>
                    </a:prstGeom>
                    <a:ln w="190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65" name="Přímá spojnice 64"/>
                  <p:cNvCxnSpPr/>
                  <p:nvPr/>
                </p:nvCxnSpPr>
                <p:spPr>
                  <a:xfrm>
                    <a:off x="1259632" y="3170724"/>
                    <a:ext cx="0" cy="1674849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8" name="Přímá spojnice 67"/>
                  <p:cNvCxnSpPr/>
                  <p:nvPr/>
                </p:nvCxnSpPr>
                <p:spPr>
                  <a:xfrm>
                    <a:off x="1259632" y="4005064"/>
                    <a:ext cx="288032" cy="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0" name="Přímá spojnice 69"/>
                  <p:cNvCxnSpPr/>
                  <p:nvPr/>
                </p:nvCxnSpPr>
                <p:spPr>
                  <a:xfrm>
                    <a:off x="3635896" y="4005064"/>
                    <a:ext cx="288032" cy="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9" name="Přímá spojnice 78"/>
                  <p:cNvCxnSpPr/>
                  <p:nvPr/>
                </p:nvCxnSpPr>
                <p:spPr>
                  <a:xfrm>
                    <a:off x="2339752" y="4005064"/>
                    <a:ext cx="648072" cy="3084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2" name="Přímá spojnice 81"/>
                  <p:cNvCxnSpPr/>
                  <p:nvPr/>
                </p:nvCxnSpPr>
                <p:spPr>
                  <a:xfrm>
                    <a:off x="1255298" y="4857481"/>
                    <a:ext cx="2668630" cy="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63" name="Skupina 62"/>
                  <p:cNvGrpSpPr/>
                  <p:nvPr/>
                </p:nvGrpSpPr>
                <p:grpSpPr>
                  <a:xfrm>
                    <a:off x="2051720" y="4454448"/>
                    <a:ext cx="886439" cy="600890"/>
                    <a:chOff x="1187624" y="4355056"/>
                    <a:chExt cx="886439" cy="600890"/>
                  </a:xfrm>
                </p:grpSpPr>
                <p:grpSp>
                  <p:nvGrpSpPr>
                    <p:cNvPr id="44" name="Skupina 43"/>
                    <p:cNvGrpSpPr/>
                    <p:nvPr/>
                  </p:nvGrpSpPr>
                  <p:grpSpPr>
                    <a:xfrm>
                      <a:off x="1187624" y="4355056"/>
                      <a:ext cx="886439" cy="600890"/>
                      <a:chOff x="1187624" y="4355812"/>
                      <a:chExt cx="886439" cy="600890"/>
                    </a:xfrm>
                  </p:grpSpPr>
                  <p:grpSp>
                    <p:nvGrpSpPr>
                      <p:cNvPr id="36" name="Skupina 35"/>
                      <p:cNvGrpSpPr/>
                      <p:nvPr/>
                    </p:nvGrpSpPr>
                    <p:grpSpPr>
                      <a:xfrm>
                        <a:off x="1481815" y="4563931"/>
                        <a:ext cx="592248" cy="392771"/>
                        <a:chOff x="3187664" y="3789040"/>
                        <a:chExt cx="592248" cy="432048"/>
                      </a:xfrm>
                    </p:grpSpPr>
                    <p:sp>
                      <p:nvSpPr>
                        <p:cNvPr id="37" name="Obdélník 36"/>
                        <p:cNvSpPr/>
                        <p:nvPr/>
                      </p:nvSpPr>
                      <p:spPr>
                        <a:xfrm>
                          <a:off x="3203848" y="3900688"/>
                          <a:ext cx="576064" cy="216025"/>
                        </a:xfrm>
                        <a:prstGeom prst="rect">
                          <a:avLst/>
                        </a:prstGeom>
                        <a:solidFill>
                          <a:srgbClr val="FFFFCC"/>
                        </a:solidFill>
                        <a:ln>
                          <a:solidFill>
                            <a:srgbClr val="FFFFCC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cs-CZ"/>
                        </a:p>
                      </p:txBody>
                    </p:sp>
                    <p:grpSp>
                      <p:nvGrpSpPr>
                        <p:cNvPr id="38" name="Skupina 37"/>
                        <p:cNvGrpSpPr/>
                        <p:nvPr/>
                      </p:nvGrpSpPr>
                      <p:grpSpPr>
                        <a:xfrm>
                          <a:off x="3187664" y="3789040"/>
                          <a:ext cx="72008" cy="432048"/>
                          <a:chOff x="3187664" y="3789040"/>
                          <a:chExt cx="72008" cy="432048"/>
                        </a:xfrm>
                      </p:grpSpPr>
                      <p:cxnSp>
                        <p:nvCxnSpPr>
                          <p:cNvPr id="42" name="Přímá spojnice 41"/>
                          <p:cNvCxnSpPr/>
                          <p:nvPr/>
                        </p:nvCxnSpPr>
                        <p:spPr>
                          <a:xfrm>
                            <a:off x="3187664" y="3789040"/>
                            <a:ext cx="0" cy="432048"/>
                          </a:xfrm>
                          <a:prstGeom prst="line">
                            <a:avLst/>
                          </a:prstGeom>
                          <a:ln w="19050">
                            <a:solidFill>
                              <a:schemeClr val="tx1"/>
                            </a:solidFill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43" name="Přímá spojnice 42"/>
                          <p:cNvCxnSpPr/>
                          <p:nvPr/>
                        </p:nvCxnSpPr>
                        <p:spPr>
                          <a:xfrm>
                            <a:off x="3259672" y="3900688"/>
                            <a:ext cx="0" cy="216024"/>
                          </a:xfrm>
                          <a:prstGeom prst="line">
                            <a:avLst/>
                          </a:prstGeom>
                          <a:ln w="19050">
                            <a:solidFill>
                              <a:schemeClr val="tx1"/>
                            </a:solidFill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</p:grpSp>
                    <p:grpSp>
                      <p:nvGrpSpPr>
                        <p:cNvPr id="39" name="Skupina 38"/>
                        <p:cNvGrpSpPr/>
                        <p:nvPr/>
                      </p:nvGrpSpPr>
                      <p:grpSpPr>
                        <a:xfrm>
                          <a:off x="3707904" y="3789040"/>
                          <a:ext cx="72008" cy="432048"/>
                          <a:chOff x="3187664" y="3789040"/>
                          <a:chExt cx="72008" cy="432048"/>
                        </a:xfrm>
                      </p:grpSpPr>
                      <p:cxnSp>
                        <p:nvCxnSpPr>
                          <p:cNvPr id="40" name="Přímá spojnice 39"/>
                          <p:cNvCxnSpPr/>
                          <p:nvPr/>
                        </p:nvCxnSpPr>
                        <p:spPr>
                          <a:xfrm>
                            <a:off x="3187664" y="3789040"/>
                            <a:ext cx="0" cy="432048"/>
                          </a:xfrm>
                          <a:prstGeom prst="line">
                            <a:avLst/>
                          </a:prstGeom>
                          <a:ln w="19050">
                            <a:solidFill>
                              <a:schemeClr val="tx1"/>
                            </a:solidFill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41" name="Přímá spojnice 40"/>
                          <p:cNvCxnSpPr/>
                          <p:nvPr/>
                        </p:nvCxnSpPr>
                        <p:spPr>
                          <a:xfrm>
                            <a:off x="3259672" y="3900688"/>
                            <a:ext cx="0" cy="216024"/>
                          </a:xfrm>
                          <a:prstGeom prst="line">
                            <a:avLst/>
                          </a:prstGeom>
                          <a:ln w="19050">
                            <a:solidFill>
                              <a:schemeClr val="tx1"/>
                            </a:solidFill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</p:grpSp>
                  </p:grpSp>
                  <p:sp>
                    <p:nvSpPr>
                      <p:cNvPr id="13" name="TextovéPole 12"/>
                      <p:cNvSpPr txBox="1"/>
                      <p:nvPr/>
                    </p:nvSpPr>
                    <p:spPr>
                      <a:xfrm>
                        <a:off x="1187624" y="4355812"/>
                        <a:ext cx="338554" cy="369332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none" rtlCol="0">
                        <a:spAutoFit/>
                      </a:bodyPr>
                      <a:lstStyle/>
                      <a:p>
                        <a:r>
                          <a:rPr lang="cs-CZ" b="1" dirty="0" smtClean="0"/>
                          <a:t>+</a:t>
                        </a:r>
                        <a:endParaRPr lang="cs-CZ" b="1" dirty="0"/>
                      </a:p>
                    </p:txBody>
                  </p:sp>
                </p:grpSp>
                <p:cxnSp>
                  <p:nvCxnSpPr>
                    <p:cNvPr id="25" name="Přímá spojnice 24"/>
                    <p:cNvCxnSpPr/>
                    <p:nvPr/>
                  </p:nvCxnSpPr>
                  <p:spPr>
                    <a:xfrm flipV="1">
                      <a:off x="1554643" y="4759360"/>
                      <a:ext cx="432048" cy="3636"/>
                    </a:xfrm>
                    <a:prstGeom prst="line">
                      <a:avLst/>
                    </a:prstGeom>
                    <a:ln w="19050">
                      <a:solidFill>
                        <a:schemeClr val="tx1"/>
                      </a:solidFill>
                      <a:prstDash val="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</p:grpSp>
      </p:grpSp>
      <p:grpSp>
        <p:nvGrpSpPr>
          <p:cNvPr id="87" name="Skupina 86"/>
          <p:cNvGrpSpPr/>
          <p:nvPr/>
        </p:nvGrpSpPr>
        <p:grpSpPr>
          <a:xfrm>
            <a:off x="4594310" y="2060848"/>
            <a:ext cx="3434074" cy="2562442"/>
            <a:chOff x="853218" y="2479894"/>
            <a:chExt cx="3434074" cy="2562442"/>
          </a:xfrm>
        </p:grpSpPr>
        <p:cxnSp>
          <p:nvCxnSpPr>
            <p:cNvPr id="88" name="Přímá spojnice 87"/>
            <p:cNvCxnSpPr/>
            <p:nvPr/>
          </p:nvCxnSpPr>
          <p:spPr>
            <a:xfrm>
              <a:off x="3923928" y="3171790"/>
              <a:ext cx="0" cy="167484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89" name="Skupina 88"/>
            <p:cNvGrpSpPr/>
            <p:nvPr/>
          </p:nvGrpSpPr>
          <p:grpSpPr>
            <a:xfrm>
              <a:off x="853218" y="2479894"/>
              <a:ext cx="3434074" cy="2562442"/>
              <a:chOff x="853218" y="2492896"/>
              <a:chExt cx="3434074" cy="2562442"/>
            </a:xfrm>
          </p:grpSpPr>
          <p:sp>
            <p:nvSpPr>
              <p:cNvPr id="90" name="TextovéPole 89"/>
              <p:cNvSpPr txBox="1"/>
              <p:nvPr/>
            </p:nvSpPr>
            <p:spPr>
              <a:xfrm>
                <a:off x="853218" y="3819378"/>
                <a:ext cx="36740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cs-CZ" b="1" dirty="0" smtClean="0"/>
                  <a:t>M</a:t>
                </a:r>
                <a:endParaRPr lang="cs-CZ" b="1" dirty="0"/>
              </a:p>
            </p:txBody>
          </p:sp>
          <p:sp>
            <p:nvSpPr>
              <p:cNvPr id="91" name="TextovéPole 90"/>
              <p:cNvSpPr txBox="1"/>
              <p:nvPr/>
            </p:nvSpPr>
            <p:spPr>
              <a:xfrm>
                <a:off x="3943928" y="3817084"/>
                <a:ext cx="34336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cs-CZ" b="1" dirty="0" smtClean="0"/>
                  <a:t>N</a:t>
                </a:r>
                <a:endParaRPr lang="cs-CZ" b="1" dirty="0"/>
              </a:p>
            </p:txBody>
          </p:sp>
          <p:grpSp>
            <p:nvGrpSpPr>
              <p:cNvPr id="92" name="Skupina 91"/>
              <p:cNvGrpSpPr/>
              <p:nvPr/>
            </p:nvGrpSpPr>
            <p:grpSpPr>
              <a:xfrm>
                <a:off x="1255298" y="2492896"/>
                <a:ext cx="2668630" cy="2562442"/>
                <a:chOff x="1255298" y="2492896"/>
                <a:chExt cx="2668630" cy="2562442"/>
              </a:xfrm>
            </p:grpSpPr>
            <p:sp>
              <p:nvSpPr>
                <p:cNvPr id="93" name="TextovéPole 92"/>
                <p:cNvSpPr txBox="1"/>
                <p:nvPr/>
              </p:nvSpPr>
              <p:spPr>
                <a:xfrm>
                  <a:off x="2843808" y="2492896"/>
                  <a:ext cx="364202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cs-CZ" sz="2400" b="1" i="1" dirty="0" smtClean="0">
                      <a:solidFill>
                        <a:srgbClr val="FF0000"/>
                      </a:solidFill>
                    </a:rPr>
                    <a:t>U</a:t>
                  </a:r>
                  <a:endParaRPr lang="cs-CZ" sz="2400" b="1" i="1" baseline="-25000" dirty="0">
                    <a:solidFill>
                      <a:srgbClr val="FF0000"/>
                    </a:solidFill>
                  </a:endParaRPr>
                </a:p>
              </p:txBody>
            </p:sp>
            <p:grpSp>
              <p:nvGrpSpPr>
                <p:cNvPr id="94" name="Skupina 93"/>
                <p:cNvGrpSpPr/>
                <p:nvPr/>
              </p:nvGrpSpPr>
              <p:grpSpPr>
                <a:xfrm>
                  <a:off x="1255298" y="2852936"/>
                  <a:ext cx="2668630" cy="2202402"/>
                  <a:chOff x="1255298" y="2852936"/>
                  <a:chExt cx="2668630" cy="2202402"/>
                </a:xfrm>
              </p:grpSpPr>
              <p:grpSp>
                <p:nvGrpSpPr>
                  <p:cNvPr id="95" name="Skupina 94"/>
                  <p:cNvGrpSpPr/>
                  <p:nvPr/>
                </p:nvGrpSpPr>
                <p:grpSpPr>
                  <a:xfrm>
                    <a:off x="1551998" y="3934211"/>
                    <a:ext cx="792088" cy="104799"/>
                    <a:chOff x="3370207" y="4692588"/>
                    <a:chExt cx="792088" cy="104799"/>
                  </a:xfrm>
                </p:grpSpPr>
                <p:sp>
                  <p:nvSpPr>
                    <p:cNvPr id="120" name="Ovál 119"/>
                    <p:cNvSpPr/>
                    <p:nvPr/>
                  </p:nvSpPr>
                  <p:spPr>
                    <a:xfrm>
                      <a:off x="3370207" y="4723688"/>
                      <a:ext cx="72008" cy="72008"/>
                    </a:xfrm>
                    <a:prstGeom prst="ellipse">
                      <a:avLst/>
                    </a:prstGeom>
                    <a:noFill/>
                    <a:ln>
                      <a:solidFill>
                        <a:srgbClr val="0066FF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cs-CZ"/>
                    </a:p>
                  </p:txBody>
                </p:sp>
                <p:sp>
                  <p:nvSpPr>
                    <p:cNvPr id="121" name="Ovál 120"/>
                    <p:cNvSpPr/>
                    <p:nvPr/>
                  </p:nvSpPr>
                  <p:spPr>
                    <a:xfrm>
                      <a:off x="4090287" y="4725379"/>
                      <a:ext cx="72008" cy="72008"/>
                    </a:xfrm>
                    <a:prstGeom prst="ellipse">
                      <a:avLst/>
                    </a:prstGeom>
                    <a:noFill/>
                    <a:ln>
                      <a:solidFill>
                        <a:srgbClr val="0066FF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cs-CZ"/>
                    </a:p>
                  </p:txBody>
                </p:sp>
                <p:cxnSp>
                  <p:nvCxnSpPr>
                    <p:cNvPr id="122" name="Přímá spojnice 121"/>
                    <p:cNvCxnSpPr/>
                    <p:nvPr/>
                  </p:nvCxnSpPr>
                  <p:spPr>
                    <a:xfrm rot="300000" flipV="1">
                      <a:off x="3442215" y="4692588"/>
                      <a:ext cx="648072" cy="94263"/>
                    </a:xfrm>
                    <a:prstGeom prst="line">
                      <a:avLst/>
                    </a:prstGeom>
                    <a:ln w="19050">
                      <a:solidFill>
                        <a:srgbClr val="0066FF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sp useBgFill="1">
                <p:nvSpPr>
                  <p:cNvPr id="96" name="Ovál 95"/>
                  <p:cNvSpPr/>
                  <p:nvPr/>
                </p:nvSpPr>
                <p:spPr>
                  <a:xfrm>
                    <a:off x="2267744" y="2852936"/>
                    <a:ext cx="648072" cy="648072"/>
                  </a:xfrm>
                  <a:prstGeom prst="ellipse">
                    <a:avLst/>
                  </a:prstGeom>
                  <a:ln>
                    <a:solidFill>
                      <a:srgbClr val="0066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cs-CZ" b="1" dirty="0">
                        <a:solidFill>
                          <a:schemeClr val="tx1"/>
                        </a:solidFill>
                      </a:rPr>
                      <a:t>V</a:t>
                    </a:r>
                  </a:p>
                </p:txBody>
              </p:sp>
              <p:cxnSp>
                <p:nvCxnSpPr>
                  <p:cNvPr id="97" name="Přímá spojnice 96"/>
                  <p:cNvCxnSpPr/>
                  <p:nvPr/>
                </p:nvCxnSpPr>
                <p:spPr>
                  <a:xfrm>
                    <a:off x="2915816" y="3170724"/>
                    <a:ext cx="1008112" cy="0"/>
                  </a:xfrm>
                  <a:prstGeom prst="line">
                    <a:avLst/>
                  </a:prstGeom>
                  <a:ln w="2222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8" name="Přímá spojnice 97"/>
                  <p:cNvCxnSpPr/>
                  <p:nvPr/>
                </p:nvCxnSpPr>
                <p:spPr>
                  <a:xfrm>
                    <a:off x="1259632" y="3172784"/>
                    <a:ext cx="1008112" cy="0"/>
                  </a:xfrm>
                  <a:prstGeom prst="line">
                    <a:avLst/>
                  </a:prstGeom>
                  <a:ln w="2222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99" name="Skupina 98"/>
                  <p:cNvGrpSpPr/>
                  <p:nvPr/>
                </p:nvGrpSpPr>
                <p:grpSpPr>
                  <a:xfrm>
                    <a:off x="2987824" y="3682360"/>
                    <a:ext cx="648072" cy="648072"/>
                    <a:chOff x="5436096" y="4845573"/>
                    <a:chExt cx="648072" cy="648072"/>
                  </a:xfrm>
                </p:grpSpPr>
                <p:sp useBgFill="1">
                  <p:nvSpPr>
                    <p:cNvPr id="117" name="Ovál 116"/>
                    <p:cNvSpPr/>
                    <p:nvPr/>
                  </p:nvSpPr>
                  <p:spPr>
                    <a:xfrm>
                      <a:off x="5436096" y="4845573"/>
                      <a:ext cx="648072" cy="648072"/>
                    </a:xfrm>
                    <a:prstGeom prst="ellips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cs-CZ" b="1" dirty="0">
                        <a:solidFill>
                          <a:schemeClr val="tx1"/>
                        </a:solidFill>
                      </a:endParaRPr>
                    </a:p>
                  </p:txBody>
                </p:sp>
                <p:cxnSp>
                  <p:nvCxnSpPr>
                    <p:cNvPr id="118" name="Přímá spojnice 117"/>
                    <p:cNvCxnSpPr/>
                    <p:nvPr/>
                  </p:nvCxnSpPr>
                  <p:spPr>
                    <a:xfrm rot="2700000">
                      <a:off x="5759706" y="4860145"/>
                      <a:ext cx="0" cy="622571"/>
                    </a:xfrm>
                    <a:prstGeom prst="line">
                      <a:avLst/>
                    </a:prstGeom>
                    <a:ln w="190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19" name="Přímá spojnice 118"/>
                    <p:cNvCxnSpPr/>
                    <p:nvPr/>
                  </p:nvCxnSpPr>
                  <p:spPr>
                    <a:xfrm rot="7500000">
                      <a:off x="5759452" y="4855788"/>
                      <a:ext cx="0" cy="622571"/>
                    </a:xfrm>
                    <a:prstGeom prst="line">
                      <a:avLst/>
                    </a:prstGeom>
                    <a:ln w="190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100" name="Přímá spojnice 99"/>
                  <p:cNvCxnSpPr/>
                  <p:nvPr/>
                </p:nvCxnSpPr>
                <p:spPr>
                  <a:xfrm>
                    <a:off x="1259632" y="3170724"/>
                    <a:ext cx="0" cy="1674849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1" name="Přímá spojnice 100"/>
                  <p:cNvCxnSpPr/>
                  <p:nvPr/>
                </p:nvCxnSpPr>
                <p:spPr>
                  <a:xfrm>
                    <a:off x="1259632" y="4005064"/>
                    <a:ext cx="288032" cy="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2" name="Přímá spojnice 101"/>
                  <p:cNvCxnSpPr/>
                  <p:nvPr/>
                </p:nvCxnSpPr>
                <p:spPr>
                  <a:xfrm>
                    <a:off x="3635896" y="4005064"/>
                    <a:ext cx="288032" cy="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3" name="Přímá spojnice 102"/>
                  <p:cNvCxnSpPr/>
                  <p:nvPr/>
                </p:nvCxnSpPr>
                <p:spPr>
                  <a:xfrm>
                    <a:off x="2339752" y="4005064"/>
                    <a:ext cx="648072" cy="3084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4" name="Přímá spojnice 103"/>
                  <p:cNvCxnSpPr/>
                  <p:nvPr/>
                </p:nvCxnSpPr>
                <p:spPr>
                  <a:xfrm>
                    <a:off x="1255298" y="4857481"/>
                    <a:ext cx="2668630" cy="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105" name="Skupina 104"/>
                  <p:cNvGrpSpPr/>
                  <p:nvPr/>
                </p:nvGrpSpPr>
                <p:grpSpPr>
                  <a:xfrm>
                    <a:off x="2051720" y="4454448"/>
                    <a:ext cx="886439" cy="600890"/>
                    <a:chOff x="1187624" y="4355056"/>
                    <a:chExt cx="886439" cy="600890"/>
                  </a:xfrm>
                </p:grpSpPr>
                <p:grpSp>
                  <p:nvGrpSpPr>
                    <p:cNvPr id="106" name="Skupina 105"/>
                    <p:cNvGrpSpPr/>
                    <p:nvPr/>
                  </p:nvGrpSpPr>
                  <p:grpSpPr>
                    <a:xfrm>
                      <a:off x="1187624" y="4355056"/>
                      <a:ext cx="886439" cy="600890"/>
                      <a:chOff x="1187624" y="4355812"/>
                      <a:chExt cx="886439" cy="600890"/>
                    </a:xfrm>
                  </p:grpSpPr>
                  <p:grpSp>
                    <p:nvGrpSpPr>
                      <p:cNvPr id="108" name="Skupina 107"/>
                      <p:cNvGrpSpPr/>
                      <p:nvPr/>
                    </p:nvGrpSpPr>
                    <p:grpSpPr>
                      <a:xfrm>
                        <a:off x="1481815" y="4563931"/>
                        <a:ext cx="592248" cy="392771"/>
                        <a:chOff x="3187664" y="3789040"/>
                        <a:chExt cx="592248" cy="432048"/>
                      </a:xfrm>
                    </p:grpSpPr>
                    <p:sp>
                      <p:nvSpPr>
                        <p:cNvPr id="110" name="Obdélník 109"/>
                        <p:cNvSpPr/>
                        <p:nvPr/>
                      </p:nvSpPr>
                      <p:spPr>
                        <a:xfrm>
                          <a:off x="3203848" y="3900688"/>
                          <a:ext cx="576064" cy="216025"/>
                        </a:xfrm>
                        <a:prstGeom prst="rect">
                          <a:avLst/>
                        </a:prstGeom>
                        <a:solidFill>
                          <a:srgbClr val="FFFFCC"/>
                        </a:solidFill>
                        <a:ln>
                          <a:solidFill>
                            <a:srgbClr val="FFFFCC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cs-CZ"/>
                        </a:p>
                      </p:txBody>
                    </p:sp>
                    <p:grpSp>
                      <p:nvGrpSpPr>
                        <p:cNvPr id="111" name="Skupina 110"/>
                        <p:cNvGrpSpPr/>
                        <p:nvPr/>
                      </p:nvGrpSpPr>
                      <p:grpSpPr>
                        <a:xfrm>
                          <a:off x="3187664" y="3789040"/>
                          <a:ext cx="72008" cy="432048"/>
                          <a:chOff x="3187664" y="3789040"/>
                          <a:chExt cx="72008" cy="432048"/>
                        </a:xfrm>
                      </p:grpSpPr>
                      <p:cxnSp>
                        <p:nvCxnSpPr>
                          <p:cNvPr id="115" name="Přímá spojnice 114"/>
                          <p:cNvCxnSpPr/>
                          <p:nvPr/>
                        </p:nvCxnSpPr>
                        <p:spPr>
                          <a:xfrm>
                            <a:off x="3187664" y="3789040"/>
                            <a:ext cx="0" cy="432048"/>
                          </a:xfrm>
                          <a:prstGeom prst="line">
                            <a:avLst/>
                          </a:prstGeom>
                          <a:ln w="19050">
                            <a:solidFill>
                              <a:schemeClr val="tx1"/>
                            </a:solidFill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116" name="Přímá spojnice 115"/>
                          <p:cNvCxnSpPr/>
                          <p:nvPr/>
                        </p:nvCxnSpPr>
                        <p:spPr>
                          <a:xfrm>
                            <a:off x="3259672" y="3900688"/>
                            <a:ext cx="0" cy="216024"/>
                          </a:xfrm>
                          <a:prstGeom prst="line">
                            <a:avLst/>
                          </a:prstGeom>
                          <a:ln w="19050">
                            <a:solidFill>
                              <a:schemeClr val="tx1"/>
                            </a:solidFill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</p:grpSp>
                    <p:grpSp>
                      <p:nvGrpSpPr>
                        <p:cNvPr id="112" name="Skupina 111"/>
                        <p:cNvGrpSpPr/>
                        <p:nvPr/>
                      </p:nvGrpSpPr>
                      <p:grpSpPr>
                        <a:xfrm>
                          <a:off x="3707904" y="3789040"/>
                          <a:ext cx="72008" cy="432048"/>
                          <a:chOff x="3187664" y="3789040"/>
                          <a:chExt cx="72008" cy="432048"/>
                        </a:xfrm>
                      </p:grpSpPr>
                      <p:cxnSp>
                        <p:nvCxnSpPr>
                          <p:cNvPr id="113" name="Přímá spojnice 112"/>
                          <p:cNvCxnSpPr/>
                          <p:nvPr/>
                        </p:nvCxnSpPr>
                        <p:spPr>
                          <a:xfrm>
                            <a:off x="3187664" y="3789040"/>
                            <a:ext cx="0" cy="432048"/>
                          </a:xfrm>
                          <a:prstGeom prst="line">
                            <a:avLst/>
                          </a:prstGeom>
                          <a:ln w="19050">
                            <a:solidFill>
                              <a:schemeClr val="tx1"/>
                            </a:solidFill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114" name="Přímá spojnice 113"/>
                          <p:cNvCxnSpPr/>
                          <p:nvPr/>
                        </p:nvCxnSpPr>
                        <p:spPr>
                          <a:xfrm>
                            <a:off x="3259672" y="3900688"/>
                            <a:ext cx="0" cy="216024"/>
                          </a:xfrm>
                          <a:prstGeom prst="line">
                            <a:avLst/>
                          </a:prstGeom>
                          <a:ln w="19050">
                            <a:solidFill>
                              <a:schemeClr val="tx1"/>
                            </a:solidFill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</p:grpSp>
                  </p:grpSp>
                  <p:sp>
                    <p:nvSpPr>
                      <p:cNvPr id="109" name="TextovéPole 108"/>
                      <p:cNvSpPr txBox="1"/>
                      <p:nvPr/>
                    </p:nvSpPr>
                    <p:spPr>
                      <a:xfrm>
                        <a:off x="1187624" y="4355812"/>
                        <a:ext cx="338554" cy="369332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none" rtlCol="0">
                        <a:spAutoFit/>
                      </a:bodyPr>
                      <a:lstStyle/>
                      <a:p>
                        <a:r>
                          <a:rPr lang="cs-CZ" b="1" dirty="0" smtClean="0"/>
                          <a:t>+</a:t>
                        </a:r>
                        <a:endParaRPr lang="cs-CZ" b="1" dirty="0"/>
                      </a:p>
                    </p:txBody>
                  </p:sp>
                </p:grpSp>
                <p:cxnSp>
                  <p:nvCxnSpPr>
                    <p:cNvPr id="107" name="Přímá spojnice 106"/>
                    <p:cNvCxnSpPr/>
                    <p:nvPr/>
                  </p:nvCxnSpPr>
                  <p:spPr>
                    <a:xfrm flipV="1">
                      <a:off x="1554643" y="4759360"/>
                      <a:ext cx="432048" cy="3636"/>
                    </a:xfrm>
                    <a:prstGeom prst="line">
                      <a:avLst/>
                    </a:prstGeom>
                    <a:ln w="19050">
                      <a:solidFill>
                        <a:schemeClr val="tx1"/>
                      </a:solidFill>
                      <a:prstDash val="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</p:grpSp>
      </p:grpSp>
    </p:spTree>
    <p:extLst>
      <p:ext uri="{BB962C8B-B14F-4D97-AF65-F5344CB8AC3E}">
        <p14:creationId xmlns:p14="http://schemas.microsoft.com/office/powerpoint/2010/main" xmlns="" val="2602291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Ohmův zákon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i="1" dirty="0" smtClean="0">
                <a:solidFill>
                  <a:srgbClr val="FF0000"/>
                </a:solidFill>
              </a:rPr>
              <a:t>Vnější</a:t>
            </a:r>
            <a:r>
              <a:rPr lang="cs-CZ" dirty="0" smtClean="0"/>
              <a:t> část obvodu: </a:t>
            </a:r>
          </a:p>
          <a:p>
            <a:r>
              <a:rPr lang="cs-CZ" dirty="0" smtClean="0"/>
              <a:t>rezistory, spotřebiče, vodiče atd.</a:t>
            </a:r>
          </a:p>
          <a:p>
            <a:r>
              <a:rPr lang="cs-CZ" b="1" i="1" dirty="0" smtClean="0">
                <a:solidFill>
                  <a:srgbClr val="004F8A"/>
                </a:solidFill>
              </a:rPr>
              <a:t>vnější odpor obvodu R</a:t>
            </a:r>
          </a:p>
          <a:p>
            <a:endParaRPr lang="cs-CZ" b="1" i="1" dirty="0">
              <a:solidFill>
                <a:srgbClr val="004F8A"/>
              </a:solidFill>
            </a:endParaRPr>
          </a:p>
          <a:p>
            <a:pPr marL="0" indent="0">
              <a:buNone/>
            </a:pPr>
            <a:r>
              <a:rPr lang="cs-CZ" b="1" i="1" dirty="0" smtClean="0">
                <a:solidFill>
                  <a:srgbClr val="FF0000"/>
                </a:solidFill>
              </a:rPr>
              <a:t>Vnitřní</a:t>
            </a:r>
            <a:r>
              <a:rPr lang="cs-CZ" b="1" i="1" dirty="0" smtClean="0">
                <a:solidFill>
                  <a:srgbClr val="004F8A"/>
                </a:solidFill>
              </a:rPr>
              <a:t> </a:t>
            </a:r>
            <a:r>
              <a:rPr lang="cs-CZ" dirty="0" smtClean="0"/>
              <a:t>část obvodu:</a:t>
            </a:r>
          </a:p>
          <a:p>
            <a:r>
              <a:rPr lang="cs-CZ" dirty="0" smtClean="0"/>
              <a:t>vodivý prostor mezi svorkami (póly) uvnitř zdroje</a:t>
            </a:r>
          </a:p>
          <a:p>
            <a:r>
              <a:rPr lang="cs-CZ" b="1" i="1" dirty="0" smtClean="0">
                <a:solidFill>
                  <a:srgbClr val="004F8A"/>
                </a:solidFill>
              </a:rPr>
              <a:t>vnitřní </a:t>
            </a:r>
            <a:r>
              <a:rPr lang="cs-CZ" b="1" i="1" dirty="0">
                <a:solidFill>
                  <a:srgbClr val="004F8A"/>
                </a:solidFill>
              </a:rPr>
              <a:t>odpor obvodu </a:t>
            </a:r>
            <a:r>
              <a:rPr lang="cs-CZ" b="1" i="1" dirty="0" err="1" smtClean="0">
                <a:solidFill>
                  <a:srgbClr val="004F8A"/>
                </a:solidFill>
              </a:rPr>
              <a:t>R</a:t>
            </a:r>
            <a:r>
              <a:rPr lang="cs-CZ" b="1" i="1" baseline="-25000" dirty="0" err="1" smtClean="0">
                <a:solidFill>
                  <a:srgbClr val="004F8A"/>
                </a:solidFill>
              </a:rPr>
              <a:t>i</a:t>
            </a:r>
            <a:endParaRPr lang="cs-CZ" b="1" i="1" baseline="-25000" dirty="0">
              <a:solidFill>
                <a:srgbClr val="004F8A"/>
              </a:solidFill>
            </a:endParaRPr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4" name="Zástupný symbol pro obsah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130518" y="414259"/>
            <a:ext cx="635530" cy="619282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668861" y="1881676"/>
            <a:ext cx="1779422" cy="1933042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012160" y="5085184"/>
            <a:ext cx="1820570" cy="1534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83454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Ohmův zákon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cs-CZ" b="1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cs-CZ" b="1" dirty="0" smtClean="0">
                <a:solidFill>
                  <a:srgbClr val="FF0000"/>
                </a:solidFill>
              </a:rPr>
              <a:t>Proud v uzavřeném obvodu se rovná podílu elektromotorického napětí zdroje a součtu odporů vnější a vnitřní části obvodu.</a:t>
            </a:r>
            <a:endParaRPr lang="cs-CZ" b="1" dirty="0">
              <a:solidFill>
                <a:srgbClr val="FF0000"/>
              </a:solidFill>
            </a:endParaRPr>
          </a:p>
        </p:txBody>
      </p:sp>
      <p:pic>
        <p:nvPicPr>
          <p:cNvPr id="4" name="Zástupný symbol pro obsah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130518" y="414259"/>
            <a:ext cx="635530" cy="619282"/>
          </a:xfrm>
          <a:prstGeom prst="rect">
            <a:avLst/>
          </a:prstGeom>
        </p:spPr>
      </p:pic>
      <p:graphicFrame>
        <p:nvGraphicFramePr>
          <p:cNvPr id="5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539041485"/>
              </p:ext>
            </p:extLst>
          </p:nvPr>
        </p:nvGraphicFramePr>
        <p:xfrm>
          <a:off x="2294831" y="4430365"/>
          <a:ext cx="1989137" cy="1158875"/>
        </p:xfrm>
        <a:graphic>
          <a:graphicData uri="http://schemas.openxmlformats.org/presentationml/2006/ole">
            <p:oleObj spid="_x0000_s3076" name="Rovnice" r:id="rId4" imgW="672840" imgH="431640" progId="Equation.3">
              <p:embed/>
            </p:oleObj>
          </a:graphicData>
        </a:graphic>
      </p:graphicFrame>
      <p:pic>
        <p:nvPicPr>
          <p:cNvPr id="6" name="Obrázek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457039" y="3933056"/>
            <a:ext cx="1673479" cy="23428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098075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Použitý zdroj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44450" indent="0">
              <a:buNone/>
              <a:defRPr/>
            </a:pPr>
            <a:r>
              <a:rPr lang="cs-CZ" sz="1600" dirty="0" smtClean="0"/>
              <a:t>Hlavní </a:t>
            </a:r>
            <a:r>
              <a:rPr lang="cs-CZ" sz="1600" dirty="0"/>
              <a:t>zdroj informací:</a:t>
            </a:r>
          </a:p>
          <a:p>
            <a:pPr>
              <a:defRPr/>
            </a:pPr>
            <a:r>
              <a:rPr lang="cs-CZ" sz="1400" dirty="0"/>
              <a:t>PhDr. Miloš Řešátko, FYZIKA B pro SOU, 2. vydání, vydalo Státní pedagogické nakladatelství, </a:t>
            </a:r>
            <a:r>
              <a:rPr lang="cs-CZ" sz="1400" dirty="0" err="1"/>
              <a:t>n.p</a:t>
            </a:r>
            <a:r>
              <a:rPr lang="cs-CZ" sz="1400" dirty="0"/>
              <a:t>. v Praze roku </a:t>
            </a:r>
            <a:r>
              <a:rPr lang="cs-CZ" sz="1400" dirty="0" smtClean="0"/>
              <a:t>1984, </a:t>
            </a:r>
            <a:r>
              <a:rPr lang="cs-CZ" sz="1400" dirty="0"/>
              <a:t>219 s., Učebnice pro střední školy.</a:t>
            </a:r>
          </a:p>
          <a:p>
            <a:pPr>
              <a:defRPr/>
            </a:pPr>
            <a:r>
              <a:rPr lang="cs-CZ" sz="1400" dirty="0"/>
              <a:t>Prof. RNDr. Emanuel Svoboda, CSc. a kolektiv, Přehled středoškolské fyziky, 2. přepracované vydání, Prometheus 1966. </a:t>
            </a:r>
          </a:p>
          <a:p>
            <a:pPr>
              <a:buFont typeface="Wingdings 2" panose="05020102010507070707" pitchFamily="18" charset="2"/>
              <a:buNone/>
              <a:defRPr/>
            </a:pPr>
            <a:endParaRPr lang="cs-CZ" sz="1400" dirty="0"/>
          </a:p>
          <a:p>
            <a:pPr>
              <a:defRPr/>
            </a:pPr>
            <a:r>
              <a:rPr lang="cs-CZ" sz="1400" dirty="0"/>
              <a:t>Snímek 3., 4., 5, 6., 7., 8., 9., </a:t>
            </a:r>
            <a:r>
              <a:rPr lang="cs-CZ" sz="1400" dirty="0" smtClean="0"/>
              <a:t>10., 11., 12. a 13.: </a:t>
            </a:r>
            <a:endParaRPr lang="cs-CZ" sz="1400" dirty="0"/>
          </a:p>
          <a:p>
            <a:pPr marL="44450" indent="0">
              <a:buFont typeface="Wingdings 2" panose="05020102010507070707" pitchFamily="18" charset="2"/>
              <a:buNone/>
              <a:defRPr/>
            </a:pPr>
            <a:r>
              <a:rPr lang="cs-CZ" sz="1400" dirty="0"/>
              <a:t>    </a:t>
            </a:r>
            <a:r>
              <a:rPr lang="cs-CZ" sz="1400" dirty="0" smtClean="0"/>
              <a:t>  Obrázky </a:t>
            </a:r>
            <a:r>
              <a:rPr lang="cs-CZ" sz="1400" dirty="0"/>
              <a:t>sady MS Office</a:t>
            </a:r>
            <a:r>
              <a:rPr lang="cs-CZ" sz="14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1746853991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Elektrický Proud </a:t>
            </a:r>
            <a:br>
              <a:rPr lang="cs-CZ" dirty="0" smtClean="0"/>
            </a:br>
            <a:r>
              <a:rPr lang="cs-CZ" dirty="0" smtClean="0"/>
              <a:t>v kovech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Zpracoval: ing. Ivan </a:t>
            </a:r>
            <a:r>
              <a:rPr lang="cs-CZ" dirty="0" err="1" smtClean="0"/>
              <a:t>Števula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Elektrický proud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cs-CZ" b="1" dirty="0" smtClean="0">
                <a:solidFill>
                  <a:srgbClr val="FF0000"/>
                </a:solidFill>
              </a:rPr>
              <a:t>Elektrický proud je uspořádaný pohyb volných částic s elektrickým nábojem.</a:t>
            </a:r>
          </a:p>
          <a:p>
            <a:pPr marL="0" indent="0" algn="ctr">
              <a:buNone/>
            </a:pPr>
            <a:endParaRPr lang="cs-CZ" b="1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cs-CZ" b="1" dirty="0" smtClean="0">
                <a:solidFill>
                  <a:srgbClr val="FF0000"/>
                </a:solidFill>
              </a:rPr>
              <a:t>Směrem elektrického proudu ve vodiči nazýváme podle dohody směr uspořádaného pohybu kladně nabitých nositelů proudu.</a:t>
            </a:r>
            <a:endParaRPr lang="cs-CZ" b="1" dirty="0">
              <a:solidFill>
                <a:srgbClr val="FF0000"/>
              </a:solidFill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33276" y="4293096"/>
            <a:ext cx="2016224" cy="2419958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236720" y="5301208"/>
            <a:ext cx="905256" cy="907085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628180" y="4638271"/>
            <a:ext cx="1828571" cy="1828571"/>
          </a:xfrm>
          <a:prstGeom prst="rect">
            <a:avLst/>
          </a:prstGeom>
        </p:spPr>
      </p:pic>
      <p:pic>
        <p:nvPicPr>
          <p:cNvPr id="9" name="Zástupný symbol pro obsah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130518" y="414259"/>
            <a:ext cx="635530" cy="6192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0085408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Vodivost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3200" b="1" dirty="0" smtClean="0">
                <a:solidFill>
                  <a:srgbClr val="FF0000"/>
                </a:solidFill>
              </a:rPr>
              <a:t>Vlastnost kovů vést elektrický proud prostřednictvím volných elektronů se nazývá elektronová vodivost kovů.</a:t>
            </a:r>
          </a:p>
          <a:p>
            <a:endParaRPr lang="cs-CZ" sz="3200" b="1" dirty="0" smtClean="0">
              <a:solidFill>
                <a:srgbClr val="004F8A"/>
              </a:solidFill>
            </a:endParaRPr>
          </a:p>
          <a:p>
            <a:r>
              <a:rPr lang="cs-CZ" sz="3200" b="1" dirty="0" smtClean="0">
                <a:solidFill>
                  <a:srgbClr val="004F8A"/>
                </a:solidFill>
              </a:rPr>
              <a:t>vodivostní elektrony</a:t>
            </a:r>
          </a:p>
          <a:p>
            <a:endParaRPr lang="cs-CZ" sz="3200" b="1" dirty="0">
              <a:solidFill>
                <a:srgbClr val="004F8A"/>
              </a:solidFill>
            </a:endParaRPr>
          </a:p>
          <a:p>
            <a:r>
              <a:rPr lang="cs-CZ" sz="3200" b="1" dirty="0" smtClean="0"/>
              <a:t>připojení kovového vodiče ke zdroji stálého napětí &lt;=&gt; vznik konstantního proudu</a:t>
            </a:r>
            <a:endParaRPr lang="cs-CZ" sz="3200" b="1" dirty="0"/>
          </a:p>
        </p:txBody>
      </p:sp>
      <p:pic>
        <p:nvPicPr>
          <p:cNvPr id="6" name="Zástupný symbol pro obsah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130518" y="414259"/>
            <a:ext cx="635530" cy="6192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949871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Elektrická vodivost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sz="2400" dirty="0" smtClean="0"/>
              <a:t>Jednotkou elektrické vodivosti </a:t>
            </a:r>
            <a:r>
              <a:rPr lang="cs-CZ" sz="2400" b="1" i="1" dirty="0" smtClean="0">
                <a:solidFill>
                  <a:srgbClr val="FF0000"/>
                </a:solidFill>
              </a:rPr>
              <a:t>„ G “</a:t>
            </a:r>
            <a:r>
              <a:rPr lang="cs-CZ" sz="2400" dirty="0" smtClean="0"/>
              <a:t> je </a:t>
            </a:r>
            <a:r>
              <a:rPr lang="cs-CZ" sz="2400" b="1" i="1" dirty="0" smtClean="0">
                <a:solidFill>
                  <a:srgbClr val="FF0000"/>
                </a:solidFill>
              </a:rPr>
              <a:t>„Siemens“ </a:t>
            </a:r>
            <a:r>
              <a:rPr lang="cs-CZ" sz="2400" dirty="0" smtClean="0"/>
              <a:t>– </a:t>
            </a:r>
            <a:r>
              <a:rPr lang="cs-CZ" sz="2400" b="1" dirty="0" smtClean="0"/>
              <a:t>1 S</a:t>
            </a:r>
          </a:p>
          <a:p>
            <a:endParaRPr lang="cs-CZ" sz="2400" b="1" dirty="0"/>
          </a:p>
          <a:p>
            <a:endParaRPr lang="cs-CZ" sz="2400" b="1" dirty="0" smtClean="0"/>
          </a:p>
          <a:p>
            <a:endParaRPr lang="cs-CZ" sz="2400" b="1" dirty="0"/>
          </a:p>
          <a:p>
            <a:endParaRPr lang="cs-CZ" sz="2400" b="1" dirty="0" smtClean="0"/>
          </a:p>
          <a:p>
            <a:endParaRPr lang="cs-CZ" sz="2400" b="1" dirty="0"/>
          </a:p>
          <a:p>
            <a:endParaRPr lang="cs-CZ" sz="2400" b="1" dirty="0" smtClean="0"/>
          </a:p>
          <a:p>
            <a:pPr>
              <a:spcAft>
                <a:spcPct val="40000"/>
              </a:spcAft>
            </a:pPr>
            <a:endParaRPr lang="cs-CZ" sz="2400" b="1" dirty="0" smtClean="0"/>
          </a:p>
          <a:p>
            <a:pPr>
              <a:spcAft>
                <a:spcPct val="40000"/>
              </a:spcAft>
            </a:pPr>
            <a:r>
              <a:rPr lang="cs-CZ" sz="2400" b="1" dirty="0" smtClean="0"/>
              <a:t>Podíl          </a:t>
            </a:r>
            <a:r>
              <a:rPr lang="cs-CZ" sz="2400" b="1" dirty="0"/>
              <a:t>je pro určitý vodič konstantní, nezávisí </a:t>
            </a:r>
            <a:r>
              <a:rPr lang="cs-CZ" sz="2400" b="1" dirty="0" smtClean="0"/>
              <a:t>na napětí </a:t>
            </a:r>
            <a:r>
              <a:rPr lang="cs-CZ" sz="2400" b="1" dirty="0"/>
              <a:t>nebo proudu ve vodiči. </a:t>
            </a:r>
          </a:p>
          <a:p>
            <a:endParaRPr lang="cs-CZ" sz="2400" b="1" dirty="0"/>
          </a:p>
        </p:txBody>
      </p:sp>
      <p:pic>
        <p:nvPicPr>
          <p:cNvPr id="4" name="Zástupný symbol pro obsah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130518" y="414259"/>
            <a:ext cx="635530" cy="619282"/>
          </a:xfrm>
          <a:prstGeom prst="rect">
            <a:avLst/>
          </a:prstGeom>
        </p:spPr>
      </p:pic>
      <p:graphicFrame>
        <p:nvGraphicFramePr>
          <p:cNvPr id="5" name="Object 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098876921"/>
              </p:ext>
            </p:extLst>
          </p:nvPr>
        </p:nvGraphicFramePr>
        <p:xfrm>
          <a:off x="3836913" y="2420888"/>
          <a:ext cx="1527175" cy="487363"/>
        </p:xfrm>
        <a:graphic>
          <a:graphicData uri="http://schemas.openxmlformats.org/presentationml/2006/ole">
            <p:oleObj spid="_x0000_s1053" name="Rovnica" r:id="rId4" imgW="507780" imgH="177723" progId="Equation.3">
              <p:embed/>
            </p:oleObj>
          </a:graphicData>
        </a:graphic>
      </p:graphicFrame>
      <p:graphicFrame>
        <p:nvGraphicFramePr>
          <p:cNvPr id="6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302400459"/>
              </p:ext>
            </p:extLst>
          </p:nvPr>
        </p:nvGraphicFramePr>
        <p:xfrm>
          <a:off x="3851870" y="3379788"/>
          <a:ext cx="3600450" cy="1057275"/>
        </p:xfrm>
        <a:graphic>
          <a:graphicData uri="http://schemas.openxmlformats.org/presentationml/2006/ole">
            <p:oleObj spid="_x0000_s1054" name="Rovnice" r:id="rId5" imgW="1218960" imgH="393480" progId="Equation.3">
              <p:embed/>
            </p:oleObj>
          </a:graphicData>
        </a:graphic>
      </p:graphicFrame>
      <p:graphicFrame>
        <p:nvGraphicFramePr>
          <p:cNvPr id="7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799416882"/>
              </p:ext>
            </p:extLst>
          </p:nvPr>
        </p:nvGraphicFramePr>
        <p:xfrm>
          <a:off x="1833563" y="4905375"/>
          <a:ext cx="384175" cy="639763"/>
        </p:xfrm>
        <a:graphic>
          <a:graphicData uri="http://schemas.openxmlformats.org/presentationml/2006/ole">
            <p:oleObj spid="_x0000_s1055" name="Rovnice" r:id="rId6" imgW="139680" imgH="253800" progId="Equation.3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2928182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Elektrický odpor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Pro různé vodiče je konstanta       různá. Pro daný vodič zavádíme veličinu elektrický odpor </a:t>
            </a:r>
            <a:r>
              <a:rPr lang="cs-CZ" b="1" i="1" dirty="0" smtClean="0">
                <a:solidFill>
                  <a:srgbClr val="FF0000"/>
                </a:solidFill>
              </a:rPr>
              <a:t>„ R “ </a:t>
            </a:r>
            <a:r>
              <a:rPr lang="cs-CZ" dirty="0" smtClean="0"/>
              <a:t>(</a:t>
            </a:r>
            <a:r>
              <a:rPr lang="cs-CZ" dirty="0" err="1" smtClean="0"/>
              <a:t>rezistance</a:t>
            </a:r>
            <a:r>
              <a:rPr lang="cs-CZ" dirty="0" smtClean="0"/>
              <a:t>).</a:t>
            </a:r>
          </a:p>
          <a:p>
            <a:endParaRPr lang="cs-CZ" b="1" i="1" dirty="0">
              <a:solidFill>
                <a:srgbClr val="FF0000"/>
              </a:solidFill>
            </a:endParaRPr>
          </a:p>
          <a:p>
            <a:endParaRPr lang="cs-CZ" b="1" i="1" dirty="0" smtClean="0">
              <a:solidFill>
                <a:srgbClr val="FF0000"/>
              </a:solidFill>
            </a:endParaRPr>
          </a:p>
          <a:p>
            <a:endParaRPr lang="cs-CZ" b="1" i="1" dirty="0">
              <a:solidFill>
                <a:srgbClr val="FF0000"/>
              </a:solidFill>
            </a:endParaRPr>
          </a:p>
          <a:p>
            <a:r>
              <a:rPr lang="cs-CZ" dirty="0" smtClean="0"/>
              <a:t>Jednotkou elektrického odporu </a:t>
            </a:r>
            <a:r>
              <a:rPr lang="cs-CZ" b="1" i="1" dirty="0" smtClean="0">
                <a:solidFill>
                  <a:srgbClr val="FF0000"/>
                </a:solidFill>
              </a:rPr>
              <a:t>„R“ </a:t>
            </a:r>
            <a:r>
              <a:rPr lang="cs-CZ" dirty="0" smtClean="0"/>
              <a:t>je </a:t>
            </a:r>
            <a:r>
              <a:rPr lang="cs-CZ" b="1" i="1" dirty="0" smtClean="0">
                <a:solidFill>
                  <a:srgbClr val="FF0000"/>
                </a:solidFill>
              </a:rPr>
              <a:t>„Ohm“ </a:t>
            </a:r>
            <a:r>
              <a:rPr lang="cs-CZ" dirty="0" smtClean="0"/>
              <a:t>- </a:t>
            </a:r>
            <a:r>
              <a:rPr lang="cs-CZ" b="1" dirty="0" smtClean="0"/>
              <a:t>1</a:t>
            </a:r>
            <a:r>
              <a:rPr lang="el-GR" b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Ω</a:t>
            </a:r>
            <a:endParaRPr lang="cs-CZ" b="1" i="1" dirty="0">
              <a:solidFill>
                <a:srgbClr val="FF0000"/>
              </a:solidFill>
            </a:endParaRPr>
          </a:p>
        </p:txBody>
      </p:sp>
      <p:pic>
        <p:nvPicPr>
          <p:cNvPr id="4" name="Zástupný symbol pro obsah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130518" y="414259"/>
            <a:ext cx="635530" cy="619282"/>
          </a:xfrm>
          <a:prstGeom prst="rect">
            <a:avLst/>
          </a:prstGeom>
        </p:spPr>
      </p:pic>
      <p:graphicFrame>
        <p:nvGraphicFramePr>
          <p:cNvPr id="5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942161372"/>
              </p:ext>
            </p:extLst>
          </p:nvPr>
        </p:nvGraphicFramePr>
        <p:xfrm>
          <a:off x="5483969" y="1484784"/>
          <a:ext cx="384175" cy="639763"/>
        </p:xfrm>
        <a:graphic>
          <a:graphicData uri="http://schemas.openxmlformats.org/presentationml/2006/ole">
            <p:oleObj spid="_x0000_s2079" name="Rovnice" r:id="rId4" imgW="139680" imgH="253800" progId="Equation.3">
              <p:embed/>
            </p:oleObj>
          </a:graphicData>
        </a:graphic>
      </p:graphicFrame>
      <p:graphicFrame>
        <p:nvGraphicFramePr>
          <p:cNvPr id="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4180982171"/>
              </p:ext>
            </p:extLst>
          </p:nvPr>
        </p:nvGraphicFramePr>
        <p:xfrm>
          <a:off x="2987824" y="3284984"/>
          <a:ext cx="1222375" cy="992188"/>
        </p:xfrm>
        <a:graphic>
          <a:graphicData uri="http://schemas.openxmlformats.org/presentationml/2006/ole">
            <p:oleObj spid="_x0000_s2080" name="Rovnice" r:id="rId5" imgW="444240" imgH="393480" progId="Equation.3">
              <p:embed/>
            </p:oleObj>
          </a:graphicData>
        </a:graphic>
      </p:graphicFrame>
      <p:graphicFrame>
        <p:nvGraphicFramePr>
          <p:cNvPr id="7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296929765"/>
              </p:ext>
            </p:extLst>
          </p:nvPr>
        </p:nvGraphicFramePr>
        <p:xfrm>
          <a:off x="5148064" y="3245346"/>
          <a:ext cx="1312863" cy="1057275"/>
        </p:xfrm>
        <a:graphic>
          <a:graphicData uri="http://schemas.openxmlformats.org/presentationml/2006/ole">
            <p:oleObj spid="_x0000_s2081" name="Rovnice" r:id="rId6" imgW="444240" imgH="393480" progId="Equation.3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269545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Elektrický odpor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Předem stanovený elektrický odpor – </a:t>
            </a:r>
            <a:r>
              <a:rPr lang="cs-CZ" b="1" dirty="0" smtClean="0">
                <a:solidFill>
                  <a:srgbClr val="004F8A"/>
                </a:solidFill>
              </a:rPr>
              <a:t>rezistor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r>
              <a:rPr lang="cs-CZ" dirty="0" smtClean="0"/>
              <a:t>Proměnný elektrický odpor – </a:t>
            </a:r>
            <a:r>
              <a:rPr lang="cs-CZ" b="1" dirty="0" smtClean="0">
                <a:solidFill>
                  <a:srgbClr val="004F8A"/>
                </a:solidFill>
              </a:rPr>
              <a:t>reostat, potenciometr</a:t>
            </a:r>
            <a:endParaRPr lang="cs-CZ" b="1" dirty="0">
              <a:solidFill>
                <a:srgbClr val="004F8A"/>
              </a:solidFill>
            </a:endParaRPr>
          </a:p>
        </p:txBody>
      </p:sp>
      <p:pic>
        <p:nvPicPr>
          <p:cNvPr id="4" name="Zástupný symbol pro obsah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130518" y="414259"/>
            <a:ext cx="635530" cy="619282"/>
          </a:xfrm>
          <a:prstGeom prst="rect">
            <a:avLst/>
          </a:prstGeom>
        </p:spPr>
      </p:pic>
      <p:grpSp>
        <p:nvGrpSpPr>
          <p:cNvPr id="8" name="Skupina 7"/>
          <p:cNvGrpSpPr/>
          <p:nvPr/>
        </p:nvGrpSpPr>
        <p:grpSpPr>
          <a:xfrm>
            <a:off x="2915816" y="2675012"/>
            <a:ext cx="3600400" cy="504056"/>
            <a:chOff x="2627784" y="2675012"/>
            <a:chExt cx="3600400" cy="504056"/>
          </a:xfrm>
        </p:grpSpPr>
        <p:cxnSp>
          <p:nvCxnSpPr>
            <p:cNvPr id="7" name="Přímá spojnice 6"/>
            <p:cNvCxnSpPr/>
            <p:nvPr/>
          </p:nvCxnSpPr>
          <p:spPr>
            <a:xfrm>
              <a:off x="2627784" y="2924944"/>
              <a:ext cx="36004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 useBgFill="1">
          <p:nvSpPr>
            <p:cNvPr id="5" name="Obdélník 4"/>
            <p:cNvSpPr/>
            <p:nvPr/>
          </p:nvSpPr>
          <p:spPr>
            <a:xfrm>
              <a:off x="3563888" y="2675012"/>
              <a:ext cx="1728192" cy="504056"/>
            </a:xfrm>
            <a:prstGeom prst="rect">
              <a:avLst/>
            </a:prstGeom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17" name="Skupina 16"/>
          <p:cNvGrpSpPr/>
          <p:nvPr/>
        </p:nvGrpSpPr>
        <p:grpSpPr>
          <a:xfrm>
            <a:off x="1115616" y="4437112"/>
            <a:ext cx="3600400" cy="1080120"/>
            <a:chOff x="1115616" y="4437112"/>
            <a:chExt cx="3600400" cy="1080120"/>
          </a:xfrm>
        </p:grpSpPr>
        <p:grpSp>
          <p:nvGrpSpPr>
            <p:cNvPr id="9" name="Skupina 8"/>
            <p:cNvGrpSpPr/>
            <p:nvPr/>
          </p:nvGrpSpPr>
          <p:grpSpPr>
            <a:xfrm>
              <a:off x="1115616" y="4725144"/>
              <a:ext cx="3600400" cy="504056"/>
              <a:chOff x="2627784" y="2675012"/>
              <a:chExt cx="3600400" cy="504056"/>
            </a:xfrm>
          </p:grpSpPr>
          <p:cxnSp>
            <p:nvCxnSpPr>
              <p:cNvPr id="10" name="Přímá spojnice 9"/>
              <p:cNvCxnSpPr/>
              <p:nvPr/>
            </p:nvCxnSpPr>
            <p:spPr>
              <a:xfrm>
                <a:off x="2627784" y="2924944"/>
                <a:ext cx="36004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 useBgFill="1">
            <p:nvSpPr>
              <p:cNvPr id="11" name="Obdélník 10"/>
              <p:cNvSpPr/>
              <p:nvPr/>
            </p:nvSpPr>
            <p:spPr>
              <a:xfrm>
                <a:off x="3563888" y="2675012"/>
                <a:ext cx="1728192" cy="504056"/>
              </a:xfrm>
              <a:prstGeom prst="rect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</p:grpSp>
        <p:cxnSp>
          <p:nvCxnSpPr>
            <p:cNvPr id="16" name="Přímá spojnice se šipkou 15"/>
            <p:cNvCxnSpPr/>
            <p:nvPr/>
          </p:nvCxnSpPr>
          <p:spPr>
            <a:xfrm flipV="1">
              <a:off x="2051720" y="4437112"/>
              <a:ext cx="1728192" cy="108012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" name="Skupina 23"/>
          <p:cNvGrpSpPr/>
          <p:nvPr/>
        </p:nvGrpSpPr>
        <p:grpSpPr>
          <a:xfrm>
            <a:off x="4499992" y="5229200"/>
            <a:ext cx="3600400" cy="864096"/>
            <a:chOff x="4499992" y="5229200"/>
            <a:chExt cx="3600400" cy="864096"/>
          </a:xfrm>
        </p:grpSpPr>
        <p:grpSp>
          <p:nvGrpSpPr>
            <p:cNvPr id="12" name="Skupina 11"/>
            <p:cNvGrpSpPr/>
            <p:nvPr/>
          </p:nvGrpSpPr>
          <p:grpSpPr>
            <a:xfrm>
              <a:off x="4499992" y="5589240"/>
              <a:ext cx="3600400" cy="504056"/>
              <a:chOff x="2627784" y="2675012"/>
              <a:chExt cx="3600400" cy="504056"/>
            </a:xfrm>
          </p:grpSpPr>
          <p:cxnSp>
            <p:nvCxnSpPr>
              <p:cNvPr id="13" name="Přímá spojnice 12"/>
              <p:cNvCxnSpPr/>
              <p:nvPr/>
            </p:nvCxnSpPr>
            <p:spPr>
              <a:xfrm>
                <a:off x="2627784" y="2924944"/>
                <a:ext cx="36004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 useBgFill="1">
            <p:nvSpPr>
              <p:cNvPr id="14" name="Obdélník 13"/>
              <p:cNvSpPr/>
              <p:nvPr/>
            </p:nvSpPr>
            <p:spPr>
              <a:xfrm>
                <a:off x="3563888" y="2675012"/>
                <a:ext cx="1728192" cy="504056"/>
              </a:xfrm>
              <a:prstGeom prst="rect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</p:grpSp>
        <p:cxnSp>
          <p:nvCxnSpPr>
            <p:cNvPr id="21" name="Přímá spojnice se šipkou 20"/>
            <p:cNvCxnSpPr>
              <a:endCxn id="14" idx="0"/>
            </p:cNvCxnSpPr>
            <p:nvPr/>
          </p:nvCxnSpPr>
          <p:spPr>
            <a:xfrm>
              <a:off x="6300192" y="5229200"/>
              <a:ext cx="0" cy="36004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Přímá spojnice 22"/>
            <p:cNvCxnSpPr/>
            <p:nvPr/>
          </p:nvCxnSpPr>
          <p:spPr>
            <a:xfrm>
              <a:off x="6290667" y="5229200"/>
              <a:ext cx="18002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xmlns="" val="11540073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Elektrický odpor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Závislost odporu </a:t>
            </a:r>
            <a:r>
              <a:rPr lang="cs-CZ" b="1" i="1" dirty="0" smtClean="0">
                <a:solidFill>
                  <a:srgbClr val="FF0000"/>
                </a:solidFill>
              </a:rPr>
              <a:t>„ R “</a:t>
            </a:r>
            <a:r>
              <a:rPr lang="cs-CZ" dirty="0" smtClean="0"/>
              <a:t> na geometrických rozměrech vodiče a na látce</a:t>
            </a:r>
          </a:p>
          <a:p>
            <a:endParaRPr lang="cs-CZ" smtClean="0"/>
          </a:p>
          <a:p>
            <a:r>
              <a:rPr lang="cs-CZ" smtClean="0"/>
              <a:t>Příčina </a:t>
            </a:r>
            <a:r>
              <a:rPr lang="cs-CZ" dirty="0"/>
              <a:t>elektrického odporu </a:t>
            </a:r>
            <a:r>
              <a:rPr lang="cs-CZ" dirty="0" smtClean="0"/>
              <a:t>- srážky </a:t>
            </a:r>
            <a:r>
              <a:rPr lang="cs-CZ" dirty="0"/>
              <a:t>volných </a:t>
            </a:r>
            <a:r>
              <a:rPr lang="cs-CZ" dirty="0" smtClean="0"/>
              <a:t>elektronů s </a:t>
            </a:r>
            <a:r>
              <a:rPr lang="cs-CZ" dirty="0"/>
              <a:t>ionty mřížky v </a:t>
            </a:r>
            <a:r>
              <a:rPr lang="cs-CZ" dirty="0" smtClean="0"/>
              <a:t>důsledku jejich </a:t>
            </a:r>
            <a:r>
              <a:rPr lang="cs-CZ" dirty="0"/>
              <a:t>tepelného pohybu.</a:t>
            </a:r>
          </a:p>
          <a:p>
            <a:endParaRPr lang="cs-CZ" dirty="0"/>
          </a:p>
        </p:txBody>
      </p:sp>
      <p:pic>
        <p:nvPicPr>
          <p:cNvPr id="4" name="Zástupný symbol pro obsah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130518" y="414259"/>
            <a:ext cx="635530" cy="619282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203848" y="4496910"/>
            <a:ext cx="2736304" cy="19545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268523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Elektrický odpor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Srážky volných elektronů s ionty mřížky v důsledku tepelného pohybu.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 smtClean="0"/>
              <a:t>Závisí na:</a:t>
            </a:r>
          </a:p>
          <a:p>
            <a:r>
              <a:rPr lang="cs-CZ" dirty="0" smtClean="0"/>
              <a:t>   - měrný elektrický odpor (</a:t>
            </a:r>
            <a:r>
              <a:rPr lang="cs-CZ" dirty="0" err="1" smtClean="0"/>
              <a:t>rezistivita</a:t>
            </a:r>
            <a:r>
              <a:rPr lang="cs-CZ" dirty="0" smtClean="0"/>
              <a:t>)</a:t>
            </a:r>
          </a:p>
          <a:p>
            <a:r>
              <a:rPr lang="cs-CZ" dirty="0"/>
              <a:t> </a:t>
            </a:r>
            <a:r>
              <a:rPr lang="cs-CZ" dirty="0" smtClean="0"/>
              <a:t>  - délka kovového vodiče</a:t>
            </a:r>
          </a:p>
          <a:p>
            <a:r>
              <a:rPr lang="cs-CZ" dirty="0" smtClean="0"/>
              <a:t>   - obsah příčného řezu</a:t>
            </a:r>
          </a:p>
          <a:p>
            <a:endParaRPr lang="cs-CZ" dirty="0"/>
          </a:p>
        </p:txBody>
      </p:sp>
      <p:graphicFrame>
        <p:nvGraphicFramePr>
          <p:cNvPr id="4" name="Object 5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822808118"/>
              </p:ext>
            </p:extLst>
          </p:nvPr>
        </p:nvGraphicFramePr>
        <p:xfrm>
          <a:off x="5093940" y="2352675"/>
          <a:ext cx="1638300" cy="1076325"/>
        </p:xfrm>
        <a:graphic>
          <a:graphicData uri="http://schemas.openxmlformats.org/presentationml/2006/ole">
            <p:oleObj spid="_x0000_s4123" name="Rovnice" r:id="rId3" imgW="545760" imgH="393480" progId="Equation.3">
              <p:embed/>
            </p:oleObj>
          </a:graphicData>
        </a:graphic>
      </p:graphicFrame>
      <p:graphicFrame>
        <p:nvGraphicFramePr>
          <p:cNvPr id="5" name="Object 5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971688588"/>
              </p:ext>
            </p:extLst>
          </p:nvPr>
        </p:nvGraphicFramePr>
        <p:xfrm>
          <a:off x="909062" y="3770934"/>
          <a:ext cx="457200" cy="450850"/>
        </p:xfrm>
        <a:graphic>
          <a:graphicData uri="http://schemas.openxmlformats.org/presentationml/2006/ole">
            <p:oleObj spid="_x0000_s4124" name="Rovnice" r:id="rId4" imgW="152280" imgH="164880" progId="Equation.3">
              <p:embed/>
            </p:oleObj>
          </a:graphicData>
        </a:graphic>
      </p:graphicFrame>
      <p:graphicFrame>
        <p:nvGraphicFramePr>
          <p:cNvPr id="6" name="Object 5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179967243"/>
              </p:ext>
            </p:extLst>
          </p:nvPr>
        </p:nvGraphicFramePr>
        <p:xfrm>
          <a:off x="962131" y="4203398"/>
          <a:ext cx="269367" cy="490633"/>
        </p:xfrm>
        <a:graphic>
          <a:graphicData uri="http://schemas.openxmlformats.org/presentationml/2006/ole">
            <p:oleObj spid="_x0000_s4125" name="Rovnice" r:id="rId5" imgW="88560" imgH="177480" progId="Equation.3">
              <p:embed/>
            </p:oleObj>
          </a:graphicData>
        </a:graphic>
      </p:graphicFrame>
      <p:graphicFrame>
        <p:nvGraphicFramePr>
          <p:cNvPr id="7" name="Object 5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31630951"/>
              </p:ext>
            </p:extLst>
          </p:nvPr>
        </p:nvGraphicFramePr>
        <p:xfrm>
          <a:off x="895350" y="4711573"/>
          <a:ext cx="423863" cy="490537"/>
        </p:xfrm>
        <a:graphic>
          <a:graphicData uri="http://schemas.openxmlformats.org/presentationml/2006/ole">
            <p:oleObj spid="_x0000_s4126" name="Rovnice" r:id="rId6" imgW="139680" imgH="177480" progId="Equation.3">
              <p:embed/>
            </p:oleObj>
          </a:graphicData>
        </a:graphic>
      </p:graphicFrame>
      <p:grpSp>
        <p:nvGrpSpPr>
          <p:cNvPr id="12" name="Skupina 11"/>
          <p:cNvGrpSpPr/>
          <p:nvPr/>
        </p:nvGrpSpPr>
        <p:grpSpPr>
          <a:xfrm>
            <a:off x="4283968" y="5202110"/>
            <a:ext cx="3816424" cy="1179218"/>
            <a:chOff x="2771800" y="5202110"/>
            <a:chExt cx="3816424" cy="1179218"/>
          </a:xfrm>
        </p:grpSpPr>
        <p:sp>
          <p:nvSpPr>
            <p:cNvPr id="8" name="Válec 7"/>
            <p:cNvSpPr/>
            <p:nvPr/>
          </p:nvSpPr>
          <p:spPr>
            <a:xfrm rot="5400000">
              <a:off x="4319972" y="4113075"/>
              <a:ext cx="720080" cy="3816424"/>
            </a:xfrm>
            <a:prstGeom prst="can">
              <a:avLst/>
            </a:prstGeom>
            <a:pattFill prst="pct5">
              <a:fgClr>
                <a:srgbClr val="FF7C80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9" name="Ovál 8"/>
            <p:cNvSpPr/>
            <p:nvPr/>
          </p:nvSpPr>
          <p:spPr>
            <a:xfrm>
              <a:off x="5292080" y="5661247"/>
              <a:ext cx="216024" cy="720081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cxnSp>
          <p:nvCxnSpPr>
            <p:cNvPr id="11" name="Přímá spojnice 10"/>
            <p:cNvCxnSpPr/>
            <p:nvPr/>
          </p:nvCxnSpPr>
          <p:spPr>
            <a:xfrm flipV="1">
              <a:off x="5436096" y="5202110"/>
              <a:ext cx="504056" cy="675162"/>
            </a:xfrm>
            <a:prstGeom prst="line">
              <a:avLst/>
            </a:prstGeom>
            <a:ln w="15875">
              <a:solidFill>
                <a:schemeClr val="tx1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13" name="Object 5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038065172"/>
              </p:ext>
            </p:extLst>
          </p:nvPr>
        </p:nvGraphicFramePr>
        <p:xfrm>
          <a:off x="7452320" y="4725144"/>
          <a:ext cx="423863" cy="490537"/>
        </p:xfrm>
        <a:graphic>
          <a:graphicData uri="http://schemas.openxmlformats.org/presentationml/2006/ole">
            <p:oleObj spid="_x0000_s4127" name="Rovnice" r:id="rId7" imgW="139680" imgH="177480" progId="Equation.3">
              <p:embed/>
            </p:oleObj>
          </a:graphicData>
        </a:graphic>
      </p:graphicFrame>
      <p:cxnSp>
        <p:nvCxnSpPr>
          <p:cNvPr id="15" name="Přímá spojnice 14"/>
          <p:cNvCxnSpPr/>
          <p:nvPr/>
        </p:nvCxnSpPr>
        <p:spPr>
          <a:xfrm rot="-540000" flipV="1">
            <a:off x="5724128" y="5188522"/>
            <a:ext cx="432048" cy="445567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6" name="Object 5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15968423"/>
              </p:ext>
            </p:extLst>
          </p:nvPr>
        </p:nvGraphicFramePr>
        <p:xfrm>
          <a:off x="6120380" y="4666559"/>
          <a:ext cx="269367" cy="490633"/>
        </p:xfrm>
        <a:graphic>
          <a:graphicData uri="http://schemas.openxmlformats.org/presentationml/2006/ole">
            <p:oleObj spid="_x0000_s4128" name="Rovnice" r:id="rId8" imgW="88560" imgH="177480" progId="Equation.3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4094307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án">
  <a:themeElements>
    <a:clrScheme name="Mediá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á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á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2222</TotalTime>
  <Words>438</Words>
  <Application>Microsoft Office PowerPoint</Application>
  <PresentationFormat>Předvádění na obrazovce (4:3)</PresentationFormat>
  <Paragraphs>106</Paragraphs>
  <Slides>14</Slides>
  <Notes>0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2</vt:i4>
      </vt:variant>
      <vt:variant>
        <vt:lpstr>Nadpisy snímků</vt:lpstr>
      </vt:variant>
      <vt:variant>
        <vt:i4>14</vt:i4>
      </vt:variant>
    </vt:vector>
  </HeadingPairs>
  <TitlesOfParts>
    <vt:vector size="17" baseType="lpstr">
      <vt:lpstr>Medián</vt:lpstr>
      <vt:lpstr>Rovnica</vt:lpstr>
      <vt:lpstr>Rovnice</vt:lpstr>
      <vt:lpstr>Snímek 1</vt:lpstr>
      <vt:lpstr>Elektrický Proud  v kovech</vt:lpstr>
      <vt:lpstr>Elektrický proud</vt:lpstr>
      <vt:lpstr>Vodivost</vt:lpstr>
      <vt:lpstr>Elektrická vodivost</vt:lpstr>
      <vt:lpstr>Elektrický odpor</vt:lpstr>
      <vt:lpstr>Elektrický odpor</vt:lpstr>
      <vt:lpstr>Elektrický odpor</vt:lpstr>
      <vt:lpstr>Elektrický odpor</vt:lpstr>
      <vt:lpstr>Ohmův zákon pro část el. obvodu</vt:lpstr>
      <vt:lpstr>Ohmův zákon </vt:lpstr>
      <vt:lpstr>Ohmův zákon </vt:lpstr>
      <vt:lpstr>Ohmův zákon </vt:lpstr>
      <vt:lpstr>Použitý zdroj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Základy algebry.</dc:title>
  <dc:creator>ISŠ</dc:creator>
  <cp:lastModifiedBy>ISŠ</cp:lastModifiedBy>
  <cp:revision>280</cp:revision>
  <dcterms:created xsi:type="dcterms:W3CDTF">2013-01-24T10:06:43Z</dcterms:created>
  <dcterms:modified xsi:type="dcterms:W3CDTF">2014-01-28T08:12:00Z</dcterms:modified>
</cp:coreProperties>
</file>