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256" r:id="rId3"/>
    <p:sldId id="318" r:id="rId4"/>
    <p:sldId id="319" r:id="rId5"/>
    <p:sldId id="320" r:id="rId6"/>
    <p:sldId id="321" r:id="rId7"/>
    <p:sldId id="322" r:id="rId8"/>
    <p:sldId id="324" r:id="rId9"/>
    <p:sldId id="323" r:id="rId10"/>
    <p:sldId id="325" r:id="rId11"/>
    <p:sldId id="30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8A"/>
    <a:srgbClr val="0066FF"/>
    <a:srgbClr val="00CC00"/>
    <a:srgbClr val="FFFFCC"/>
    <a:srgbClr val="A82883"/>
    <a:srgbClr val="CCECFF"/>
    <a:srgbClr val="008000"/>
    <a:srgbClr val="FFFF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9" autoAdjust="0"/>
    <p:restoredTop sz="96473" autoAdjust="0"/>
  </p:normalViewPr>
  <p:slideViewPr>
    <p:cSldViewPr>
      <p:cViewPr varScale="1">
        <p:scale>
          <a:sx n="118" d="100"/>
          <a:sy n="118" d="100"/>
        </p:scale>
        <p:origin x="18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27. 2. 2014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jpe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WM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5.wmf"/><Relationship Id="rId10" Type="http://schemas.openxmlformats.org/officeDocument/2006/relationships/image" Target="../media/image18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3921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Označení materiálu:</a:t>
            </a:r>
            <a:r>
              <a:rPr lang="cs-CZ" sz="1100" dirty="0" smtClean="0">
                <a:latin typeface="Calibri" pitchFamily="34" charset="0"/>
              </a:rPr>
              <a:t> 	VY_32_INOVACE_STEIV_FYZIKA2_17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Název materiálu: 	</a:t>
            </a:r>
            <a:r>
              <a:rPr lang="cs-CZ" sz="1100" dirty="0" smtClean="0">
                <a:latin typeface="Calibri" pitchFamily="34" charset="0"/>
              </a:rPr>
              <a:t>Kvantová optika.		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Tematická oblast:	</a:t>
            </a:r>
            <a:r>
              <a:rPr lang="cs-CZ" sz="1100" dirty="0">
                <a:latin typeface="Calibri" pitchFamily="34" charset="0"/>
              </a:rPr>
              <a:t>Fyzika 2.ročník 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Anotace: 	</a:t>
            </a:r>
            <a:r>
              <a:rPr lang="cs-CZ" sz="1100" b="1" dirty="0">
                <a:latin typeface="Calibri" pitchFamily="34" charset="0"/>
              </a:rPr>
              <a:t>	</a:t>
            </a:r>
            <a:r>
              <a:rPr lang="cs-CZ" sz="1100" dirty="0">
                <a:latin typeface="Calibri" pitchFamily="34" charset="0"/>
              </a:rPr>
              <a:t>Prezentace slouží k výkladu základních pojmů </a:t>
            </a:r>
            <a:r>
              <a:rPr lang="cs-CZ" sz="1100" dirty="0" smtClean="0">
                <a:latin typeface="Calibri" pitchFamily="34" charset="0"/>
              </a:rPr>
              <a:t>kvantové optiky</a:t>
            </a:r>
            <a:r>
              <a:rPr lang="cs-CZ" sz="1100" dirty="0">
                <a:latin typeface="Calibri" pitchFamily="34" charset="0"/>
              </a:rPr>
              <a:t>, </a:t>
            </a:r>
            <a:r>
              <a:rPr lang="cs-CZ" sz="1100" dirty="0" smtClean="0">
                <a:latin typeface="Calibri" pitchFamily="34" charset="0"/>
              </a:rPr>
              <a:t>fotoelektrického jevu a </a:t>
            </a:r>
            <a:r>
              <a:rPr lang="cs-CZ" sz="1100" dirty="0" smtClean="0">
                <a:latin typeface="Calibri" pitchFamily="34" charset="0"/>
              </a:rPr>
              <a:t>fotonu</a:t>
            </a:r>
            <a:r>
              <a:rPr lang="cs-CZ" sz="1100" dirty="0" smtClean="0">
                <a:latin typeface="Calibri" pitchFamily="34" charset="0"/>
              </a:rPr>
              <a:t>.  </a:t>
            </a:r>
            <a:endParaRPr lang="cs-CZ" sz="1100" dirty="0" smtClean="0">
              <a:latin typeface="Calibri" pitchFamily="34" charset="0"/>
            </a:endParaRP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Očekávaný výstup: 	</a:t>
            </a:r>
            <a:r>
              <a:rPr lang="cs-CZ" sz="1100" dirty="0">
                <a:latin typeface="Calibri" pitchFamily="34" charset="0"/>
              </a:rPr>
              <a:t>Ovládá </a:t>
            </a:r>
            <a:r>
              <a:rPr lang="cs-CZ" sz="1100" dirty="0" smtClean="0">
                <a:latin typeface="Calibri" pitchFamily="34" charset="0"/>
              </a:rPr>
              <a:t>dělení optiky, popíše fotoelektrický jev a jeho využití, stručně definuje foton.</a:t>
            </a:r>
            <a:endParaRPr lang="cs-CZ" sz="1100" dirty="0">
              <a:latin typeface="Calibri" pitchFamily="34" charset="0"/>
            </a:endParaRP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Klíčová slova: 	</a:t>
            </a:r>
            <a:r>
              <a:rPr lang="cs-CZ" sz="1100" dirty="0" smtClean="0">
                <a:latin typeface="Calibri" pitchFamily="34" charset="0"/>
              </a:rPr>
              <a:t>Kvantová optika, fotoelektrický jev, foton, elektromagnetické záření.</a:t>
            </a:r>
            <a:endParaRPr lang="cs-CZ" sz="1100" dirty="0">
              <a:latin typeface="Calibri" pitchFamily="34" charset="0"/>
            </a:endParaRP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Metodika:	</a:t>
            </a:r>
            <a:r>
              <a:rPr lang="cs-CZ" sz="1100" dirty="0" smtClean="0">
                <a:latin typeface="Calibri" pitchFamily="34" charset="0"/>
              </a:rPr>
              <a:t>Zpracovaný </a:t>
            </a:r>
            <a:r>
              <a:rPr lang="cs-CZ" sz="1100" dirty="0">
                <a:latin typeface="Calibri" pitchFamily="34" charset="0"/>
              </a:rPr>
              <a:t>materiál slouží k prezentaci učiva na téma </a:t>
            </a:r>
            <a:r>
              <a:rPr lang="cs-CZ" sz="1100" dirty="0" smtClean="0">
                <a:latin typeface="Calibri" pitchFamily="34" charset="0"/>
              </a:rPr>
              <a:t>Kvantová optika. </a:t>
            </a:r>
            <a:r>
              <a:rPr lang="cs-CZ" sz="1100" dirty="0">
                <a:latin typeface="Calibri" pitchFamily="34" charset="0"/>
              </a:rPr>
              <a:t>Materiál lze použít k elektronické </a:t>
            </a:r>
            <a:r>
              <a:rPr lang="cs-CZ" sz="1100" dirty="0" smtClean="0">
                <a:latin typeface="Calibri" pitchFamily="34" charset="0"/>
              </a:rPr>
              <a:t>		distribuci </a:t>
            </a:r>
            <a:r>
              <a:rPr lang="cs-CZ" sz="1100" dirty="0">
                <a:latin typeface="Calibri" pitchFamily="34" charset="0"/>
              </a:rPr>
              <a:t>a zpětné kontroly – zodpovězení kontrolních otázek.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Obor:</a:t>
            </a:r>
            <a:r>
              <a:rPr lang="cs-CZ" sz="1100" dirty="0" smtClean="0">
                <a:latin typeface="Calibri" pitchFamily="34" charset="0"/>
              </a:rPr>
              <a:t>		Automechanik, Zámečník, Instalatér, Truhlář	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Ročník: 		</a:t>
            </a:r>
            <a:r>
              <a:rPr lang="cs-CZ" sz="1100" dirty="0" smtClean="0">
                <a:latin typeface="Calibri" pitchFamily="34" charset="0"/>
              </a:rPr>
              <a:t>2.			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Autor:</a:t>
            </a:r>
            <a:r>
              <a:rPr lang="cs-CZ" sz="1100" dirty="0" smtClean="0">
                <a:latin typeface="Calibri" pitchFamily="34" charset="0"/>
              </a:rPr>
              <a:t> 		Ing. Ivan Števula</a:t>
            </a:r>
          </a:p>
          <a:p>
            <a:pPr>
              <a:defRPr/>
            </a:pPr>
            <a:r>
              <a:rPr lang="cs-CZ" sz="1100" b="1" dirty="0" smtClean="0">
                <a:latin typeface="Calibri" pitchFamily="34" charset="0"/>
              </a:rPr>
              <a:t>Zpracováno dne: 	</a:t>
            </a:r>
            <a:r>
              <a:rPr lang="cs-CZ" sz="1100" dirty="0" smtClean="0">
                <a:latin typeface="Calibri" pitchFamily="34" charset="0"/>
              </a:rPr>
              <a:t>20.1.2014</a:t>
            </a:r>
          </a:p>
          <a:p>
            <a:pPr>
              <a:buFont typeface="Wingdings 2" pitchFamily="18" charset="2"/>
              <a:buNone/>
              <a:defRPr/>
            </a:pPr>
            <a:endParaRPr lang="cs-CZ" sz="11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sz="1100" dirty="0" err="1" smtClean="0">
                <a:latin typeface="Calibri" pitchFamily="34" charset="0"/>
              </a:rPr>
              <a:t>Prohlašuji</a:t>
            </a:r>
            <a:r>
              <a:rPr lang="en-US" sz="1100" dirty="0" smtClean="0">
                <a:latin typeface="Calibri" pitchFamily="34" charset="0"/>
              </a:rPr>
              <a:t>, </a:t>
            </a:r>
            <a:r>
              <a:rPr lang="en-US" sz="1100" dirty="0" err="1" smtClean="0">
                <a:latin typeface="Calibri" pitchFamily="34" charset="0"/>
              </a:rPr>
              <a:t>že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při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tvorbě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výukového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materiálu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jsem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respektoval</a:t>
            </a:r>
            <a:r>
              <a:rPr lang="en-US" sz="1100" dirty="0" smtClean="0">
                <a:latin typeface="Calibri" pitchFamily="34" charset="0"/>
              </a:rPr>
              <a:t>(a) </a:t>
            </a:r>
            <a:r>
              <a:rPr lang="en-US" sz="1100" dirty="0" err="1" smtClean="0">
                <a:latin typeface="Calibri" pitchFamily="34" charset="0"/>
              </a:rPr>
              <a:t>všeobecně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užívané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právní</a:t>
            </a:r>
            <a:r>
              <a:rPr lang="en-US" sz="1100" dirty="0" smtClean="0">
                <a:latin typeface="Calibri" pitchFamily="34" charset="0"/>
              </a:rPr>
              <a:t> a </a:t>
            </a:r>
            <a:r>
              <a:rPr lang="en-US" sz="1100" dirty="0" err="1" smtClean="0">
                <a:latin typeface="Calibri" pitchFamily="34" charset="0"/>
              </a:rPr>
              <a:t>morální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zvyklosti</a:t>
            </a:r>
            <a:r>
              <a:rPr lang="en-US" sz="1100" dirty="0" smtClean="0">
                <a:latin typeface="Calibri" pitchFamily="34" charset="0"/>
              </a:rPr>
              <a:t>, </a:t>
            </a:r>
            <a:r>
              <a:rPr lang="en-US" sz="1100" dirty="0" err="1" smtClean="0">
                <a:latin typeface="Calibri" pitchFamily="34" charset="0"/>
              </a:rPr>
              <a:t>autorská</a:t>
            </a:r>
            <a:r>
              <a:rPr lang="en-US" sz="1100" dirty="0" smtClean="0">
                <a:latin typeface="Calibri" pitchFamily="34" charset="0"/>
              </a:rPr>
              <a:t> a </a:t>
            </a:r>
            <a:r>
              <a:rPr lang="en-US" sz="1100" dirty="0" err="1" smtClean="0">
                <a:latin typeface="Calibri" pitchFamily="34" charset="0"/>
              </a:rPr>
              <a:t>jiná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práva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třetích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osob</a:t>
            </a:r>
            <a:r>
              <a:rPr lang="en-US" sz="1100" dirty="0" smtClean="0">
                <a:latin typeface="Calibri" pitchFamily="34" charset="0"/>
              </a:rPr>
              <a:t>, </a:t>
            </a:r>
            <a:r>
              <a:rPr lang="en-US" sz="1100" dirty="0" err="1" smtClean="0">
                <a:latin typeface="Calibri" pitchFamily="34" charset="0"/>
              </a:rPr>
              <a:t>zejména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práva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duševního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vlastnictví</a:t>
            </a:r>
            <a:r>
              <a:rPr lang="en-US" sz="1100" dirty="0" smtClean="0">
                <a:latin typeface="Calibri" pitchFamily="34" charset="0"/>
              </a:rPr>
              <a:t> (</a:t>
            </a:r>
            <a:r>
              <a:rPr lang="en-US" sz="1100" dirty="0" err="1" smtClean="0">
                <a:latin typeface="Calibri" pitchFamily="34" charset="0"/>
              </a:rPr>
              <a:t>např</a:t>
            </a:r>
            <a:r>
              <a:rPr lang="en-US" sz="1100" dirty="0" smtClean="0">
                <a:latin typeface="Calibri" pitchFamily="34" charset="0"/>
              </a:rPr>
              <a:t>. </a:t>
            </a:r>
            <a:r>
              <a:rPr lang="en-US" sz="1100" dirty="0" err="1" smtClean="0">
                <a:latin typeface="Calibri" pitchFamily="34" charset="0"/>
              </a:rPr>
              <a:t>práva</a:t>
            </a:r>
            <a:r>
              <a:rPr lang="en-US" sz="1100" dirty="0" smtClean="0">
                <a:latin typeface="Calibri" pitchFamily="34" charset="0"/>
              </a:rPr>
              <a:t> k </a:t>
            </a:r>
            <a:r>
              <a:rPr lang="en-US" sz="1100" dirty="0" err="1" smtClean="0">
                <a:latin typeface="Calibri" pitchFamily="34" charset="0"/>
              </a:rPr>
              <a:t>obchodní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firmě</a:t>
            </a:r>
            <a:r>
              <a:rPr lang="en-US" sz="1100" dirty="0" smtClean="0">
                <a:latin typeface="Calibri" pitchFamily="34" charset="0"/>
              </a:rPr>
              <a:t>, </a:t>
            </a:r>
            <a:r>
              <a:rPr lang="en-US" sz="1100" dirty="0" err="1" smtClean="0">
                <a:latin typeface="Calibri" pitchFamily="34" charset="0"/>
              </a:rPr>
              <a:t>autorská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práva</a:t>
            </a:r>
            <a:r>
              <a:rPr lang="en-US" sz="1100" dirty="0" smtClean="0">
                <a:latin typeface="Calibri" pitchFamily="34" charset="0"/>
              </a:rPr>
              <a:t> k software, k </a:t>
            </a:r>
            <a:r>
              <a:rPr lang="en-US" sz="1100" dirty="0" err="1" smtClean="0">
                <a:latin typeface="Calibri" pitchFamily="34" charset="0"/>
              </a:rPr>
              <a:t>filmovým</a:t>
            </a:r>
            <a:r>
              <a:rPr lang="en-US" sz="1100" dirty="0" smtClean="0">
                <a:latin typeface="Calibri" pitchFamily="34" charset="0"/>
              </a:rPr>
              <a:t>, </a:t>
            </a:r>
            <a:r>
              <a:rPr lang="en-US" sz="1100" dirty="0" err="1" smtClean="0">
                <a:latin typeface="Calibri" pitchFamily="34" charset="0"/>
              </a:rPr>
              <a:t>hudebním</a:t>
            </a:r>
            <a:r>
              <a:rPr lang="en-US" sz="1100" dirty="0" smtClean="0">
                <a:latin typeface="Calibri" pitchFamily="34" charset="0"/>
              </a:rPr>
              <a:t> a </a:t>
            </a:r>
            <a:r>
              <a:rPr lang="en-US" sz="1100" dirty="0" err="1" smtClean="0">
                <a:latin typeface="Calibri" pitchFamily="34" charset="0"/>
              </a:rPr>
              <a:t>fotografickým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dílům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nebo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práva</a:t>
            </a:r>
            <a:r>
              <a:rPr lang="en-US" sz="1100" dirty="0" smtClean="0">
                <a:latin typeface="Calibri" pitchFamily="34" charset="0"/>
              </a:rPr>
              <a:t> k </a:t>
            </a:r>
            <a:r>
              <a:rPr lang="en-US" sz="1100" dirty="0" err="1" smtClean="0">
                <a:latin typeface="Calibri" pitchFamily="34" charset="0"/>
              </a:rPr>
              <a:t>ochranným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známkám</a:t>
            </a:r>
            <a:r>
              <a:rPr lang="en-US" sz="1100" dirty="0" smtClean="0">
                <a:latin typeface="Calibri" pitchFamily="34" charset="0"/>
              </a:rPr>
              <a:t>) </a:t>
            </a:r>
            <a:r>
              <a:rPr lang="en-US" sz="1100" dirty="0" err="1" smtClean="0">
                <a:latin typeface="Calibri" pitchFamily="34" charset="0"/>
              </a:rPr>
              <a:t>dle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zákona</a:t>
            </a:r>
            <a:r>
              <a:rPr lang="en-US" sz="1100" dirty="0" smtClean="0">
                <a:latin typeface="Calibri" pitchFamily="34" charset="0"/>
              </a:rPr>
              <a:t> 121/2000 Sb. (</a:t>
            </a:r>
            <a:r>
              <a:rPr lang="en-US" sz="1100" dirty="0" err="1" smtClean="0">
                <a:latin typeface="Calibri" pitchFamily="34" charset="0"/>
              </a:rPr>
              <a:t>autorský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zákon</a:t>
            </a:r>
            <a:r>
              <a:rPr lang="en-US" sz="1100" dirty="0" smtClean="0">
                <a:latin typeface="Calibri" pitchFamily="34" charset="0"/>
              </a:rPr>
              <a:t>). </a:t>
            </a:r>
            <a:r>
              <a:rPr lang="en-US" sz="1100" dirty="0" err="1" smtClean="0">
                <a:latin typeface="Calibri" pitchFamily="34" charset="0"/>
              </a:rPr>
              <a:t>Nesu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veškerou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právní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odpovědnost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za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obsah</a:t>
            </a:r>
            <a:r>
              <a:rPr lang="en-US" sz="1100" dirty="0" smtClean="0">
                <a:latin typeface="Calibri" pitchFamily="34" charset="0"/>
              </a:rPr>
              <a:t> a </a:t>
            </a:r>
            <a:r>
              <a:rPr lang="en-US" sz="1100" dirty="0" err="1" smtClean="0">
                <a:latin typeface="Calibri" pitchFamily="34" charset="0"/>
              </a:rPr>
              <a:t>původ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svého</a:t>
            </a:r>
            <a:r>
              <a:rPr lang="en-US" sz="1100" dirty="0" smtClean="0">
                <a:latin typeface="Calibri" pitchFamily="34" charset="0"/>
              </a:rPr>
              <a:t> </a:t>
            </a:r>
            <a:r>
              <a:rPr lang="en-US" sz="1100" dirty="0" err="1" smtClean="0">
                <a:latin typeface="Calibri" pitchFamily="34" charset="0"/>
              </a:rPr>
              <a:t>díla</a:t>
            </a:r>
            <a:r>
              <a:rPr lang="en-US" sz="1100" dirty="0" smtClean="0">
                <a:latin typeface="Calibri" pitchFamily="34" charset="0"/>
              </a:rPr>
              <a:t>.</a:t>
            </a:r>
            <a:endParaRPr lang="cs-CZ" sz="1100" dirty="0" smtClean="0">
              <a:latin typeface="Calibri" pitchFamily="34" charset="0"/>
            </a:endParaRPr>
          </a:p>
          <a:p>
            <a:pPr>
              <a:defRPr/>
            </a:pPr>
            <a:endParaRPr lang="cs-CZ" sz="1100" dirty="0">
              <a:latin typeface="Calibri" pitchFamily="34" charset="0"/>
            </a:endParaRPr>
          </a:p>
        </p:txBody>
      </p:sp>
      <p:sp>
        <p:nvSpPr>
          <p:cNvPr id="15364" name="Zástupný symbol pro zápatí 7"/>
          <p:cNvSpPr>
            <a:spLocks noGrp="1"/>
          </p:cNvSpPr>
          <p:nvPr>
            <p:ph type="ftr" sz="quarter" idx="11"/>
          </p:nvPr>
        </p:nvSpPr>
        <p:spPr bwMode="auto">
          <a:xfrm>
            <a:off x="1835696" y="6304235"/>
            <a:ext cx="542108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dirty="0" smtClean="0">
                <a:solidFill>
                  <a:srgbClr val="534949"/>
                </a:solidFill>
              </a:rPr>
              <a:t>Integrovaná střední škola, Hlaváčkovo nám. 673, </a:t>
            </a:r>
          </a:p>
          <a:p>
            <a:pPr algn="ctr" eaLnBrk="1" hangingPunct="1"/>
            <a:r>
              <a:rPr lang="cs-CZ" altLang="cs-CZ" dirty="0" smtClean="0">
                <a:solidFill>
                  <a:srgbClr val="534949"/>
                </a:solidFill>
              </a:rPr>
              <a:t>Slaný</a:t>
            </a:r>
          </a:p>
          <a:p>
            <a:pPr algn="ctr" eaLnBrk="1" hangingPunct="1"/>
            <a:endParaRPr lang="cs-CZ" altLang="cs-CZ" dirty="0" smtClean="0">
              <a:solidFill>
                <a:srgbClr val="534949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88913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01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Vlnové vlastnosti částic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4F8A"/>
                </a:solidFill>
              </a:rPr>
              <a:t>S každou částicí, jejíž hybnost má velikost „</a:t>
            </a:r>
            <a:r>
              <a:rPr lang="cs-CZ" b="1" i="1" dirty="0" smtClean="0">
                <a:solidFill>
                  <a:srgbClr val="004F8A"/>
                </a:solidFill>
              </a:rPr>
              <a:t>p“</a:t>
            </a:r>
            <a:r>
              <a:rPr lang="cs-CZ" b="1" dirty="0" smtClean="0">
                <a:solidFill>
                  <a:srgbClr val="004F8A"/>
                </a:solidFill>
              </a:rPr>
              <a:t>, je spjato vlnění o vlnové délce:</a:t>
            </a:r>
          </a:p>
          <a:p>
            <a:endParaRPr lang="cs-CZ" b="1" dirty="0">
              <a:solidFill>
                <a:srgbClr val="004F8A"/>
              </a:solidFill>
            </a:endParaRPr>
          </a:p>
          <a:p>
            <a:endParaRPr lang="cs-CZ" b="1" dirty="0" smtClean="0">
              <a:solidFill>
                <a:srgbClr val="004F8A"/>
              </a:solidFill>
            </a:endParaRPr>
          </a:p>
          <a:p>
            <a:endParaRPr lang="cs-CZ" b="1" dirty="0">
              <a:solidFill>
                <a:srgbClr val="004F8A"/>
              </a:solidFill>
            </a:endParaRPr>
          </a:p>
          <a:p>
            <a:r>
              <a:rPr lang="cs-CZ" sz="2400" b="1" dirty="0" smtClean="0"/>
              <a:t>h – Planckova konstanta</a:t>
            </a:r>
          </a:p>
          <a:p>
            <a:r>
              <a:rPr lang="cs-CZ" sz="2400" b="1" dirty="0" smtClean="0"/>
              <a:t>m – hmotnost částice</a:t>
            </a:r>
          </a:p>
          <a:p>
            <a:r>
              <a:rPr lang="cs-CZ" sz="2400" b="1" dirty="0" smtClean="0"/>
              <a:t>v – rychlost částice</a:t>
            </a:r>
          </a:p>
          <a:p>
            <a:endParaRPr lang="cs-CZ" sz="2400" b="1" dirty="0"/>
          </a:p>
          <a:p>
            <a:r>
              <a:rPr lang="cs-CZ" sz="2400" b="1" dirty="0" smtClean="0"/>
              <a:t>L. de </a:t>
            </a:r>
            <a:r>
              <a:rPr lang="cs-CZ" sz="2400" b="1" dirty="0" err="1" smtClean="0"/>
              <a:t>Broglie</a:t>
            </a:r>
            <a:r>
              <a:rPr lang="cs-CZ" sz="2400" b="1" dirty="0" smtClean="0"/>
              <a:t> – </a:t>
            </a:r>
            <a:r>
              <a:rPr lang="cs-CZ" sz="2400" b="1" dirty="0" smtClean="0">
                <a:solidFill>
                  <a:srgbClr val="004F8A"/>
                </a:solidFill>
              </a:rPr>
              <a:t>francouzský fyzik</a:t>
            </a:r>
            <a:endParaRPr lang="cs-CZ" sz="2400" b="1" dirty="0">
              <a:solidFill>
                <a:srgbClr val="004F8A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98" y="332656"/>
            <a:ext cx="974750" cy="585216"/>
          </a:xfrm>
          <a:prstGeom prst="rect">
            <a:avLst/>
          </a:prstGeom>
        </p:spPr>
      </p:pic>
      <p:graphicFrame>
        <p:nvGraphicFramePr>
          <p:cNvPr id="5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49429"/>
              </p:ext>
            </p:extLst>
          </p:nvPr>
        </p:nvGraphicFramePr>
        <p:xfrm>
          <a:off x="3241278" y="2492896"/>
          <a:ext cx="248285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Rovnice" r:id="rId4" imgW="774360" imgH="419040" progId="Equation.3">
                  <p:embed/>
                </p:oleObj>
              </mc:Choice>
              <mc:Fallback>
                <p:oleObj name="Rovnice" r:id="rId4" imgW="774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278" y="2492896"/>
                        <a:ext cx="2482850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947" y="4293096"/>
            <a:ext cx="1641348" cy="175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54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Použitý 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4450" indent="0">
              <a:buNone/>
              <a:defRPr/>
            </a:pPr>
            <a:r>
              <a:rPr lang="cs-CZ" sz="1600" dirty="0" smtClean="0"/>
              <a:t>Hlavní </a:t>
            </a:r>
            <a:r>
              <a:rPr lang="cs-CZ" sz="1600" dirty="0"/>
              <a:t>zdroj informací:</a:t>
            </a:r>
          </a:p>
          <a:p>
            <a:pPr>
              <a:defRPr/>
            </a:pPr>
            <a:r>
              <a:rPr lang="cs-CZ" sz="1400" dirty="0"/>
              <a:t>PhDr. Miloš Řešátko, FYZIKA B pro SOU, 2. vydání, vydalo Státní pedagogické nakladatelství, </a:t>
            </a:r>
            <a:r>
              <a:rPr lang="cs-CZ" sz="1400" dirty="0" err="1"/>
              <a:t>n.p</a:t>
            </a:r>
            <a:r>
              <a:rPr lang="cs-CZ" sz="1400" dirty="0"/>
              <a:t>. v Praze roku </a:t>
            </a:r>
            <a:r>
              <a:rPr lang="cs-CZ" sz="1400" dirty="0" smtClean="0"/>
              <a:t>1984, </a:t>
            </a:r>
            <a:r>
              <a:rPr lang="cs-CZ" sz="1400" dirty="0"/>
              <a:t>219 s., Učebnice pro střední školy.</a:t>
            </a:r>
          </a:p>
          <a:p>
            <a:pPr>
              <a:defRPr/>
            </a:pPr>
            <a:r>
              <a:rPr lang="cs-CZ" sz="1400" dirty="0"/>
              <a:t>Prof. RNDr. Emanuel Svoboda, CSc. a kolektiv, Přehled středoškolské fyziky, 2. přepracované vydání, Prometheus 1966. 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Snímek 3., 4., 5, 6</a:t>
            </a:r>
            <a:r>
              <a:rPr lang="cs-CZ" sz="1400" dirty="0" smtClean="0"/>
              <a:t>., </a:t>
            </a:r>
            <a:r>
              <a:rPr lang="cs-CZ" sz="1400" dirty="0" smtClean="0"/>
              <a:t>7</a:t>
            </a:r>
            <a:r>
              <a:rPr lang="cs-CZ" sz="1400" dirty="0" smtClean="0"/>
              <a:t>., 8., 9. a 10.: </a:t>
            </a:r>
            <a:endParaRPr lang="cs-CZ" sz="1400" dirty="0"/>
          </a:p>
          <a:p>
            <a:pPr marL="44450" indent="0">
              <a:buFont typeface="Wingdings 2" panose="05020102010507070707" pitchFamily="18" charset="2"/>
              <a:buNone/>
              <a:defRPr/>
            </a:pPr>
            <a:r>
              <a:rPr lang="cs-CZ" sz="1400" dirty="0"/>
              <a:t>    </a:t>
            </a:r>
            <a:r>
              <a:rPr lang="cs-CZ" sz="1400" dirty="0" smtClean="0"/>
              <a:t>  Obrázky </a:t>
            </a:r>
            <a:r>
              <a:rPr lang="cs-CZ" sz="1400" dirty="0"/>
              <a:t>sady MS Office.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8539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Kvantová optika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Zpracoval: ing. Ivan Števula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4F8A"/>
                </a:solidFill>
              </a:rPr>
              <a:t>Optiku </a:t>
            </a:r>
            <a:r>
              <a:rPr lang="cs-CZ" b="1" dirty="0" smtClean="0">
                <a:solidFill>
                  <a:srgbClr val="004F8A"/>
                </a:solidFill>
              </a:rPr>
              <a:t>dělíme </a:t>
            </a:r>
            <a:r>
              <a:rPr lang="cs-CZ" b="1" dirty="0">
                <a:solidFill>
                  <a:srgbClr val="004F8A"/>
                </a:solidFill>
              </a:rPr>
              <a:t>na</a:t>
            </a:r>
            <a:r>
              <a:rPr lang="cs-CZ" b="1" dirty="0" smtClean="0">
                <a:solidFill>
                  <a:srgbClr val="004F8A"/>
                </a:solidFill>
              </a:rPr>
              <a:t>:</a:t>
            </a:r>
          </a:p>
          <a:p>
            <a:r>
              <a:rPr lang="cs-CZ" b="1" dirty="0" smtClean="0"/>
              <a:t>Geometrická</a:t>
            </a:r>
          </a:p>
          <a:p>
            <a:r>
              <a:rPr lang="cs-CZ" b="1" dirty="0" smtClean="0"/>
              <a:t>Svazková</a:t>
            </a:r>
          </a:p>
          <a:p>
            <a:r>
              <a:rPr lang="cs-CZ" b="1" dirty="0" smtClean="0"/>
              <a:t>Radiometrie</a:t>
            </a:r>
          </a:p>
          <a:p>
            <a:r>
              <a:rPr lang="cs-CZ" b="1" dirty="0" smtClean="0"/>
              <a:t>Fotometrie</a:t>
            </a:r>
          </a:p>
          <a:p>
            <a:r>
              <a:rPr lang="cs-CZ" b="1" dirty="0" smtClean="0"/>
              <a:t>Vlnová</a:t>
            </a:r>
          </a:p>
          <a:p>
            <a:r>
              <a:rPr lang="cs-CZ" b="1" dirty="0" smtClean="0"/>
              <a:t>Koherenční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Kvantová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98" y="332656"/>
            <a:ext cx="974750" cy="58521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916832"/>
            <a:ext cx="1810512" cy="1780337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105" y="4750387"/>
            <a:ext cx="1578254" cy="18159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636912"/>
            <a:ext cx="1660550" cy="180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3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Kvantová optika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Kvantová optika</a:t>
            </a:r>
            <a:r>
              <a:rPr lang="cs-CZ" dirty="0">
                <a:solidFill>
                  <a:srgbClr val="004F8A"/>
                </a:solidFill>
              </a:rPr>
              <a:t> </a:t>
            </a:r>
            <a:r>
              <a:rPr lang="cs-CZ" b="1" dirty="0" smtClean="0"/>
              <a:t>- jevy</a:t>
            </a:r>
            <a:r>
              <a:rPr lang="cs-CZ" b="1" dirty="0"/>
              <a:t>, jež nejsou popsatelné klasickou fyzikou </a:t>
            </a:r>
            <a:endParaRPr lang="cs-CZ" b="1" dirty="0" smtClean="0"/>
          </a:p>
          <a:p>
            <a:endParaRPr lang="cs-CZ" b="1" dirty="0" smtClean="0">
              <a:solidFill>
                <a:srgbClr val="004F8A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Fotoelektrický jev </a:t>
            </a:r>
            <a:r>
              <a:rPr lang="cs-CZ" b="1" dirty="0" smtClean="0"/>
              <a:t>– kvantový charakter záření</a:t>
            </a:r>
          </a:p>
          <a:p>
            <a:r>
              <a:rPr lang="cs-CZ" b="1" dirty="0" smtClean="0">
                <a:solidFill>
                  <a:srgbClr val="004F8A"/>
                </a:solidFill>
              </a:rPr>
              <a:t>Emise elektronů - </a:t>
            </a:r>
            <a:r>
              <a:rPr lang="cs-CZ" b="1" dirty="0" smtClean="0">
                <a:solidFill>
                  <a:srgbClr val="FF0000"/>
                </a:solidFill>
              </a:rPr>
              <a:t>fotoemise</a:t>
            </a:r>
          </a:p>
          <a:p>
            <a:r>
              <a:rPr lang="cs-CZ" b="1" dirty="0" smtClean="0"/>
              <a:t>Každá látka (kov) - </a:t>
            </a:r>
            <a:r>
              <a:rPr lang="cs-CZ" b="1" dirty="0"/>
              <a:t>mezní frekvence </a:t>
            </a:r>
            <a:r>
              <a:rPr lang="cs-CZ" b="1" dirty="0" err="1"/>
              <a:t>f</a:t>
            </a:r>
            <a:r>
              <a:rPr lang="cs-CZ" b="1" baseline="-25000" dirty="0" err="1"/>
              <a:t>m</a:t>
            </a:r>
            <a:r>
              <a:rPr lang="cs-CZ" b="1" dirty="0"/>
              <a:t>, při níž dochází k fotoemisi. </a:t>
            </a:r>
            <a:endParaRPr lang="cs-CZ" b="1" dirty="0" smtClean="0"/>
          </a:p>
          <a:p>
            <a:r>
              <a:rPr lang="cs-CZ" b="1" dirty="0" smtClean="0"/>
              <a:t>fotoefekt nenastává:       </a:t>
            </a:r>
            <a:r>
              <a:rPr lang="cs-CZ" b="1" dirty="0" smtClean="0">
                <a:solidFill>
                  <a:srgbClr val="004F8A"/>
                </a:solidFill>
              </a:rPr>
              <a:t> </a:t>
            </a:r>
            <a:r>
              <a:rPr lang="cs-CZ" b="1" dirty="0">
                <a:solidFill>
                  <a:srgbClr val="004F8A"/>
                </a:solidFill>
              </a:rPr>
              <a:t>f &lt; </a:t>
            </a:r>
            <a:r>
              <a:rPr lang="cs-CZ" b="1" dirty="0" err="1">
                <a:solidFill>
                  <a:srgbClr val="004F8A"/>
                </a:solidFill>
              </a:rPr>
              <a:t>f</a:t>
            </a:r>
            <a:r>
              <a:rPr lang="cs-CZ" b="1" baseline="-25000" dirty="0" err="1">
                <a:solidFill>
                  <a:srgbClr val="004F8A"/>
                </a:solidFill>
              </a:rPr>
              <a:t>m</a:t>
            </a:r>
            <a:r>
              <a:rPr lang="cs-CZ" b="1" dirty="0">
                <a:solidFill>
                  <a:srgbClr val="004F8A"/>
                </a:solidFill>
              </a:rPr>
              <a:t> 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98" y="332656"/>
            <a:ext cx="974750" cy="5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78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Fotoelektrický jev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4F8A"/>
                </a:solidFill>
              </a:rPr>
              <a:t>Planckova kvantová teorie záření</a:t>
            </a:r>
          </a:p>
          <a:p>
            <a:r>
              <a:rPr lang="cs-CZ" b="1" dirty="0" smtClean="0">
                <a:solidFill>
                  <a:srgbClr val="004F8A"/>
                </a:solidFill>
              </a:rPr>
              <a:t>Einsteinova teorie fotoelektrického jevu</a:t>
            </a:r>
          </a:p>
          <a:p>
            <a:endParaRPr lang="cs-CZ" b="1" dirty="0">
              <a:solidFill>
                <a:srgbClr val="004F8A"/>
              </a:solidFill>
            </a:endParaRPr>
          </a:p>
          <a:p>
            <a:r>
              <a:rPr lang="cs-CZ" b="1" dirty="0" smtClean="0">
                <a:solidFill>
                  <a:srgbClr val="004F8A"/>
                </a:solidFill>
              </a:rPr>
              <a:t>Fotoelektrický jev:</a:t>
            </a:r>
          </a:p>
          <a:p>
            <a:pPr marL="0" indent="0">
              <a:buNone/>
            </a:pPr>
            <a:r>
              <a:rPr lang="cs-CZ" sz="2400" b="1" dirty="0" smtClean="0"/>
              <a:t>Fotoelektron pohltí jedno kvantum energie = zvětšení energie</a:t>
            </a:r>
          </a:p>
          <a:p>
            <a:pPr marL="0" indent="0">
              <a:buNone/>
            </a:pPr>
            <a:r>
              <a:rPr lang="cs-CZ" sz="2400" b="1" dirty="0" smtClean="0"/>
              <a:t>Energie se spotřebuje = uvolnění elektronu z kovu </a:t>
            </a:r>
            <a:r>
              <a:rPr lang="cs-CZ" sz="2400" b="1" dirty="0" smtClean="0">
                <a:solidFill>
                  <a:srgbClr val="004F8A"/>
                </a:solidFill>
              </a:rPr>
              <a:t>(</a:t>
            </a:r>
            <a:r>
              <a:rPr lang="cs-CZ" sz="2400" b="1" dirty="0" err="1" smtClean="0">
                <a:solidFill>
                  <a:srgbClr val="004F8A"/>
                </a:solidFill>
              </a:rPr>
              <a:t>W</a:t>
            </a:r>
            <a:r>
              <a:rPr lang="cs-CZ" sz="2400" b="1" baseline="-25000" dirty="0" err="1" smtClean="0">
                <a:solidFill>
                  <a:srgbClr val="004F8A"/>
                </a:solidFill>
              </a:rPr>
              <a:t>v</a:t>
            </a:r>
            <a:r>
              <a:rPr lang="cs-CZ" sz="2400" b="1" dirty="0" smtClean="0">
                <a:solidFill>
                  <a:srgbClr val="004F8A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4F8A"/>
                </a:solidFill>
              </a:rPr>
              <a:t>Fotoelektron získá kinetickou energii: </a:t>
            </a:r>
            <a:endParaRPr lang="cs-CZ" sz="2400" b="1" dirty="0">
              <a:solidFill>
                <a:srgbClr val="004F8A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98" y="332656"/>
            <a:ext cx="974750" cy="585216"/>
          </a:xfrm>
          <a:prstGeom prst="rect">
            <a:avLst/>
          </a:prstGeom>
        </p:spPr>
      </p:pic>
      <p:graphicFrame>
        <p:nvGraphicFramePr>
          <p:cNvPr id="5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032898"/>
              </p:ext>
            </p:extLst>
          </p:nvPr>
        </p:nvGraphicFramePr>
        <p:xfrm>
          <a:off x="3851920" y="5313064"/>
          <a:ext cx="1427163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e" r:id="rId4" imgW="444240" imgH="393480" progId="Equation.3">
                  <p:embed/>
                </p:oleObj>
              </mc:Choice>
              <mc:Fallback>
                <p:oleObj name="Rovnice" r:id="rId4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5313064"/>
                        <a:ext cx="1427163" cy="128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314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Fotoelektrický jev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Einsteinova rovnice pro vnější fotoelektrický jev: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4F8A"/>
                </a:solidFill>
              </a:rPr>
              <a:t>Využití:</a:t>
            </a:r>
          </a:p>
          <a:p>
            <a:r>
              <a:rPr lang="cs-CZ" sz="2400" b="1" dirty="0" smtClean="0"/>
              <a:t>Soustavy automatizace</a:t>
            </a:r>
          </a:p>
          <a:p>
            <a:r>
              <a:rPr lang="cs-CZ" sz="2400" b="1" dirty="0" smtClean="0"/>
              <a:t>Měřící přístroje</a:t>
            </a:r>
          </a:p>
          <a:p>
            <a:r>
              <a:rPr lang="cs-CZ" sz="2400" b="1" dirty="0" smtClean="0"/>
              <a:t>Optoelektronická zařízení</a:t>
            </a:r>
          </a:p>
          <a:p>
            <a:r>
              <a:rPr lang="cs-CZ" sz="2400" b="1" dirty="0"/>
              <a:t>Snímací elektronky</a:t>
            </a:r>
          </a:p>
          <a:p>
            <a:r>
              <a:rPr lang="cs-CZ" sz="2400" b="1" dirty="0" err="1" smtClean="0"/>
              <a:t>Fotovoltaika</a:t>
            </a:r>
            <a:endParaRPr lang="cs-CZ" sz="2400" b="1" dirty="0"/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98" y="332656"/>
            <a:ext cx="974750" cy="585216"/>
          </a:xfrm>
          <a:prstGeom prst="rect">
            <a:avLst/>
          </a:prstGeom>
        </p:spPr>
      </p:pic>
      <p:graphicFrame>
        <p:nvGraphicFramePr>
          <p:cNvPr id="5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114220"/>
              </p:ext>
            </p:extLst>
          </p:nvPr>
        </p:nvGraphicFramePr>
        <p:xfrm>
          <a:off x="2843634" y="2204864"/>
          <a:ext cx="338455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Rovnice" r:id="rId4" imgW="1054080" imgH="393480" progId="Equation.3">
                  <p:embed/>
                </p:oleObj>
              </mc:Choice>
              <mc:Fallback>
                <p:oleObj name="Rovnice" r:id="rId4" imgW="1054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634" y="2204864"/>
                        <a:ext cx="3384550" cy="128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744" y="2935071"/>
            <a:ext cx="1576426" cy="182605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187" y="4659173"/>
            <a:ext cx="1776679" cy="181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1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Foton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600" b="1" dirty="0" smtClean="0">
                <a:solidFill>
                  <a:srgbClr val="FF0000"/>
                </a:solidFill>
              </a:rPr>
              <a:t>Kvantum elektromagnetické energie</a:t>
            </a:r>
          </a:p>
          <a:p>
            <a:r>
              <a:rPr lang="cs-CZ" sz="2600" b="1" dirty="0" smtClean="0">
                <a:solidFill>
                  <a:srgbClr val="FF0000"/>
                </a:solidFill>
              </a:rPr>
              <a:t>Světlo </a:t>
            </a:r>
            <a:r>
              <a:rPr lang="cs-CZ" sz="2600" b="1" dirty="0" smtClean="0"/>
              <a:t>– proud fotonů</a:t>
            </a:r>
          </a:p>
          <a:p>
            <a:r>
              <a:rPr lang="cs-CZ" sz="2600" b="1" dirty="0" smtClean="0">
                <a:solidFill>
                  <a:srgbClr val="FF0000"/>
                </a:solidFill>
              </a:rPr>
              <a:t>Částice</a:t>
            </a:r>
            <a:r>
              <a:rPr lang="cs-CZ" sz="2600" b="1" dirty="0" smtClean="0"/>
              <a:t> s nulovou klidovou hmotností a s rychlostí světla </a:t>
            </a:r>
            <a:r>
              <a:rPr lang="cs-CZ" sz="2600" b="1" i="1" dirty="0" smtClean="0">
                <a:solidFill>
                  <a:srgbClr val="004F8A"/>
                </a:solidFill>
              </a:rPr>
              <a:t>„c“</a:t>
            </a:r>
          </a:p>
          <a:p>
            <a:endParaRPr lang="cs-CZ" sz="2400" b="1" i="1" dirty="0" smtClean="0">
              <a:solidFill>
                <a:srgbClr val="004F8A"/>
              </a:solidFill>
            </a:endParaRPr>
          </a:p>
          <a:p>
            <a:r>
              <a:rPr lang="cs-CZ" sz="2800" b="1" i="1" dirty="0" smtClean="0">
                <a:solidFill>
                  <a:srgbClr val="004F8A"/>
                </a:solidFill>
              </a:rPr>
              <a:t>Energie fotonu:</a:t>
            </a:r>
          </a:p>
          <a:p>
            <a:endParaRPr lang="cs-CZ" sz="2800" b="1" i="1" dirty="0">
              <a:solidFill>
                <a:srgbClr val="004F8A"/>
              </a:solidFill>
            </a:endParaRPr>
          </a:p>
          <a:p>
            <a:endParaRPr lang="cs-CZ" sz="2800" b="1" i="1" dirty="0" smtClean="0">
              <a:solidFill>
                <a:srgbClr val="004F8A"/>
              </a:solidFill>
            </a:endParaRPr>
          </a:p>
          <a:p>
            <a:endParaRPr lang="cs-CZ" sz="2000" b="1" i="1" dirty="0" smtClean="0">
              <a:sym typeface="Symbol" panose="05050102010706020507" pitchFamily="18" charset="2"/>
            </a:endParaRPr>
          </a:p>
          <a:p>
            <a:r>
              <a:rPr lang="cs-CZ" sz="2000" b="1" i="1" dirty="0" smtClean="0">
                <a:sym typeface="Symbol" panose="05050102010706020507" pitchFamily="18" charset="2"/>
              </a:rPr>
              <a:t>h </a:t>
            </a:r>
            <a:r>
              <a:rPr lang="cs-CZ" sz="2000" b="1" i="1" dirty="0">
                <a:sym typeface="Symbol" panose="05050102010706020507" pitchFamily="18" charset="2"/>
              </a:rPr>
              <a:t>– Planckova </a:t>
            </a:r>
            <a:r>
              <a:rPr lang="cs-CZ" sz="2000" b="1" i="1" dirty="0" smtClean="0">
                <a:sym typeface="Symbol" panose="05050102010706020507" pitchFamily="18" charset="2"/>
              </a:rPr>
              <a:t>konstanta</a:t>
            </a:r>
          </a:p>
          <a:p>
            <a:r>
              <a:rPr lang="cs-CZ" sz="2000" b="1" i="1" dirty="0" smtClean="0">
                <a:sym typeface="Symbol" panose="05050102010706020507" pitchFamily="18" charset="2"/>
              </a:rPr>
              <a:t>f – frekvence</a:t>
            </a:r>
          </a:p>
          <a:p>
            <a:r>
              <a:rPr lang="cs-CZ" sz="2000" b="1" i="1" dirty="0" smtClean="0">
                <a:sym typeface="Symbol" panose="05050102010706020507" pitchFamily="18" charset="2"/>
              </a:rPr>
              <a:t>c – rychlost světla</a:t>
            </a:r>
            <a:endParaRPr lang="cs-CZ" sz="2000" b="1" i="1" dirty="0"/>
          </a:p>
          <a:p>
            <a:r>
              <a:rPr lang="cs-CZ" sz="2000" b="1" i="1" dirty="0" smtClean="0">
                <a:sym typeface="Symbol" panose="05050102010706020507" pitchFamily="18" charset="2"/>
              </a:rPr>
              <a:t> - vlnová délka elektromagnetického vlnění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98" y="332656"/>
            <a:ext cx="974750" cy="585216"/>
          </a:xfrm>
          <a:prstGeom prst="rect">
            <a:avLst/>
          </a:prstGeom>
        </p:spPr>
      </p:pic>
      <p:graphicFrame>
        <p:nvGraphicFramePr>
          <p:cNvPr id="5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609754"/>
              </p:ext>
            </p:extLst>
          </p:nvPr>
        </p:nvGraphicFramePr>
        <p:xfrm>
          <a:off x="3203848" y="3284984"/>
          <a:ext cx="2527300" cy="1284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Rovnice" r:id="rId4" imgW="787320" imgH="393480" progId="Equation.3">
                  <p:embed/>
                </p:oleObj>
              </mc:Choice>
              <mc:Fallback>
                <p:oleObj name="Rovnice" r:id="rId4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284984"/>
                        <a:ext cx="2527300" cy="1284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969" y="4268352"/>
            <a:ext cx="1766487" cy="220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7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Elektromagnetické záření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4F8A"/>
                </a:solidFill>
              </a:rPr>
              <a:t>Má současně vlnovou povahu, která se projevuje interferencí, ohybem a polarizací, i částicovou (korpuskulární) povahu, kdy se záření chová jako proud fotonů.</a:t>
            </a:r>
          </a:p>
          <a:p>
            <a:endParaRPr lang="cs-CZ" b="1" dirty="0" smtClean="0">
              <a:solidFill>
                <a:srgbClr val="004F8A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Nízké frekvence </a:t>
            </a:r>
            <a:r>
              <a:rPr lang="cs-CZ" b="1" dirty="0" smtClean="0"/>
              <a:t>– vlnové vlastnosti záření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Vyšší frekvence </a:t>
            </a:r>
            <a:r>
              <a:rPr lang="cs-CZ" b="1" dirty="0" smtClean="0"/>
              <a:t>– částicové povahy záření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98" y="332656"/>
            <a:ext cx="974750" cy="58521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157192"/>
            <a:ext cx="1490958" cy="150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60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Comptonův</a:t>
            </a:r>
            <a:r>
              <a:rPr lang="cs-CZ" dirty="0" smtClean="0"/>
              <a:t> jev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b="1" dirty="0" smtClean="0">
                <a:solidFill>
                  <a:srgbClr val="004F8A"/>
                </a:solidFill>
              </a:rPr>
              <a:t>Nelze vysvětlit na základě </a:t>
            </a:r>
            <a:r>
              <a:rPr lang="cs-CZ" sz="2400" b="1" dirty="0">
                <a:solidFill>
                  <a:srgbClr val="004F8A"/>
                </a:solidFill>
              </a:rPr>
              <a:t>vlnových </a:t>
            </a:r>
            <a:r>
              <a:rPr lang="cs-CZ" sz="2400" b="1" dirty="0" smtClean="0">
                <a:solidFill>
                  <a:srgbClr val="004F8A"/>
                </a:solidFill>
              </a:rPr>
              <a:t>vlastností záření</a:t>
            </a:r>
          </a:p>
          <a:p>
            <a:r>
              <a:rPr lang="cs-CZ" sz="2400" b="1" dirty="0" smtClean="0">
                <a:solidFill>
                  <a:srgbClr val="004F8A"/>
                </a:solidFill>
              </a:rPr>
              <a:t>Rozptyl rentgenového záření a jeho dopad na grafitovou desku se slabě vázanými elektrony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Foton před srážkou:</a:t>
            </a:r>
          </a:p>
          <a:p>
            <a:endParaRPr lang="cs-CZ" sz="2400" b="1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Foton po srážce:</a:t>
            </a:r>
          </a:p>
          <a:p>
            <a:endParaRPr lang="cs-CZ" sz="2400" b="1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Zákon zachování energie: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98" y="332656"/>
            <a:ext cx="974750" cy="585216"/>
          </a:xfrm>
          <a:prstGeom prst="rect">
            <a:avLst/>
          </a:prstGeom>
        </p:spPr>
      </p:pic>
      <p:graphicFrame>
        <p:nvGraphicFramePr>
          <p:cNvPr id="5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153271"/>
              </p:ext>
            </p:extLst>
          </p:nvPr>
        </p:nvGraphicFramePr>
        <p:xfrm>
          <a:off x="4283968" y="3068960"/>
          <a:ext cx="14668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Rovnice" r:id="rId4" imgW="457200" imgH="203040" progId="Equation.3">
                  <p:embed/>
                </p:oleObj>
              </mc:Choice>
              <mc:Fallback>
                <p:oleObj name="Rovnice" r:id="rId4" imgW="457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068960"/>
                        <a:ext cx="146685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49274"/>
              </p:ext>
            </p:extLst>
          </p:nvPr>
        </p:nvGraphicFramePr>
        <p:xfrm>
          <a:off x="4205288" y="3933056"/>
          <a:ext cx="162877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Rovnice" r:id="rId6" imgW="507960" imgH="228600" progId="Equation.3">
                  <p:embed/>
                </p:oleObj>
              </mc:Choice>
              <mc:Fallback>
                <p:oleObj name="Rovnice" r:id="rId6" imgW="507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8" y="3933056"/>
                        <a:ext cx="1628775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365366"/>
              </p:ext>
            </p:extLst>
          </p:nvPr>
        </p:nvGraphicFramePr>
        <p:xfrm>
          <a:off x="3251200" y="5170636"/>
          <a:ext cx="3541713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Rovnice" r:id="rId8" imgW="1104840" imgH="393480" progId="Equation.3">
                  <p:embed/>
                </p:oleObj>
              </mc:Choice>
              <mc:Fallback>
                <p:oleObj name="Rovnice" r:id="rId8" imgW="1104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5170636"/>
                        <a:ext cx="3541713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12" y="3212976"/>
            <a:ext cx="1828571" cy="18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49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1744</TotalTime>
  <Words>379</Words>
  <Application>Microsoft Office PowerPoint</Application>
  <PresentationFormat>Předvádění na obrazovce (4:3)</PresentationFormat>
  <Paragraphs>96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20" baseType="lpstr">
      <vt:lpstr>Arial</vt:lpstr>
      <vt:lpstr>Calibri</vt:lpstr>
      <vt:lpstr>Symbol</vt:lpstr>
      <vt:lpstr>Trebuchet MS</vt:lpstr>
      <vt:lpstr>Tw Cen MT</vt:lpstr>
      <vt:lpstr>Wingdings</vt:lpstr>
      <vt:lpstr>Wingdings 2</vt:lpstr>
      <vt:lpstr>Medián</vt:lpstr>
      <vt:lpstr>Rovnice</vt:lpstr>
      <vt:lpstr>Prezentace aplikace PowerPoint</vt:lpstr>
      <vt:lpstr>Kvantová optika</vt:lpstr>
      <vt:lpstr>Optika</vt:lpstr>
      <vt:lpstr>Kvantová optika</vt:lpstr>
      <vt:lpstr>Fotoelektrický jev</vt:lpstr>
      <vt:lpstr>Fotoelektrický jev</vt:lpstr>
      <vt:lpstr>Foton</vt:lpstr>
      <vt:lpstr>Elektromagnetické záření</vt:lpstr>
      <vt:lpstr>Comptonův jev</vt:lpstr>
      <vt:lpstr>Vlnové vlastnosti částic</vt:lpstr>
      <vt:lpstr>Použitý zdroj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algebry.</dc:title>
  <dc:creator>ISŠ</dc:creator>
  <cp:lastModifiedBy>stevula@hotmail.com</cp:lastModifiedBy>
  <cp:revision>219</cp:revision>
  <dcterms:created xsi:type="dcterms:W3CDTF">2013-01-24T10:06:43Z</dcterms:created>
  <dcterms:modified xsi:type="dcterms:W3CDTF">2014-02-27T20:15:13Z</dcterms:modified>
</cp:coreProperties>
</file>