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5" r:id="rId2"/>
    <p:sldId id="256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6" r:id="rId12"/>
    <p:sldId id="324" r:id="rId13"/>
    <p:sldId id="327" r:id="rId14"/>
    <p:sldId id="325" r:id="rId15"/>
    <p:sldId id="30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8A"/>
    <a:srgbClr val="00CC00"/>
    <a:srgbClr val="0066FF"/>
    <a:srgbClr val="FFFFCC"/>
    <a:srgbClr val="A82883"/>
    <a:srgbClr val="CCECFF"/>
    <a:srgbClr val="008000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19" autoAdjust="0"/>
    <p:restoredTop sz="96473" autoAdjust="0"/>
  </p:normalViewPr>
  <p:slideViewPr>
    <p:cSldViewPr>
      <p:cViewPr>
        <p:scale>
          <a:sx n="118" d="100"/>
          <a:sy n="118" d="100"/>
        </p:scale>
        <p:origin x="10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F3DDB9-2369-48FC-A3C5-C15BA8462E00}" type="datetimeFigureOut">
              <a:rPr lang="cs-CZ" smtClean="0"/>
              <a:pPr/>
              <a:t>13. 4. 2014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13. 4. 2014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BF3DDB9-2369-48FC-A3C5-C15BA8462E00}" type="datetimeFigureOut">
              <a:rPr lang="cs-CZ" smtClean="0"/>
              <a:pPr/>
              <a:t>13. 4. 2014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13. 4. 2014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13. 4. 2014</a:t>
            </a:fld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F3DDB9-2369-48FC-A3C5-C15BA8462E00}" type="datetimeFigureOut">
              <a:rPr lang="cs-CZ" smtClean="0"/>
              <a:pPr/>
              <a:t>13. 4. 2014</a:t>
            </a:fld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F3DDB9-2369-48FC-A3C5-C15BA8462E00}" type="datetimeFigureOut">
              <a:rPr lang="cs-CZ" smtClean="0"/>
              <a:pPr/>
              <a:t>13. 4. 2014</a:t>
            </a:fld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13. 4. 2014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13. 4. 2014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13. 4. 2014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BF3DDB9-2369-48FC-A3C5-C15BA8462E00}" type="datetimeFigureOut">
              <a:rPr lang="cs-CZ" smtClean="0"/>
              <a:pPr/>
              <a:t>13. 4. 2014</a:t>
            </a:fld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F3DDB9-2369-48FC-A3C5-C15BA8462E00}" type="datetimeFigureOut">
              <a:rPr lang="cs-CZ" smtClean="0"/>
              <a:pPr/>
              <a:t>13. 4. 2014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4.WMF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10" Type="http://schemas.openxmlformats.org/officeDocument/2006/relationships/image" Target="../media/image12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3921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Označení materiálu:</a:t>
            </a:r>
            <a:r>
              <a:rPr lang="cs-CZ" sz="1100" dirty="0" smtClean="0">
                <a:latin typeface="Calibri" pitchFamily="34" charset="0"/>
              </a:rPr>
              <a:t> 	</a:t>
            </a:r>
            <a:r>
              <a:rPr lang="cs-CZ" sz="1100" dirty="0" smtClean="0">
                <a:latin typeface="Calibri" pitchFamily="34" charset="0"/>
              </a:rPr>
              <a:t>VY_32_INOVACE_STEIV_FYZIKA2_20</a:t>
            </a:r>
            <a:r>
              <a:rPr lang="cs-CZ" sz="1100" dirty="0" smtClean="0">
                <a:latin typeface="Calibri" pitchFamily="34" charset="0"/>
              </a:rPr>
              <a:t>	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Název materiálu: 	</a:t>
            </a:r>
            <a:r>
              <a:rPr lang="cs-CZ" sz="1100" dirty="0" smtClean="0">
                <a:latin typeface="Calibri" pitchFamily="34" charset="0"/>
              </a:rPr>
              <a:t>Jádro atomu.			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Tematická oblast:	</a:t>
            </a:r>
            <a:r>
              <a:rPr lang="cs-CZ" sz="1100" dirty="0">
                <a:latin typeface="Calibri" pitchFamily="34" charset="0"/>
              </a:rPr>
              <a:t>Fyzika 2.ročník 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Anotace: 	</a:t>
            </a:r>
            <a:r>
              <a:rPr lang="cs-CZ" sz="1100" b="1" dirty="0">
                <a:latin typeface="Calibri" pitchFamily="34" charset="0"/>
              </a:rPr>
              <a:t>	</a:t>
            </a:r>
            <a:r>
              <a:rPr lang="en-US" sz="1100" dirty="0">
                <a:latin typeface="Calibri" pitchFamily="34" charset="0"/>
              </a:rPr>
              <a:t>Prezentace slouží k výkladu </a:t>
            </a:r>
            <a:r>
              <a:rPr lang="cs-CZ" sz="1100" dirty="0" smtClean="0">
                <a:latin typeface="Calibri" pitchFamily="34" charset="0"/>
              </a:rPr>
              <a:t>Fyziky jádra atomu, jeho vlastností a složení, principu radioaktivního záření.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cs-CZ" sz="1100" dirty="0" smtClean="0">
                <a:latin typeface="Calibri" pitchFamily="34" charset="0"/>
              </a:rPr>
              <a:t>  </a:t>
            </a:r>
            <a:endParaRPr lang="cs-CZ" sz="1100" dirty="0">
              <a:latin typeface="Calibri" pitchFamily="34" charset="0"/>
            </a:endParaRP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Očekávaný výstup: 	</a:t>
            </a:r>
            <a:r>
              <a:rPr lang="cs-CZ" sz="1100" dirty="0">
                <a:latin typeface="Calibri" pitchFamily="34" charset="0"/>
              </a:rPr>
              <a:t>Ovládá základní </a:t>
            </a:r>
            <a:r>
              <a:rPr lang="cs-CZ" sz="1100" dirty="0" smtClean="0">
                <a:latin typeface="Calibri" pitchFamily="34" charset="0"/>
              </a:rPr>
              <a:t>jádra atomu, jeho vlastností a složení, dělení radioaktivního záření a jaderných reakcí.</a:t>
            </a:r>
            <a:endParaRPr lang="cs-CZ" sz="1100" dirty="0">
              <a:latin typeface="Calibri" pitchFamily="34" charset="0"/>
            </a:endParaRP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Klíčová slova: 	</a:t>
            </a:r>
            <a:r>
              <a:rPr lang="cs-CZ" sz="1100" dirty="0" smtClean="0">
                <a:latin typeface="Calibri" pitchFamily="34" charset="0"/>
              </a:rPr>
              <a:t>Atomové jádro, proton, neutron, nukleon; protonové, neutronové a nukleonové číslo, izotop, radionuklid, 		jaderné reakce.</a:t>
            </a:r>
            <a:endParaRPr lang="cs-CZ" sz="1100" dirty="0">
              <a:latin typeface="Calibri" pitchFamily="34" charset="0"/>
            </a:endParaRP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Metodika:	</a:t>
            </a:r>
            <a:r>
              <a:rPr lang="cs-CZ" sz="1100" dirty="0">
                <a:latin typeface="Calibri" pitchFamily="34" charset="0"/>
              </a:rPr>
              <a:t>Zpracovaný materiál slouží k prezentaci učiva na téma </a:t>
            </a:r>
            <a:r>
              <a:rPr lang="cs-CZ" sz="1100" dirty="0" smtClean="0">
                <a:latin typeface="Calibri" pitchFamily="34" charset="0"/>
              </a:rPr>
              <a:t>Jádro atomu. </a:t>
            </a:r>
            <a:r>
              <a:rPr lang="cs-CZ" sz="1100" dirty="0">
                <a:latin typeface="Calibri" pitchFamily="34" charset="0"/>
              </a:rPr>
              <a:t>Materiál lze použít k elektronické </a:t>
            </a:r>
            <a:r>
              <a:rPr lang="cs-CZ" sz="1100" dirty="0" smtClean="0">
                <a:latin typeface="Calibri" pitchFamily="34" charset="0"/>
              </a:rPr>
              <a:t>		distribuci </a:t>
            </a:r>
            <a:r>
              <a:rPr lang="cs-CZ" sz="1100" dirty="0">
                <a:latin typeface="Calibri" pitchFamily="34" charset="0"/>
              </a:rPr>
              <a:t>a zpětné kontroly – zodpovězení kontrolních otázek.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Obor:</a:t>
            </a:r>
            <a:r>
              <a:rPr lang="cs-CZ" sz="1100" dirty="0" smtClean="0">
                <a:latin typeface="Calibri" pitchFamily="34" charset="0"/>
              </a:rPr>
              <a:t>		Automechanik, Zámečník, Instalatér, Truhlář		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Ročník: 		</a:t>
            </a:r>
            <a:r>
              <a:rPr lang="cs-CZ" sz="1100" dirty="0" smtClean="0">
                <a:latin typeface="Calibri" pitchFamily="34" charset="0"/>
              </a:rPr>
              <a:t>2.			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Autor:</a:t>
            </a:r>
            <a:r>
              <a:rPr lang="cs-CZ" sz="1100" dirty="0" smtClean="0">
                <a:latin typeface="Calibri" pitchFamily="34" charset="0"/>
              </a:rPr>
              <a:t> 		Ing. Ivan Števula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Zpracováno dne: 	</a:t>
            </a:r>
            <a:r>
              <a:rPr lang="cs-CZ" sz="1100" dirty="0" smtClean="0">
                <a:latin typeface="Calibri" pitchFamily="34" charset="0"/>
              </a:rPr>
              <a:t>15.3.2014</a:t>
            </a:r>
            <a:endParaRPr lang="cs-CZ" sz="1100" dirty="0" smtClean="0">
              <a:latin typeface="Calibri" pitchFamily="34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cs-CZ" sz="1100" dirty="0" smtClean="0">
              <a:latin typeface="Calibri" pitchFamily="34" charset="0"/>
            </a:endParaRPr>
          </a:p>
          <a:p>
            <a:pPr>
              <a:defRPr/>
            </a:pPr>
            <a:r>
              <a:rPr lang="en-US" sz="1100" dirty="0" smtClean="0">
                <a:latin typeface="Calibri" pitchFamily="34" charset="0"/>
              </a:rPr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lang="cs-CZ" sz="1100" dirty="0" smtClean="0">
              <a:latin typeface="Calibri" pitchFamily="34" charset="0"/>
            </a:endParaRPr>
          </a:p>
          <a:p>
            <a:pPr>
              <a:defRPr/>
            </a:pPr>
            <a:endParaRPr lang="cs-CZ" sz="1100" dirty="0">
              <a:latin typeface="Calibri" pitchFamily="34" charset="0"/>
            </a:endParaRPr>
          </a:p>
        </p:txBody>
      </p:sp>
      <p:sp>
        <p:nvSpPr>
          <p:cNvPr id="15364" name="Zástupný symbol pro zápatí 7"/>
          <p:cNvSpPr>
            <a:spLocks noGrp="1"/>
          </p:cNvSpPr>
          <p:nvPr>
            <p:ph type="ftr" sz="quarter" idx="11"/>
          </p:nvPr>
        </p:nvSpPr>
        <p:spPr bwMode="auto">
          <a:xfrm>
            <a:off x="1835696" y="6304235"/>
            <a:ext cx="542108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dirty="0" smtClean="0">
                <a:solidFill>
                  <a:srgbClr val="534949"/>
                </a:solidFill>
              </a:rPr>
              <a:t>Integrovaná střední škola, Hlaváčkovo nám. 673, </a:t>
            </a:r>
          </a:p>
          <a:p>
            <a:pPr algn="ctr" eaLnBrk="1" hangingPunct="1"/>
            <a:r>
              <a:rPr lang="cs-CZ" altLang="cs-CZ" dirty="0" smtClean="0">
                <a:solidFill>
                  <a:srgbClr val="534949"/>
                </a:solidFill>
              </a:rPr>
              <a:t>Slaný</a:t>
            </a:r>
          </a:p>
          <a:p>
            <a:pPr algn="ctr" eaLnBrk="1" hangingPunct="1"/>
            <a:endParaRPr lang="cs-CZ" altLang="cs-CZ" dirty="0" smtClean="0">
              <a:solidFill>
                <a:srgbClr val="534949"/>
              </a:solidFill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88913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41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Radioaktivita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Záření </a:t>
                </a:r>
                <a:r>
                  <a:rPr lang="cs-CZ" b="1" dirty="0" smtClean="0">
                    <a:solidFill>
                      <a:srgbClr val="004F8A"/>
                    </a:solidFill>
                  </a:rPr>
                  <a:t>„</a:t>
                </a:r>
                <a:r>
                  <a:rPr lang="cs-CZ" b="1" dirty="0" smtClean="0">
                    <a:solidFill>
                      <a:srgbClr val="004F8A"/>
                    </a:solidFill>
                    <a:sym typeface="Symbol" panose="05050102010706020507" pitchFamily="18" charset="2"/>
                  </a:rPr>
                  <a:t>“</a:t>
                </a:r>
                <a:r>
                  <a:rPr lang="cs-CZ" dirty="0" smtClean="0">
                    <a:sym typeface="Symbol" panose="05050102010706020507" pitchFamily="18" charset="2"/>
                  </a:rPr>
                  <a:t> – proud jader helia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cs-CZ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PrePr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𝐻𝑒</m:t>
                        </m:r>
                      </m:e>
                    </m:sPre>
                  </m:oMath>
                </a14:m>
                <a:endParaRPr lang="cs-CZ" dirty="0" smtClean="0"/>
              </a:p>
              <a:p>
                <a:endParaRPr lang="cs-CZ" b="1" dirty="0" smtClean="0"/>
              </a:p>
              <a:p>
                <a:r>
                  <a:rPr lang="cs-CZ" b="1" dirty="0" smtClean="0"/>
                  <a:t>Záření</a:t>
                </a:r>
                <a:r>
                  <a:rPr lang="cs-CZ" dirty="0" smtClean="0"/>
                  <a:t> </a:t>
                </a:r>
                <a:r>
                  <a:rPr lang="cs-CZ" b="1" dirty="0" smtClean="0">
                    <a:solidFill>
                      <a:srgbClr val="004F8A"/>
                    </a:solidFill>
                  </a:rPr>
                  <a:t>„</a:t>
                </a:r>
                <a:r>
                  <a:rPr lang="cs-CZ" b="1" dirty="0" smtClean="0">
                    <a:solidFill>
                      <a:srgbClr val="004F8A"/>
                    </a:solidFill>
                    <a:sym typeface="Symbol" panose="05050102010706020507" pitchFamily="18" charset="2"/>
                  </a:rPr>
                  <a:t>“</a:t>
                </a:r>
                <a:r>
                  <a:rPr lang="cs-CZ" dirty="0" smtClean="0"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buNone/>
                </a:pPr>
                <a:r>
                  <a:rPr lang="cs-CZ" dirty="0">
                    <a:sym typeface="Symbol" panose="05050102010706020507" pitchFamily="18" charset="2"/>
                  </a:rPr>
                  <a:t> </a:t>
                </a:r>
                <a:r>
                  <a:rPr lang="cs-CZ" dirty="0" smtClean="0">
                    <a:sym typeface="Symbol" panose="05050102010706020507" pitchFamily="18" charset="2"/>
                  </a:rPr>
                  <a:t>  </a:t>
                </a:r>
                <a:r>
                  <a:rPr lang="cs-CZ" b="1" dirty="0" smtClean="0">
                    <a:solidFill>
                      <a:srgbClr val="004F8A"/>
                    </a:solidFill>
                    <a:sym typeface="Symbol" panose="05050102010706020507" pitchFamily="18" charset="2"/>
                  </a:rPr>
                  <a:t></a:t>
                </a:r>
                <a:r>
                  <a:rPr lang="cs-CZ" b="1" baseline="30000" dirty="0">
                    <a:solidFill>
                      <a:srgbClr val="004F8A"/>
                    </a:solidFill>
                    <a:sym typeface="Symbol" panose="05050102010706020507" pitchFamily="18" charset="2"/>
                  </a:rPr>
                  <a:t>-</a:t>
                </a:r>
                <a:r>
                  <a:rPr lang="cs-CZ" baseline="30000" dirty="0" smtClean="0">
                    <a:sym typeface="Symbol" panose="05050102010706020507" pitchFamily="18" charset="2"/>
                  </a:rPr>
                  <a:t> </a:t>
                </a:r>
                <a:r>
                  <a:rPr lang="cs-CZ" dirty="0" smtClean="0">
                    <a:sym typeface="Symbol" panose="05050102010706020507" pitchFamily="18" charset="2"/>
                  </a:rPr>
                  <a:t> - proud elektronů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cs-CZ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PrePr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sPre>
                    <m:r>
                      <a:rPr lang="cs-CZ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</m:sup>
                    </m:sSup>
                  </m:oMath>
                </a14:m>
                <a:endParaRPr lang="cs-CZ" baseline="30000" dirty="0" smtClean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cs-CZ" b="1" dirty="0" smtClean="0">
                    <a:solidFill>
                      <a:srgbClr val="004F8A"/>
                    </a:solidFill>
                    <a:sym typeface="Symbol" panose="05050102010706020507" pitchFamily="18" charset="2"/>
                  </a:rPr>
                  <a:t>   </a:t>
                </a:r>
                <a:r>
                  <a:rPr lang="cs-CZ" b="1" baseline="30000" dirty="0" smtClean="0">
                    <a:solidFill>
                      <a:srgbClr val="004F8A"/>
                    </a:solidFill>
                    <a:sym typeface="Symbol" panose="05050102010706020507" pitchFamily="18" charset="2"/>
                  </a:rPr>
                  <a:t>+ </a:t>
                </a:r>
                <a:r>
                  <a:rPr lang="cs-CZ" dirty="0" smtClean="0">
                    <a:sym typeface="Symbol" panose="05050102010706020507" pitchFamily="18" charset="2"/>
                  </a:rPr>
                  <a:t>- proud pozitronů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cs-CZ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PrePr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+1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sPre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cs-CZ" b="0" dirty="0" smtClean="0"/>
              </a:p>
              <a:p>
                <a:endParaRPr lang="cs-CZ" b="1" dirty="0" smtClean="0"/>
              </a:p>
              <a:p>
                <a:r>
                  <a:rPr lang="cs-CZ" b="1" dirty="0" smtClean="0"/>
                  <a:t>Záření</a:t>
                </a:r>
                <a:r>
                  <a:rPr lang="cs-CZ" dirty="0" smtClean="0"/>
                  <a:t> </a:t>
                </a:r>
                <a:r>
                  <a:rPr lang="cs-CZ" b="1" dirty="0" smtClean="0">
                    <a:solidFill>
                      <a:srgbClr val="004F8A"/>
                    </a:solidFill>
                  </a:rPr>
                  <a:t>„</a:t>
                </a:r>
                <a:r>
                  <a:rPr lang="cs-CZ" b="1" dirty="0" smtClean="0">
                    <a:solidFill>
                      <a:srgbClr val="004F8A"/>
                    </a:solidFill>
                    <a:sym typeface="Symbol" panose="05050102010706020507" pitchFamily="18" charset="2"/>
                  </a:rPr>
                  <a:t>“ </a:t>
                </a:r>
                <a:r>
                  <a:rPr lang="cs-CZ" dirty="0" smtClean="0">
                    <a:sym typeface="Symbol" panose="05050102010706020507" pitchFamily="18" charset="2"/>
                  </a:rPr>
                  <a:t>– elektromagnetické vlnění</a:t>
                </a:r>
                <a:endParaRPr lang="cs-CZ" dirty="0">
                  <a:solidFill>
                    <a:srgbClr val="004F8A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449" t="-16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8600"/>
            <a:ext cx="917127" cy="78790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593" y="4509120"/>
            <a:ext cx="1553566" cy="183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75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Skupina 248"/>
          <p:cNvGrpSpPr/>
          <p:nvPr/>
        </p:nvGrpSpPr>
        <p:grpSpPr>
          <a:xfrm>
            <a:off x="-35902" y="2399541"/>
            <a:ext cx="7676169" cy="5393520"/>
            <a:chOff x="-35902" y="2399541"/>
            <a:chExt cx="7676169" cy="5393520"/>
          </a:xfrm>
        </p:grpSpPr>
        <p:grpSp>
          <p:nvGrpSpPr>
            <p:cNvPr id="67" name="Skupina 66"/>
            <p:cNvGrpSpPr/>
            <p:nvPr/>
          </p:nvGrpSpPr>
          <p:grpSpPr>
            <a:xfrm>
              <a:off x="-35902" y="2512456"/>
              <a:ext cx="7676169" cy="5280605"/>
              <a:chOff x="-35902" y="2512456"/>
              <a:chExt cx="7676169" cy="5280605"/>
            </a:xfrm>
          </p:grpSpPr>
          <p:grpSp>
            <p:nvGrpSpPr>
              <p:cNvPr id="15" name="Skupina 14"/>
              <p:cNvGrpSpPr/>
              <p:nvPr/>
            </p:nvGrpSpPr>
            <p:grpSpPr>
              <a:xfrm>
                <a:off x="-35902" y="3113061"/>
                <a:ext cx="7676169" cy="4680000"/>
                <a:chOff x="-35902" y="3113061"/>
                <a:chExt cx="7676169" cy="4680000"/>
              </a:xfrm>
            </p:grpSpPr>
            <p:grpSp>
              <p:nvGrpSpPr>
                <p:cNvPr id="13" name="Skupina 12"/>
                <p:cNvGrpSpPr/>
                <p:nvPr/>
              </p:nvGrpSpPr>
              <p:grpSpPr>
                <a:xfrm>
                  <a:off x="4378005" y="4013086"/>
                  <a:ext cx="3262262" cy="2880320"/>
                  <a:chOff x="4382016" y="4005064"/>
                  <a:chExt cx="3262262" cy="2880320"/>
                </a:xfrm>
              </p:grpSpPr>
              <p:grpSp>
                <p:nvGrpSpPr>
                  <p:cNvPr id="11" name="Skupina 10"/>
                  <p:cNvGrpSpPr/>
                  <p:nvPr/>
                </p:nvGrpSpPr>
                <p:grpSpPr>
                  <a:xfrm>
                    <a:off x="4382016" y="5429040"/>
                    <a:ext cx="1126088" cy="592248"/>
                    <a:chOff x="4211960" y="5429040"/>
                    <a:chExt cx="1126088" cy="592248"/>
                  </a:xfrm>
                </p:grpSpPr>
                <p:grpSp>
                  <p:nvGrpSpPr>
                    <p:cNvPr id="9" name="Skupina 8"/>
                    <p:cNvGrpSpPr/>
                    <p:nvPr/>
                  </p:nvGrpSpPr>
                  <p:grpSpPr>
                    <a:xfrm>
                      <a:off x="4211960" y="5429040"/>
                      <a:ext cx="648072" cy="592248"/>
                      <a:chOff x="1691680" y="4492936"/>
                      <a:chExt cx="648072" cy="592248"/>
                    </a:xfrm>
                  </p:grpSpPr>
                  <p:grpSp>
                    <p:nvGrpSpPr>
                      <p:cNvPr id="7" name="Skupina 6"/>
                      <p:cNvGrpSpPr/>
                      <p:nvPr/>
                    </p:nvGrpSpPr>
                    <p:grpSpPr>
                      <a:xfrm>
                        <a:off x="1691680" y="4492936"/>
                        <a:ext cx="648072" cy="592248"/>
                        <a:chOff x="1691680" y="4492936"/>
                        <a:chExt cx="648072" cy="592248"/>
                      </a:xfrm>
                    </p:grpSpPr>
                    <p:sp>
                      <p:nvSpPr>
                        <p:cNvPr id="5" name="Obdélník 4"/>
                        <p:cNvSpPr/>
                        <p:nvPr/>
                      </p:nvSpPr>
                      <p:spPr>
                        <a:xfrm>
                          <a:off x="1691680" y="4509120"/>
                          <a:ext cx="648072" cy="576064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65000"/>
                          </a:schemeClr>
                        </a:solidFill>
                        <a:ln w="317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cs-CZ"/>
                        </a:p>
                      </p:txBody>
                    </p:sp>
                    <p:sp useBgFill="1">
                      <p:nvSpPr>
                        <p:cNvPr id="6" name="Obdélník 5"/>
                        <p:cNvSpPr/>
                        <p:nvPr/>
                      </p:nvSpPr>
                      <p:spPr>
                        <a:xfrm>
                          <a:off x="1907704" y="4492936"/>
                          <a:ext cx="216024" cy="376224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cs-CZ"/>
                        </a:p>
                      </p:txBody>
                    </p:sp>
                  </p:grpSp>
                  <p:sp>
                    <p:nvSpPr>
                      <p:cNvPr id="8" name="Ovál 7"/>
                      <p:cNvSpPr/>
                      <p:nvPr/>
                    </p:nvSpPr>
                    <p:spPr>
                      <a:xfrm>
                        <a:off x="1940072" y="4715412"/>
                        <a:ext cx="144016" cy="144016"/>
                      </a:xfrm>
                      <a:prstGeom prst="ellipse">
                        <a:avLst/>
                      </a:prstGeom>
                      <a:solidFill>
                        <a:srgbClr val="0066FF"/>
                      </a:solidFill>
                      <a:ln>
                        <a:solidFill>
                          <a:srgbClr val="0066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  <p:sp>
                  <p:nvSpPr>
                    <p:cNvPr id="10" name="TextovéPole 9"/>
                    <p:cNvSpPr txBox="1"/>
                    <p:nvPr/>
                  </p:nvSpPr>
                  <p:spPr>
                    <a:xfrm>
                      <a:off x="4860032" y="5556872"/>
                      <a:ext cx="47801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cs-CZ" b="1" dirty="0" smtClean="0"/>
                        <a:t>RN</a:t>
                      </a:r>
                      <a:endParaRPr lang="cs-CZ" b="1" dirty="0"/>
                    </a:p>
                  </p:txBody>
                </p:sp>
              </p:grpSp>
              <p:sp>
                <p:nvSpPr>
                  <p:cNvPr id="12" name="Oblouk 11"/>
                  <p:cNvSpPr/>
                  <p:nvPr/>
                </p:nvSpPr>
                <p:spPr>
                  <a:xfrm rot="16200000">
                    <a:off x="4764118" y="4005224"/>
                    <a:ext cx="2880320" cy="2880000"/>
                  </a:xfrm>
                  <a:prstGeom prst="arc">
                    <a:avLst/>
                  </a:prstGeom>
                  <a:ln w="25400">
                    <a:solidFill>
                      <a:schemeClr val="tx1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  <p:sp>
              <p:nvSpPr>
                <p:cNvPr id="14" name="Oblouk 13"/>
                <p:cNvSpPr/>
                <p:nvPr/>
              </p:nvSpPr>
              <p:spPr>
                <a:xfrm>
                  <a:off x="-35902" y="3113061"/>
                  <a:ext cx="4680520" cy="4680000"/>
                </a:xfrm>
                <a:prstGeom prst="arc">
                  <a:avLst/>
                </a:prstGeom>
                <a:ln w="25400">
                  <a:solidFill>
                    <a:schemeClr val="tx1"/>
                  </a:solidFill>
                  <a:headEnd type="stealt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66" name="Skupina 65"/>
              <p:cNvGrpSpPr/>
              <p:nvPr/>
            </p:nvGrpSpPr>
            <p:grpSpPr>
              <a:xfrm>
                <a:off x="4678002" y="2512456"/>
                <a:ext cx="110022" cy="2932768"/>
                <a:chOff x="4678002" y="1778980"/>
                <a:chExt cx="110022" cy="2932768"/>
              </a:xfrm>
            </p:grpSpPr>
            <p:sp>
              <p:nvSpPr>
                <p:cNvPr id="59" name="Volný tvar 58"/>
                <p:cNvSpPr/>
                <p:nvPr/>
              </p:nvSpPr>
              <p:spPr>
                <a:xfrm rot="16200000">
                  <a:off x="4366275" y="4289999"/>
                  <a:ext cx="733476" cy="110022"/>
                </a:xfrm>
                <a:custGeom>
                  <a:avLst/>
                  <a:gdLst>
                    <a:gd name="connsiteX0" fmla="*/ 0 w 733476"/>
                    <a:gd name="connsiteY0" fmla="*/ 53789 h 110022"/>
                    <a:gd name="connsiteX1" fmla="*/ 97797 w 733476"/>
                    <a:gd name="connsiteY1" fmla="*/ 0 h 110022"/>
                    <a:gd name="connsiteX2" fmla="*/ 188259 w 733476"/>
                    <a:gd name="connsiteY2" fmla="*/ 53789 h 110022"/>
                    <a:gd name="connsiteX3" fmla="*/ 278721 w 733476"/>
                    <a:gd name="connsiteY3" fmla="*/ 110022 h 110022"/>
                    <a:gd name="connsiteX4" fmla="*/ 369183 w 733476"/>
                    <a:gd name="connsiteY4" fmla="*/ 53789 h 110022"/>
                    <a:gd name="connsiteX5" fmla="*/ 459645 w 733476"/>
                    <a:gd name="connsiteY5" fmla="*/ 0 h 110022"/>
                    <a:gd name="connsiteX6" fmla="*/ 552552 w 733476"/>
                    <a:gd name="connsiteY6" fmla="*/ 53789 h 110022"/>
                    <a:gd name="connsiteX7" fmla="*/ 643014 w 733476"/>
                    <a:gd name="connsiteY7" fmla="*/ 110022 h 110022"/>
                    <a:gd name="connsiteX8" fmla="*/ 733476 w 733476"/>
                    <a:gd name="connsiteY8" fmla="*/ 53789 h 110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33476" h="110022">
                      <a:moveTo>
                        <a:pt x="0" y="53789"/>
                      </a:moveTo>
                      <a:cubicBezTo>
                        <a:pt x="33210" y="26894"/>
                        <a:pt x="66421" y="0"/>
                        <a:pt x="97797" y="0"/>
                      </a:cubicBezTo>
                      <a:cubicBezTo>
                        <a:pt x="129173" y="0"/>
                        <a:pt x="158105" y="35452"/>
                        <a:pt x="188259" y="53789"/>
                      </a:cubicBezTo>
                      <a:cubicBezTo>
                        <a:pt x="218413" y="72126"/>
                        <a:pt x="248567" y="110022"/>
                        <a:pt x="278721" y="110022"/>
                      </a:cubicBezTo>
                      <a:cubicBezTo>
                        <a:pt x="308875" y="110022"/>
                        <a:pt x="339029" y="72126"/>
                        <a:pt x="369183" y="53789"/>
                      </a:cubicBezTo>
                      <a:cubicBezTo>
                        <a:pt x="399337" y="35452"/>
                        <a:pt x="429084" y="0"/>
                        <a:pt x="459645" y="0"/>
                      </a:cubicBezTo>
                      <a:cubicBezTo>
                        <a:pt x="490206" y="0"/>
                        <a:pt x="521990" y="35452"/>
                        <a:pt x="552552" y="53789"/>
                      </a:cubicBezTo>
                      <a:cubicBezTo>
                        <a:pt x="583114" y="72126"/>
                        <a:pt x="612860" y="110022"/>
                        <a:pt x="643014" y="110022"/>
                      </a:cubicBezTo>
                      <a:cubicBezTo>
                        <a:pt x="673168" y="110022"/>
                        <a:pt x="703322" y="81905"/>
                        <a:pt x="733476" y="53789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0" name="Volný tvar 59"/>
                <p:cNvSpPr/>
                <p:nvPr/>
              </p:nvSpPr>
              <p:spPr>
                <a:xfrm rot="16200000">
                  <a:off x="4366275" y="3557694"/>
                  <a:ext cx="733476" cy="110022"/>
                </a:xfrm>
                <a:custGeom>
                  <a:avLst/>
                  <a:gdLst>
                    <a:gd name="connsiteX0" fmla="*/ 0 w 733476"/>
                    <a:gd name="connsiteY0" fmla="*/ 53789 h 110022"/>
                    <a:gd name="connsiteX1" fmla="*/ 97797 w 733476"/>
                    <a:gd name="connsiteY1" fmla="*/ 0 h 110022"/>
                    <a:gd name="connsiteX2" fmla="*/ 188259 w 733476"/>
                    <a:gd name="connsiteY2" fmla="*/ 53789 h 110022"/>
                    <a:gd name="connsiteX3" fmla="*/ 278721 w 733476"/>
                    <a:gd name="connsiteY3" fmla="*/ 110022 h 110022"/>
                    <a:gd name="connsiteX4" fmla="*/ 369183 w 733476"/>
                    <a:gd name="connsiteY4" fmla="*/ 53789 h 110022"/>
                    <a:gd name="connsiteX5" fmla="*/ 459645 w 733476"/>
                    <a:gd name="connsiteY5" fmla="*/ 0 h 110022"/>
                    <a:gd name="connsiteX6" fmla="*/ 552552 w 733476"/>
                    <a:gd name="connsiteY6" fmla="*/ 53789 h 110022"/>
                    <a:gd name="connsiteX7" fmla="*/ 643014 w 733476"/>
                    <a:gd name="connsiteY7" fmla="*/ 110022 h 110022"/>
                    <a:gd name="connsiteX8" fmla="*/ 733476 w 733476"/>
                    <a:gd name="connsiteY8" fmla="*/ 53789 h 110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33476" h="110022">
                      <a:moveTo>
                        <a:pt x="0" y="53789"/>
                      </a:moveTo>
                      <a:cubicBezTo>
                        <a:pt x="33210" y="26894"/>
                        <a:pt x="66421" y="0"/>
                        <a:pt x="97797" y="0"/>
                      </a:cubicBezTo>
                      <a:cubicBezTo>
                        <a:pt x="129173" y="0"/>
                        <a:pt x="158105" y="35452"/>
                        <a:pt x="188259" y="53789"/>
                      </a:cubicBezTo>
                      <a:cubicBezTo>
                        <a:pt x="218413" y="72126"/>
                        <a:pt x="248567" y="110022"/>
                        <a:pt x="278721" y="110022"/>
                      </a:cubicBezTo>
                      <a:cubicBezTo>
                        <a:pt x="308875" y="110022"/>
                        <a:pt x="339029" y="72126"/>
                        <a:pt x="369183" y="53789"/>
                      </a:cubicBezTo>
                      <a:cubicBezTo>
                        <a:pt x="399337" y="35452"/>
                        <a:pt x="429084" y="0"/>
                        <a:pt x="459645" y="0"/>
                      </a:cubicBezTo>
                      <a:cubicBezTo>
                        <a:pt x="490206" y="0"/>
                        <a:pt x="521990" y="35452"/>
                        <a:pt x="552552" y="53789"/>
                      </a:cubicBezTo>
                      <a:cubicBezTo>
                        <a:pt x="583114" y="72126"/>
                        <a:pt x="612860" y="110022"/>
                        <a:pt x="643014" y="110022"/>
                      </a:cubicBezTo>
                      <a:cubicBezTo>
                        <a:pt x="673168" y="110022"/>
                        <a:pt x="703322" y="81905"/>
                        <a:pt x="733476" y="53789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1" name="Volný tvar 60"/>
                <p:cNvSpPr/>
                <p:nvPr/>
              </p:nvSpPr>
              <p:spPr>
                <a:xfrm rot="16200000">
                  <a:off x="4366275" y="2824695"/>
                  <a:ext cx="733476" cy="110022"/>
                </a:xfrm>
                <a:custGeom>
                  <a:avLst/>
                  <a:gdLst>
                    <a:gd name="connsiteX0" fmla="*/ 0 w 733476"/>
                    <a:gd name="connsiteY0" fmla="*/ 53789 h 110022"/>
                    <a:gd name="connsiteX1" fmla="*/ 97797 w 733476"/>
                    <a:gd name="connsiteY1" fmla="*/ 0 h 110022"/>
                    <a:gd name="connsiteX2" fmla="*/ 188259 w 733476"/>
                    <a:gd name="connsiteY2" fmla="*/ 53789 h 110022"/>
                    <a:gd name="connsiteX3" fmla="*/ 278721 w 733476"/>
                    <a:gd name="connsiteY3" fmla="*/ 110022 h 110022"/>
                    <a:gd name="connsiteX4" fmla="*/ 369183 w 733476"/>
                    <a:gd name="connsiteY4" fmla="*/ 53789 h 110022"/>
                    <a:gd name="connsiteX5" fmla="*/ 459645 w 733476"/>
                    <a:gd name="connsiteY5" fmla="*/ 0 h 110022"/>
                    <a:gd name="connsiteX6" fmla="*/ 552552 w 733476"/>
                    <a:gd name="connsiteY6" fmla="*/ 53789 h 110022"/>
                    <a:gd name="connsiteX7" fmla="*/ 643014 w 733476"/>
                    <a:gd name="connsiteY7" fmla="*/ 110022 h 110022"/>
                    <a:gd name="connsiteX8" fmla="*/ 733476 w 733476"/>
                    <a:gd name="connsiteY8" fmla="*/ 53789 h 110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33476" h="110022">
                      <a:moveTo>
                        <a:pt x="0" y="53789"/>
                      </a:moveTo>
                      <a:cubicBezTo>
                        <a:pt x="33210" y="26894"/>
                        <a:pt x="66421" y="0"/>
                        <a:pt x="97797" y="0"/>
                      </a:cubicBezTo>
                      <a:cubicBezTo>
                        <a:pt x="129173" y="0"/>
                        <a:pt x="158105" y="35452"/>
                        <a:pt x="188259" y="53789"/>
                      </a:cubicBezTo>
                      <a:cubicBezTo>
                        <a:pt x="218413" y="72126"/>
                        <a:pt x="248567" y="110022"/>
                        <a:pt x="278721" y="110022"/>
                      </a:cubicBezTo>
                      <a:cubicBezTo>
                        <a:pt x="308875" y="110022"/>
                        <a:pt x="339029" y="72126"/>
                        <a:pt x="369183" y="53789"/>
                      </a:cubicBezTo>
                      <a:cubicBezTo>
                        <a:pt x="399337" y="35452"/>
                        <a:pt x="429084" y="0"/>
                        <a:pt x="459645" y="0"/>
                      </a:cubicBezTo>
                      <a:cubicBezTo>
                        <a:pt x="490206" y="0"/>
                        <a:pt x="521990" y="35452"/>
                        <a:pt x="552552" y="53789"/>
                      </a:cubicBezTo>
                      <a:cubicBezTo>
                        <a:pt x="583114" y="72126"/>
                        <a:pt x="612860" y="110022"/>
                        <a:pt x="643014" y="110022"/>
                      </a:cubicBezTo>
                      <a:cubicBezTo>
                        <a:pt x="673168" y="110022"/>
                        <a:pt x="703322" y="81905"/>
                        <a:pt x="733476" y="53789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2" name="Volný tvar 61"/>
                <p:cNvSpPr/>
                <p:nvPr/>
              </p:nvSpPr>
              <p:spPr>
                <a:xfrm rot="16200000">
                  <a:off x="4366275" y="2090707"/>
                  <a:ext cx="733476" cy="110022"/>
                </a:xfrm>
                <a:custGeom>
                  <a:avLst/>
                  <a:gdLst>
                    <a:gd name="connsiteX0" fmla="*/ 0 w 733476"/>
                    <a:gd name="connsiteY0" fmla="*/ 53789 h 110022"/>
                    <a:gd name="connsiteX1" fmla="*/ 97797 w 733476"/>
                    <a:gd name="connsiteY1" fmla="*/ 0 h 110022"/>
                    <a:gd name="connsiteX2" fmla="*/ 188259 w 733476"/>
                    <a:gd name="connsiteY2" fmla="*/ 53789 h 110022"/>
                    <a:gd name="connsiteX3" fmla="*/ 278721 w 733476"/>
                    <a:gd name="connsiteY3" fmla="*/ 110022 h 110022"/>
                    <a:gd name="connsiteX4" fmla="*/ 369183 w 733476"/>
                    <a:gd name="connsiteY4" fmla="*/ 53789 h 110022"/>
                    <a:gd name="connsiteX5" fmla="*/ 459645 w 733476"/>
                    <a:gd name="connsiteY5" fmla="*/ 0 h 110022"/>
                    <a:gd name="connsiteX6" fmla="*/ 552552 w 733476"/>
                    <a:gd name="connsiteY6" fmla="*/ 53789 h 110022"/>
                    <a:gd name="connsiteX7" fmla="*/ 643014 w 733476"/>
                    <a:gd name="connsiteY7" fmla="*/ 110022 h 110022"/>
                    <a:gd name="connsiteX8" fmla="*/ 733476 w 733476"/>
                    <a:gd name="connsiteY8" fmla="*/ 53789 h 110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33476" h="110022">
                      <a:moveTo>
                        <a:pt x="0" y="53789"/>
                      </a:moveTo>
                      <a:cubicBezTo>
                        <a:pt x="33210" y="26894"/>
                        <a:pt x="66421" y="0"/>
                        <a:pt x="97797" y="0"/>
                      </a:cubicBezTo>
                      <a:cubicBezTo>
                        <a:pt x="129173" y="0"/>
                        <a:pt x="158105" y="35452"/>
                        <a:pt x="188259" y="53789"/>
                      </a:cubicBezTo>
                      <a:cubicBezTo>
                        <a:pt x="218413" y="72126"/>
                        <a:pt x="248567" y="110022"/>
                        <a:pt x="278721" y="110022"/>
                      </a:cubicBezTo>
                      <a:cubicBezTo>
                        <a:pt x="308875" y="110022"/>
                        <a:pt x="339029" y="72126"/>
                        <a:pt x="369183" y="53789"/>
                      </a:cubicBezTo>
                      <a:cubicBezTo>
                        <a:pt x="399337" y="35452"/>
                        <a:pt x="429084" y="0"/>
                        <a:pt x="459645" y="0"/>
                      </a:cubicBezTo>
                      <a:cubicBezTo>
                        <a:pt x="490206" y="0"/>
                        <a:pt x="521990" y="35452"/>
                        <a:pt x="552552" y="53789"/>
                      </a:cubicBezTo>
                      <a:cubicBezTo>
                        <a:pt x="583114" y="72126"/>
                        <a:pt x="612860" y="110022"/>
                        <a:pt x="643014" y="110022"/>
                      </a:cubicBezTo>
                      <a:cubicBezTo>
                        <a:pt x="673168" y="110022"/>
                        <a:pt x="703322" y="81905"/>
                        <a:pt x="733476" y="53789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headEnd type="none"/>
                  <a:tailEnd type="stealt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grpSp>
          <p:nvGrpSpPr>
            <p:cNvPr id="71" name="Skupina 70"/>
            <p:cNvGrpSpPr/>
            <p:nvPr/>
          </p:nvGrpSpPr>
          <p:grpSpPr>
            <a:xfrm>
              <a:off x="1979712" y="2399541"/>
              <a:ext cx="237371" cy="237371"/>
              <a:chOff x="7125994" y="3725158"/>
              <a:chExt cx="237371" cy="237371"/>
            </a:xfrm>
          </p:grpSpPr>
          <p:cxnSp>
            <p:nvCxnSpPr>
              <p:cNvPr id="69" name="Přímá spojnice 68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Skupina 71"/>
            <p:cNvGrpSpPr/>
            <p:nvPr/>
          </p:nvGrpSpPr>
          <p:grpSpPr>
            <a:xfrm>
              <a:off x="2534429" y="2401292"/>
              <a:ext cx="237371" cy="237371"/>
              <a:chOff x="7125994" y="3725158"/>
              <a:chExt cx="237371" cy="237371"/>
            </a:xfrm>
          </p:grpSpPr>
          <p:cxnSp>
            <p:nvCxnSpPr>
              <p:cNvPr id="73" name="Přímá spojnice 72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Skupina 74"/>
            <p:cNvGrpSpPr/>
            <p:nvPr/>
          </p:nvGrpSpPr>
          <p:grpSpPr>
            <a:xfrm>
              <a:off x="3089146" y="2403043"/>
              <a:ext cx="237371" cy="237371"/>
              <a:chOff x="7125994" y="3725158"/>
              <a:chExt cx="237371" cy="237371"/>
            </a:xfrm>
          </p:grpSpPr>
          <p:cxnSp>
            <p:nvCxnSpPr>
              <p:cNvPr id="76" name="Přímá spojnice 75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Skupina 77"/>
            <p:cNvGrpSpPr/>
            <p:nvPr/>
          </p:nvGrpSpPr>
          <p:grpSpPr>
            <a:xfrm>
              <a:off x="3643863" y="2404794"/>
              <a:ext cx="237371" cy="237371"/>
              <a:chOff x="7125994" y="3725158"/>
              <a:chExt cx="237371" cy="237371"/>
            </a:xfrm>
          </p:grpSpPr>
          <p:cxnSp>
            <p:nvCxnSpPr>
              <p:cNvPr id="79" name="Přímá spojnice 78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Skupina 80"/>
            <p:cNvGrpSpPr/>
            <p:nvPr/>
          </p:nvGrpSpPr>
          <p:grpSpPr>
            <a:xfrm>
              <a:off x="4198580" y="2406545"/>
              <a:ext cx="237371" cy="237371"/>
              <a:chOff x="7125994" y="3725158"/>
              <a:chExt cx="237371" cy="237371"/>
            </a:xfrm>
          </p:grpSpPr>
          <p:cxnSp>
            <p:nvCxnSpPr>
              <p:cNvPr id="82" name="Přímá spojnice 81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Přímá spojnice 82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Skupina 83"/>
            <p:cNvGrpSpPr/>
            <p:nvPr/>
          </p:nvGrpSpPr>
          <p:grpSpPr>
            <a:xfrm>
              <a:off x="4753297" y="2408296"/>
              <a:ext cx="237371" cy="237371"/>
              <a:chOff x="7125994" y="3725158"/>
              <a:chExt cx="237371" cy="237371"/>
            </a:xfrm>
          </p:grpSpPr>
          <p:cxnSp>
            <p:nvCxnSpPr>
              <p:cNvPr id="85" name="Přímá spojnice 84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Skupina 86"/>
            <p:cNvGrpSpPr/>
            <p:nvPr/>
          </p:nvGrpSpPr>
          <p:grpSpPr>
            <a:xfrm>
              <a:off x="5308014" y="2410047"/>
              <a:ext cx="237371" cy="237371"/>
              <a:chOff x="7125994" y="3725158"/>
              <a:chExt cx="237371" cy="237371"/>
            </a:xfrm>
          </p:grpSpPr>
          <p:cxnSp>
            <p:nvCxnSpPr>
              <p:cNvPr id="88" name="Přímá spojnice 87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Skupina 89"/>
            <p:cNvGrpSpPr/>
            <p:nvPr/>
          </p:nvGrpSpPr>
          <p:grpSpPr>
            <a:xfrm>
              <a:off x="5862731" y="2411798"/>
              <a:ext cx="237371" cy="237371"/>
              <a:chOff x="7125994" y="3725158"/>
              <a:chExt cx="237371" cy="237371"/>
            </a:xfrm>
          </p:grpSpPr>
          <p:cxnSp>
            <p:nvCxnSpPr>
              <p:cNvPr id="91" name="Přímá spojnice 90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Přímá spojnice 91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Skupina 92"/>
            <p:cNvGrpSpPr/>
            <p:nvPr/>
          </p:nvGrpSpPr>
          <p:grpSpPr>
            <a:xfrm>
              <a:off x="6417448" y="2413549"/>
              <a:ext cx="237371" cy="237371"/>
              <a:chOff x="7125994" y="3725158"/>
              <a:chExt cx="237371" cy="237371"/>
            </a:xfrm>
          </p:grpSpPr>
          <p:cxnSp>
            <p:nvCxnSpPr>
              <p:cNvPr id="94" name="Přímá spojnice 93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Přímá spojnice 94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Skupina 95"/>
            <p:cNvGrpSpPr/>
            <p:nvPr/>
          </p:nvGrpSpPr>
          <p:grpSpPr>
            <a:xfrm>
              <a:off x="6972165" y="2415300"/>
              <a:ext cx="237371" cy="237371"/>
              <a:chOff x="7125994" y="3725158"/>
              <a:chExt cx="237371" cy="237371"/>
            </a:xfrm>
          </p:grpSpPr>
          <p:cxnSp>
            <p:nvCxnSpPr>
              <p:cNvPr id="97" name="Přímá spojnice 96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Přímá spojnice 97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Skupina 98"/>
            <p:cNvGrpSpPr/>
            <p:nvPr/>
          </p:nvGrpSpPr>
          <p:grpSpPr>
            <a:xfrm>
              <a:off x="1979712" y="2903597"/>
              <a:ext cx="237371" cy="237371"/>
              <a:chOff x="7125994" y="3725158"/>
              <a:chExt cx="237371" cy="237371"/>
            </a:xfrm>
          </p:grpSpPr>
          <p:cxnSp>
            <p:nvCxnSpPr>
              <p:cNvPr id="100" name="Přímá spojnice 99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Přímá spojnice 100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Skupina 101"/>
            <p:cNvGrpSpPr/>
            <p:nvPr/>
          </p:nvGrpSpPr>
          <p:grpSpPr>
            <a:xfrm>
              <a:off x="1979712" y="3407653"/>
              <a:ext cx="237371" cy="237371"/>
              <a:chOff x="7125994" y="3725158"/>
              <a:chExt cx="237371" cy="237371"/>
            </a:xfrm>
          </p:grpSpPr>
          <p:cxnSp>
            <p:nvCxnSpPr>
              <p:cNvPr id="103" name="Přímá spojnice 102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Přímá spojnice 103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Skupina 104"/>
            <p:cNvGrpSpPr/>
            <p:nvPr/>
          </p:nvGrpSpPr>
          <p:grpSpPr>
            <a:xfrm>
              <a:off x="1979712" y="3911709"/>
              <a:ext cx="237371" cy="237371"/>
              <a:chOff x="7125994" y="3725158"/>
              <a:chExt cx="237371" cy="237371"/>
            </a:xfrm>
          </p:grpSpPr>
          <p:cxnSp>
            <p:nvCxnSpPr>
              <p:cNvPr id="106" name="Přímá spojnice 105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Přímá spojnice 106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Skupina 107"/>
            <p:cNvGrpSpPr/>
            <p:nvPr/>
          </p:nvGrpSpPr>
          <p:grpSpPr>
            <a:xfrm>
              <a:off x="1979712" y="4415765"/>
              <a:ext cx="237371" cy="237371"/>
              <a:chOff x="7125994" y="3725158"/>
              <a:chExt cx="237371" cy="237371"/>
            </a:xfrm>
          </p:grpSpPr>
          <p:cxnSp>
            <p:nvCxnSpPr>
              <p:cNvPr id="109" name="Přímá spojnice 108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Přímá spojnice 109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Skupina 110"/>
            <p:cNvGrpSpPr/>
            <p:nvPr/>
          </p:nvGrpSpPr>
          <p:grpSpPr>
            <a:xfrm>
              <a:off x="1979712" y="4919821"/>
              <a:ext cx="237371" cy="237371"/>
              <a:chOff x="7125994" y="3725158"/>
              <a:chExt cx="237371" cy="237371"/>
            </a:xfrm>
          </p:grpSpPr>
          <p:cxnSp>
            <p:nvCxnSpPr>
              <p:cNvPr id="112" name="Přímá spojnice 111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Přímá spojnice 112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Skupina 113"/>
            <p:cNvGrpSpPr/>
            <p:nvPr/>
          </p:nvGrpSpPr>
          <p:grpSpPr>
            <a:xfrm>
              <a:off x="2534429" y="2903597"/>
              <a:ext cx="237371" cy="237371"/>
              <a:chOff x="7125994" y="3725158"/>
              <a:chExt cx="237371" cy="237371"/>
            </a:xfrm>
          </p:grpSpPr>
          <p:cxnSp>
            <p:nvCxnSpPr>
              <p:cNvPr id="115" name="Přímá spojnice 114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Přímá spojnice 115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Skupina 116"/>
            <p:cNvGrpSpPr/>
            <p:nvPr/>
          </p:nvGrpSpPr>
          <p:grpSpPr>
            <a:xfrm>
              <a:off x="3089146" y="2903597"/>
              <a:ext cx="237371" cy="237371"/>
              <a:chOff x="7125994" y="3725158"/>
              <a:chExt cx="237371" cy="237371"/>
            </a:xfrm>
          </p:grpSpPr>
          <p:cxnSp>
            <p:nvCxnSpPr>
              <p:cNvPr id="118" name="Přímá spojnice 117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Přímá spojnice 118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Skupina 119"/>
            <p:cNvGrpSpPr/>
            <p:nvPr/>
          </p:nvGrpSpPr>
          <p:grpSpPr>
            <a:xfrm>
              <a:off x="3643863" y="2903597"/>
              <a:ext cx="237371" cy="237371"/>
              <a:chOff x="7125994" y="3725158"/>
              <a:chExt cx="237371" cy="237371"/>
            </a:xfrm>
          </p:grpSpPr>
          <p:cxnSp>
            <p:nvCxnSpPr>
              <p:cNvPr id="121" name="Přímá spojnice 120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Přímá spojnice 121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Skupina 122"/>
            <p:cNvGrpSpPr/>
            <p:nvPr/>
          </p:nvGrpSpPr>
          <p:grpSpPr>
            <a:xfrm>
              <a:off x="4198580" y="2903597"/>
              <a:ext cx="237371" cy="237371"/>
              <a:chOff x="7125994" y="3725158"/>
              <a:chExt cx="237371" cy="237371"/>
            </a:xfrm>
          </p:grpSpPr>
          <p:cxnSp>
            <p:nvCxnSpPr>
              <p:cNvPr id="124" name="Přímá spojnice 123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Přímá spojnice 124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Skupina 125"/>
            <p:cNvGrpSpPr/>
            <p:nvPr/>
          </p:nvGrpSpPr>
          <p:grpSpPr>
            <a:xfrm>
              <a:off x="4753297" y="2903597"/>
              <a:ext cx="237371" cy="237371"/>
              <a:chOff x="7125994" y="3725158"/>
              <a:chExt cx="237371" cy="237371"/>
            </a:xfrm>
          </p:grpSpPr>
          <p:cxnSp>
            <p:nvCxnSpPr>
              <p:cNvPr id="127" name="Přímá spojnice 126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Přímá spojnice 127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Skupina 128"/>
            <p:cNvGrpSpPr/>
            <p:nvPr/>
          </p:nvGrpSpPr>
          <p:grpSpPr>
            <a:xfrm>
              <a:off x="5308014" y="2903597"/>
              <a:ext cx="237371" cy="237371"/>
              <a:chOff x="7125994" y="3725158"/>
              <a:chExt cx="237371" cy="237371"/>
            </a:xfrm>
          </p:grpSpPr>
          <p:cxnSp>
            <p:nvCxnSpPr>
              <p:cNvPr id="130" name="Přímá spojnice 129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Přímá spojnice 130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Skupina 131"/>
            <p:cNvGrpSpPr/>
            <p:nvPr/>
          </p:nvGrpSpPr>
          <p:grpSpPr>
            <a:xfrm>
              <a:off x="5862731" y="2903597"/>
              <a:ext cx="237371" cy="237371"/>
              <a:chOff x="7125994" y="3725158"/>
              <a:chExt cx="237371" cy="237371"/>
            </a:xfrm>
          </p:grpSpPr>
          <p:cxnSp>
            <p:nvCxnSpPr>
              <p:cNvPr id="133" name="Přímá spojnice 132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Přímá spojnice 133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Skupina 134"/>
            <p:cNvGrpSpPr/>
            <p:nvPr/>
          </p:nvGrpSpPr>
          <p:grpSpPr>
            <a:xfrm>
              <a:off x="6417448" y="2903597"/>
              <a:ext cx="237371" cy="237371"/>
              <a:chOff x="7125994" y="3725158"/>
              <a:chExt cx="237371" cy="237371"/>
            </a:xfrm>
          </p:grpSpPr>
          <p:cxnSp>
            <p:nvCxnSpPr>
              <p:cNvPr id="136" name="Přímá spojnice 135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Přímá spojnice 136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Skupina 137"/>
            <p:cNvGrpSpPr/>
            <p:nvPr/>
          </p:nvGrpSpPr>
          <p:grpSpPr>
            <a:xfrm>
              <a:off x="6972165" y="2903597"/>
              <a:ext cx="237371" cy="237371"/>
              <a:chOff x="7125994" y="3725158"/>
              <a:chExt cx="237371" cy="237371"/>
            </a:xfrm>
          </p:grpSpPr>
          <p:cxnSp>
            <p:nvCxnSpPr>
              <p:cNvPr id="139" name="Přímá spojnice 138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Přímá spojnice 139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Skupina 140"/>
            <p:cNvGrpSpPr/>
            <p:nvPr/>
          </p:nvGrpSpPr>
          <p:grpSpPr>
            <a:xfrm>
              <a:off x="2534429" y="3407653"/>
              <a:ext cx="237371" cy="237371"/>
              <a:chOff x="7125994" y="3725158"/>
              <a:chExt cx="237371" cy="237371"/>
            </a:xfrm>
          </p:grpSpPr>
          <p:cxnSp>
            <p:nvCxnSpPr>
              <p:cNvPr id="142" name="Přímá spojnice 141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Přímá spojnice 142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Skupina 143"/>
            <p:cNvGrpSpPr/>
            <p:nvPr/>
          </p:nvGrpSpPr>
          <p:grpSpPr>
            <a:xfrm>
              <a:off x="3089146" y="3407653"/>
              <a:ext cx="237371" cy="237371"/>
              <a:chOff x="7125994" y="3725158"/>
              <a:chExt cx="237371" cy="237371"/>
            </a:xfrm>
          </p:grpSpPr>
          <p:cxnSp>
            <p:nvCxnSpPr>
              <p:cNvPr id="145" name="Přímá spojnice 144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Přímá spojnice 145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Skupina 146"/>
            <p:cNvGrpSpPr/>
            <p:nvPr/>
          </p:nvGrpSpPr>
          <p:grpSpPr>
            <a:xfrm>
              <a:off x="3643863" y="3407653"/>
              <a:ext cx="237371" cy="237371"/>
              <a:chOff x="7125994" y="3725158"/>
              <a:chExt cx="237371" cy="237371"/>
            </a:xfrm>
          </p:grpSpPr>
          <p:cxnSp>
            <p:nvCxnSpPr>
              <p:cNvPr id="148" name="Přímá spojnice 147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Přímá spojnice 148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Skupina 149"/>
            <p:cNvGrpSpPr/>
            <p:nvPr/>
          </p:nvGrpSpPr>
          <p:grpSpPr>
            <a:xfrm>
              <a:off x="4198580" y="3407653"/>
              <a:ext cx="237371" cy="237371"/>
              <a:chOff x="7125994" y="3725158"/>
              <a:chExt cx="237371" cy="237371"/>
            </a:xfrm>
          </p:grpSpPr>
          <p:cxnSp>
            <p:nvCxnSpPr>
              <p:cNvPr id="151" name="Přímá spojnice 150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Přímá spojnice 151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Skupina 152"/>
            <p:cNvGrpSpPr/>
            <p:nvPr/>
          </p:nvGrpSpPr>
          <p:grpSpPr>
            <a:xfrm>
              <a:off x="4753297" y="3407653"/>
              <a:ext cx="237371" cy="237371"/>
              <a:chOff x="7125994" y="3725158"/>
              <a:chExt cx="237371" cy="237371"/>
            </a:xfrm>
          </p:grpSpPr>
          <p:cxnSp>
            <p:nvCxnSpPr>
              <p:cNvPr id="154" name="Přímá spojnice 153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Přímá spojnice 154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/>
          </p:nvGrpSpPr>
          <p:grpSpPr>
            <a:xfrm>
              <a:off x="5308014" y="3407653"/>
              <a:ext cx="237371" cy="237371"/>
              <a:chOff x="7125994" y="3725158"/>
              <a:chExt cx="237371" cy="237371"/>
            </a:xfrm>
          </p:grpSpPr>
          <p:cxnSp>
            <p:nvCxnSpPr>
              <p:cNvPr id="157" name="Přímá spojnice 156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Přímá spojnice 157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/>
          </p:nvGrpSpPr>
          <p:grpSpPr>
            <a:xfrm>
              <a:off x="5862731" y="3407653"/>
              <a:ext cx="237371" cy="237371"/>
              <a:chOff x="7125994" y="3725158"/>
              <a:chExt cx="237371" cy="237371"/>
            </a:xfrm>
          </p:grpSpPr>
          <p:cxnSp>
            <p:nvCxnSpPr>
              <p:cNvPr id="160" name="Přímá spojnice 159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Přímá spojnice 160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Skupina 161"/>
            <p:cNvGrpSpPr/>
            <p:nvPr/>
          </p:nvGrpSpPr>
          <p:grpSpPr>
            <a:xfrm>
              <a:off x="6417448" y="3407653"/>
              <a:ext cx="237371" cy="237371"/>
              <a:chOff x="7125994" y="3725158"/>
              <a:chExt cx="237371" cy="237371"/>
            </a:xfrm>
          </p:grpSpPr>
          <p:cxnSp>
            <p:nvCxnSpPr>
              <p:cNvPr id="163" name="Přímá spojnice 162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Přímá spojnice 163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Skupina 164"/>
            <p:cNvGrpSpPr/>
            <p:nvPr/>
          </p:nvGrpSpPr>
          <p:grpSpPr>
            <a:xfrm>
              <a:off x="6972165" y="3407653"/>
              <a:ext cx="237371" cy="237371"/>
              <a:chOff x="7125994" y="3725158"/>
              <a:chExt cx="237371" cy="237371"/>
            </a:xfrm>
          </p:grpSpPr>
          <p:cxnSp>
            <p:nvCxnSpPr>
              <p:cNvPr id="166" name="Přímá spojnice 165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Přímá spojnice 166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Skupina 167"/>
            <p:cNvGrpSpPr/>
            <p:nvPr/>
          </p:nvGrpSpPr>
          <p:grpSpPr>
            <a:xfrm>
              <a:off x="2534429" y="3911709"/>
              <a:ext cx="237371" cy="237371"/>
              <a:chOff x="7125994" y="3725158"/>
              <a:chExt cx="237371" cy="237371"/>
            </a:xfrm>
          </p:grpSpPr>
          <p:cxnSp>
            <p:nvCxnSpPr>
              <p:cNvPr id="169" name="Přímá spojnice 168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Přímá spojnice 169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Skupina 170"/>
            <p:cNvGrpSpPr/>
            <p:nvPr/>
          </p:nvGrpSpPr>
          <p:grpSpPr>
            <a:xfrm>
              <a:off x="3089146" y="3911709"/>
              <a:ext cx="237371" cy="237371"/>
              <a:chOff x="7125994" y="3725158"/>
              <a:chExt cx="237371" cy="237371"/>
            </a:xfrm>
          </p:grpSpPr>
          <p:cxnSp>
            <p:nvCxnSpPr>
              <p:cNvPr id="172" name="Přímá spojnice 171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Přímá spojnice 172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" name="Skupina 173"/>
            <p:cNvGrpSpPr/>
            <p:nvPr/>
          </p:nvGrpSpPr>
          <p:grpSpPr>
            <a:xfrm>
              <a:off x="3643863" y="3911709"/>
              <a:ext cx="237371" cy="237371"/>
              <a:chOff x="7125994" y="3725158"/>
              <a:chExt cx="237371" cy="237371"/>
            </a:xfrm>
          </p:grpSpPr>
          <p:cxnSp>
            <p:nvCxnSpPr>
              <p:cNvPr id="175" name="Přímá spojnice 174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Přímá spojnice 175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Skupina 176"/>
            <p:cNvGrpSpPr/>
            <p:nvPr/>
          </p:nvGrpSpPr>
          <p:grpSpPr>
            <a:xfrm>
              <a:off x="4198580" y="3911709"/>
              <a:ext cx="237371" cy="237371"/>
              <a:chOff x="7125994" y="3725158"/>
              <a:chExt cx="237371" cy="237371"/>
            </a:xfrm>
          </p:grpSpPr>
          <p:cxnSp>
            <p:nvCxnSpPr>
              <p:cNvPr id="178" name="Přímá spojnice 177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římá spojnice 178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Skupina 179"/>
            <p:cNvGrpSpPr/>
            <p:nvPr/>
          </p:nvGrpSpPr>
          <p:grpSpPr>
            <a:xfrm>
              <a:off x="4753297" y="3911709"/>
              <a:ext cx="237371" cy="237371"/>
              <a:chOff x="7125994" y="3725158"/>
              <a:chExt cx="237371" cy="237371"/>
            </a:xfrm>
          </p:grpSpPr>
          <p:cxnSp>
            <p:nvCxnSpPr>
              <p:cNvPr id="181" name="Přímá spojnice 180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Přímá spojnice 181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3" name="Skupina 182"/>
            <p:cNvGrpSpPr/>
            <p:nvPr/>
          </p:nvGrpSpPr>
          <p:grpSpPr>
            <a:xfrm>
              <a:off x="5308014" y="3911709"/>
              <a:ext cx="237371" cy="237371"/>
              <a:chOff x="7125994" y="3725158"/>
              <a:chExt cx="237371" cy="237371"/>
            </a:xfrm>
          </p:grpSpPr>
          <p:cxnSp>
            <p:nvCxnSpPr>
              <p:cNvPr id="184" name="Přímá spojnice 183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římá spojnice 184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6" name="Skupina 185"/>
            <p:cNvGrpSpPr/>
            <p:nvPr/>
          </p:nvGrpSpPr>
          <p:grpSpPr>
            <a:xfrm>
              <a:off x="5862731" y="3911709"/>
              <a:ext cx="237371" cy="237371"/>
              <a:chOff x="7125994" y="3725158"/>
              <a:chExt cx="237371" cy="237371"/>
            </a:xfrm>
          </p:grpSpPr>
          <p:cxnSp>
            <p:nvCxnSpPr>
              <p:cNvPr id="187" name="Přímá spojnice 186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Přímá spojnice 187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9" name="Skupina 188"/>
            <p:cNvGrpSpPr/>
            <p:nvPr/>
          </p:nvGrpSpPr>
          <p:grpSpPr>
            <a:xfrm>
              <a:off x="6417448" y="3911709"/>
              <a:ext cx="237371" cy="237371"/>
              <a:chOff x="7125994" y="3725158"/>
              <a:chExt cx="237371" cy="237371"/>
            </a:xfrm>
          </p:grpSpPr>
          <p:cxnSp>
            <p:nvCxnSpPr>
              <p:cNvPr id="190" name="Přímá spojnice 189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Přímá spojnice 190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2" name="Skupina 191"/>
            <p:cNvGrpSpPr/>
            <p:nvPr/>
          </p:nvGrpSpPr>
          <p:grpSpPr>
            <a:xfrm>
              <a:off x="6972165" y="3911709"/>
              <a:ext cx="237371" cy="237371"/>
              <a:chOff x="7125994" y="3725158"/>
              <a:chExt cx="237371" cy="237371"/>
            </a:xfrm>
          </p:grpSpPr>
          <p:cxnSp>
            <p:nvCxnSpPr>
              <p:cNvPr id="193" name="Přímá spojnice 192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Přímá spojnice 193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5" name="Skupina 194"/>
            <p:cNvGrpSpPr/>
            <p:nvPr/>
          </p:nvGrpSpPr>
          <p:grpSpPr>
            <a:xfrm>
              <a:off x="2534429" y="4415765"/>
              <a:ext cx="237371" cy="237371"/>
              <a:chOff x="7125994" y="3725158"/>
              <a:chExt cx="237371" cy="237371"/>
            </a:xfrm>
          </p:grpSpPr>
          <p:cxnSp>
            <p:nvCxnSpPr>
              <p:cNvPr id="196" name="Přímá spojnice 195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Přímá spojnice 196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8" name="Skupina 197"/>
            <p:cNvGrpSpPr/>
            <p:nvPr/>
          </p:nvGrpSpPr>
          <p:grpSpPr>
            <a:xfrm>
              <a:off x="3089146" y="4415765"/>
              <a:ext cx="237371" cy="237371"/>
              <a:chOff x="7125994" y="3725158"/>
              <a:chExt cx="237371" cy="237371"/>
            </a:xfrm>
          </p:grpSpPr>
          <p:cxnSp>
            <p:nvCxnSpPr>
              <p:cNvPr id="199" name="Přímá spojnice 198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Přímá spojnice 199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1" name="Skupina 200"/>
            <p:cNvGrpSpPr/>
            <p:nvPr/>
          </p:nvGrpSpPr>
          <p:grpSpPr>
            <a:xfrm>
              <a:off x="3643863" y="4415765"/>
              <a:ext cx="237371" cy="237371"/>
              <a:chOff x="7125994" y="3725158"/>
              <a:chExt cx="237371" cy="237371"/>
            </a:xfrm>
          </p:grpSpPr>
          <p:cxnSp>
            <p:nvCxnSpPr>
              <p:cNvPr id="202" name="Přímá spojnice 201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Přímá spojnice 202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" name="Skupina 203"/>
            <p:cNvGrpSpPr/>
            <p:nvPr/>
          </p:nvGrpSpPr>
          <p:grpSpPr>
            <a:xfrm>
              <a:off x="4198580" y="4415765"/>
              <a:ext cx="237371" cy="237371"/>
              <a:chOff x="7125994" y="3725158"/>
              <a:chExt cx="237371" cy="237371"/>
            </a:xfrm>
          </p:grpSpPr>
          <p:cxnSp>
            <p:nvCxnSpPr>
              <p:cNvPr id="205" name="Přímá spojnice 204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Přímá spojnice 205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7" name="Skupina 206"/>
            <p:cNvGrpSpPr/>
            <p:nvPr/>
          </p:nvGrpSpPr>
          <p:grpSpPr>
            <a:xfrm>
              <a:off x="4753297" y="4415765"/>
              <a:ext cx="237371" cy="237371"/>
              <a:chOff x="7125994" y="3725158"/>
              <a:chExt cx="237371" cy="237371"/>
            </a:xfrm>
          </p:grpSpPr>
          <p:cxnSp>
            <p:nvCxnSpPr>
              <p:cNvPr id="208" name="Přímá spojnice 207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Přímá spojnice 208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Skupina 209"/>
            <p:cNvGrpSpPr/>
            <p:nvPr/>
          </p:nvGrpSpPr>
          <p:grpSpPr>
            <a:xfrm>
              <a:off x="5308014" y="4415765"/>
              <a:ext cx="237371" cy="237371"/>
              <a:chOff x="7125994" y="3725158"/>
              <a:chExt cx="237371" cy="237371"/>
            </a:xfrm>
          </p:grpSpPr>
          <p:cxnSp>
            <p:nvCxnSpPr>
              <p:cNvPr id="211" name="Přímá spojnice 210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Přímá spojnice 211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3" name="Skupina 212"/>
            <p:cNvGrpSpPr/>
            <p:nvPr/>
          </p:nvGrpSpPr>
          <p:grpSpPr>
            <a:xfrm>
              <a:off x="5862731" y="4415765"/>
              <a:ext cx="237371" cy="237371"/>
              <a:chOff x="7125994" y="3725158"/>
              <a:chExt cx="237371" cy="237371"/>
            </a:xfrm>
          </p:grpSpPr>
          <p:cxnSp>
            <p:nvCxnSpPr>
              <p:cNvPr id="214" name="Přímá spojnice 213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Přímá spojnice 214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Skupina 215"/>
            <p:cNvGrpSpPr/>
            <p:nvPr/>
          </p:nvGrpSpPr>
          <p:grpSpPr>
            <a:xfrm>
              <a:off x="6417448" y="4415765"/>
              <a:ext cx="237371" cy="237371"/>
              <a:chOff x="7125994" y="3725158"/>
              <a:chExt cx="237371" cy="237371"/>
            </a:xfrm>
          </p:grpSpPr>
          <p:cxnSp>
            <p:nvCxnSpPr>
              <p:cNvPr id="217" name="Přímá spojnice 216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Přímá spojnice 217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9" name="Skupina 218"/>
            <p:cNvGrpSpPr/>
            <p:nvPr/>
          </p:nvGrpSpPr>
          <p:grpSpPr>
            <a:xfrm>
              <a:off x="6972165" y="4415765"/>
              <a:ext cx="237371" cy="237371"/>
              <a:chOff x="7125994" y="3725158"/>
              <a:chExt cx="237371" cy="237371"/>
            </a:xfrm>
          </p:grpSpPr>
          <p:cxnSp>
            <p:nvCxnSpPr>
              <p:cNvPr id="220" name="Přímá spojnice 219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Přímá spojnice 220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2" name="Skupina 221"/>
            <p:cNvGrpSpPr/>
            <p:nvPr/>
          </p:nvGrpSpPr>
          <p:grpSpPr>
            <a:xfrm>
              <a:off x="2534429" y="4919821"/>
              <a:ext cx="237371" cy="237371"/>
              <a:chOff x="7125994" y="3725158"/>
              <a:chExt cx="237371" cy="237371"/>
            </a:xfrm>
          </p:grpSpPr>
          <p:cxnSp>
            <p:nvCxnSpPr>
              <p:cNvPr id="223" name="Přímá spojnice 222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Přímá spojnice 223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5" name="Skupina 224"/>
            <p:cNvGrpSpPr/>
            <p:nvPr/>
          </p:nvGrpSpPr>
          <p:grpSpPr>
            <a:xfrm>
              <a:off x="3089146" y="4919821"/>
              <a:ext cx="237371" cy="237371"/>
              <a:chOff x="7125994" y="3725158"/>
              <a:chExt cx="237371" cy="237371"/>
            </a:xfrm>
          </p:grpSpPr>
          <p:cxnSp>
            <p:nvCxnSpPr>
              <p:cNvPr id="226" name="Přímá spojnice 225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Přímá spojnice 226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8" name="Skupina 227"/>
            <p:cNvGrpSpPr/>
            <p:nvPr/>
          </p:nvGrpSpPr>
          <p:grpSpPr>
            <a:xfrm>
              <a:off x="3643863" y="4919821"/>
              <a:ext cx="237371" cy="237371"/>
              <a:chOff x="7125994" y="3725158"/>
              <a:chExt cx="237371" cy="237371"/>
            </a:xfrm>
          </p:grpSpPr>
          <p:cxnSp>
            <p:nvCxnSpPr>
              <p:cNvPr id="229" name="Přímá spojnice 228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Přímá spojnice 229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Skupina 230"/>
            <p:cNvGrpSpPr/>
            <p:nvPr/>
          </p:nvGrpSpPr>
          <p:grpSpPr>
            <a:xfrm>
              <a:off x="4198580" y="4919821"/>
              <a:ext cx="237371" cy="237371"/>
              <a:chOff x="7125994" y="3725158"/>
              <a:chExt cx="237371" cy="237371"/>
            </a:xfrm>
          </p:grpSpPr>
          <p:cxnSp>
            <p:nvCxnSpPr>
              <p:cNvPr id="232" name="Přímá spojnice 231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Přímá spojnice 232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4" name="Skupina 233"/>
            <p:cNvGrpSpPr/>
            <p:nvPr/>
          </p:nvGrpSpPr>
          <p:grpSpPr>
            <a:xfrm>
              <a:off x="4753297" y="4919821"/>
              <a:ext cx="237371" cy="237371"/>
              <a:chOff x="7125994" y="3725158"/>
              <a:chExt cx="237371" cy="237371"/>
            </a:xfrm>
          </p:grpSpPr>
          <p:cxnSp>
            <p:nvCxnSpPr>
              <p:cNvPr id="235" name="Přímá spojnice 234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Přímá spojnice 235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7" name="Skupina 236"/>
            <p:cNvGrpSpPr/>
            <p:nvPr/>
          </p:nvGrpSpPr>
          <p:grpSpPr>
            <a:xfrm>
              <a:off x="5308014" y="4919821"/>
              <a:ext cx="237371" cy="237371"/>
              <a:chOff x="7125994" y="3725158"/>
              <a:chExt cx="237371" cy="237371"/>
            </a:xfrm>
          </p:grpSpPr>
          <p:cxnSp>
            <p:nvCxnSpPr>
              <p:cNvPr id="238" name="Přímá spojnice 237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Přímá spojnice 238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0" name="Skupina 239"/>
            <p:cNvGrpSpPr/>
            <p:nvPr/>
          </p:nvGrpSpPr>
          <p:grpSpPr>
            <a:xfrm>
              <a:off x="5862731" y="4919821"/>
              <a:ext cx="237371" cy="237371"/>
              <a:chOff x="7125994" y="3725158"/>
              <a:chExt cx="237371" cy="237371"/>
            </a:xfrm>
          </p:grpSpPr>
          <p:cxnSp>
            <p:nvCxnSpPr>
              <p:cNvPr id="241" name="Přímá spojnice 240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Přímá spojnice 241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3" name="Skupina 242"/>
            <p:cNvGrpSpPr/>
            <p:nvPr/>
          </p:nvGrpSpPr>
          <p:grpSpPr>
            <a:xfrm>
              <a:off x="6417448" y="4919821"/>
              <a:ext cx="237371" cy="237371"/>
              <a:chOff x="7125994" y="3725158"/>
              <a:chExt cx="237371" cy="237371"/>
            </a:xfrm>
          </p:grpSpPr>
          <p:cxnSp>
            <p:nvCxnSpPr>
              <p:cNvPr id="244" name="Přímá spojnice 243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Přímá spojnice 244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6" name="Skupina 245"/>
            <p:cNvGrpSpPr/>
            <p:nvPr/>
          </p:nvGrpSpPr>
          <p:grpSpPr>
            <a:xfrm>
              <a:off x="6972165" y="4919821"/>
              <a:ext cx="237371" cy="237371"/>
              <a:chOff x="7125994" y="3725158"/>
              <a:chExt cx="237371" cy="237371"/>
            </a:xfrm>
          </p:grpSpPr>
          <p:cxnSp>
            <p:nvCxnSpPr>
              <p:cNvPr id="247" name="Přímá spojnice 246"/>
              <p:cNvCxnSpPr/>
              <p:nvPr/>
            </p:nvCxnSpPr>
            <p:spPr>
              <a:xfrm rot="8100000">
                <a:off x="7248212" y="3725158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Přímá spojnice 247"/>
              <p:cNvCxnSpPr/>
              <p:nvPr/>
            </p:nvCxnSpPr>
            <p:spPr>
              <a:xfrm rot="2700000">
                <a:off x="7244680" y="3725416"/>
                <a:ext cx="0" cy="237371"/>
              </a:xfrm>
              <a:prstGeom prst="line">
                <a:avLst/>
              </a:prstGeom>
              <a:ln w="12700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Radioaktivita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Odklon radionuklidu v magnetickém poli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8600"/>
            <a:ext cx="917127" cy="787902"/>
          </a:xfrm>
          <a:prstGeom prst="rect">
            <a:avLst/>
          </a:prstGeom>
        </p:spPr>
      </p:pic>
      <p:sp>
        <p:nvSpPr>
          <p:cNvPr id="250" name="TextovéPole 249"/>
          <p:cNvSpPr txBox="1"/>
          <p:nvPr/>
        </p:nvSpPr>
        <p:spPr>
          <a:xfrm>
            <a:off x="4940828" y="2555612"/>
            <a:ext cx="290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ym typeface="Symbol" panose="05050102010706020507" pitchFamily="18" charset="2"/>
              </a:rPr>
              <a:t></a:t>
            </a:r>
            <a:endParaRPr lang="cs-CZ" sz="2000" b="1" dirty="0"/>
          </a:p>
        </p:txBody>
      </p:sp>
      <p:sp>
        <p:nvSpPr>
          <p:cNvPr id="251" name="TextovéPole 250"/>
          <p:cNvSpPr txBox="1"/>
          <p:nvPr/>
        </p:nvSpPr>
        <p:spPr>
          <a:xfrm>
            <a:off x="2276532" y="2636912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ym typeface="Symbol" panose="05050102010706020507" pitchFamily="18" charset="2"/>
              </a:rPr>
              <a:t></a:t>
            </a:r>
            <a:endParaRPr lang="cs-CZ" sz="2000" b="1" dirty="0"/>
          </a:p>
        </p:txBody>
      </p:sp>
      <p:sp>
        <p:nvSpPr>
          <p:cNvPr id="252" name="TextovéPole 251"/>
          <p:cNvSpPr txBox="1"/>
          <p:nvPr/>
        </p:nvSpPr>
        <p:spPr>
          <a:xfrm>
            <a:off x="5865712" y="3516762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ym typeface="Symbol" panose="05050102010706020507" pitchFamily="18" charset="2"/>
              </a:rPr>
              <a:t>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57511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Jaderné reakce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dirty="0" smtClean="0"/>
                  <a:t>Jsou jaderné přeměny, k nimž dochází při vzájemných interakcích jader s různými částicemi nebo jader navzájem.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𝒀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cs-CZ" b="1" dirty="0" smtClean="0"/>
              </a:p>
              <a:p>
                <a:pPr marL="0" indent="0">
                  <a:buNone/>
                </a:pPr>
                <a:endParaRPr lang="cs-CZ" b="1" dirty="0"/>
              </a:p>
              <a:p>
                <a:r>
                  <a:rPr lang="cs-CZ" b="1" dirty="0" smtClean="0"/>
                  <a:t>Zákon zachování hmotnosti a energie</a:t>
                </a:r>
              </a:p>
              <a:p>
                <a:r>
                  <a:rPr lang="cs-CZ" b="1" dirty="0" smtClean="0"/>
                  <a:t>Zákon zachování elektrického náboje</a:t>
                </a:r>
              </a:p>
              <a:p>
                <a:r>
                  <a:rPr lang="cs-CZ" b="1" dirty="0" smtClean="0"/>
                  <a:t>Zákon zachování nukleonů</a:t>
                </a:r>
                <a:endParaRPr lang="cs-CZ" b="1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449" t="-23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8600"/>
            <a:ext cx="917127" cy="78790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797" y="4725144"/>
            <a:ext cx="1826057" cy="182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825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Jaderné reakce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4F8A"/>
                </a:solidFill>
              </a:rPr>
              <a:t>Dělení: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Podle energie podmiňující reakci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Podle druhu částic (střel)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Podle nukleonových čísel jader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Při malých energií (eV)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Při středních energií (</a:t>
            </a:r>
            <a:r>
              <a:rPr lang="cs-CZ" dirty="0" err="1" smtClean="0"/>
              <a:t>MeV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Při vysokých energií (</a:t>
            </a:r>
            <a:r>
              <a:rPr lang="cs-CZ" dirty="0" err="1" smtClean="0"/>
              <a:t>GeV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8600"/>
            <a:ext cx="917127" cy="78790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485" y="4869160"/>
            <a:ext cx="1800454" cy="138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752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Jaderný reaktor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Řetězová jaderná reakce</a:t>
            </a:r>
          </a:p>
          <a:p>
            <a:r>
              <a:rPr lang="cs-CZ" dirty="0" smtClean="0"/>
              <a:t>Vznik středního počtu účinných neutronů </a:t>
            </a:r>
            <a:r>
              <a:rPr lang="cs-CZ" b="1" i="1" dirty="0" smtClean="0">
                <a:solidFill>
                  <a:srgbClr val="004F8A"/>
                </a:solidFill>
              </a:rPr>
              <a:t>„ k “</a:t>
            </a:r>
          </a:p>
          <a:p>
            <a:pPr marL="0" indent="0">
              <a:buNone/>
            </a:pPr>
            <a:endParaRPr lang="cs-CZ" b="1" i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r>
              <a:rPr lang="cs-CZ" b="1" i="1" dirty="0" smtClean="0">
                <a:solidFill>
                  <a:srgbClr val="004F8A"/>
                </a:solidFill>
              </a:rPr>
              <a:t>k &gt; 1 </a:t>
            </a:r>
            <a:r>
              <a:rPr lang="cs-CZ" b="1" i="1" dirty="0" smtClean="0"/>
              <a:t>– reakce lavinovitě narůstá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rgbClr val="004F8A"/>
                </a:solidFill>
              </a:rPr>
              <a:t>k &lt; 1 </a:t>
            </a:r>
            <a:r>
              <a:rPr lang="cs-CZ" b="1" i="1" dirty="0" smtClean="0"/>
              <a:t>– reakce ustává</a:t>
            </a:r>
          </a:p>
          <a:p>
            <a:pPr marL="0" indent="0">
              <a:buNone/>
            </a:pPr>
            <a:endParaRPr lang="cs-CZ" b="1" i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r>
              <a:rPr lang="cs-CZ" b="1" i="1" dirty="0" smtClean="0">
                <a:solidFill>
                  <a:srgbClr val="004F8A"/>
                </a:solidFill>
              </a:rPr>
              <a:t>k = 1 </a:t>
            </a:r>
            <a:r>
              <a:rPr lang="cs-CZ" b="1" i="1" dirty="0" smtClean="0"/>
              <a:t>– reakce je stacionární </a:t>
            </a:r>
          </a:p>
          <a:p>
            <a:pPr marL="0" indent="0">
              <a:buNone/>
            </a:pPr>
            <a:r>
              <a:rPr lang="cs-CZ" b="1" i="1" dirty="0"/>
              <a:t> </a:t>
            </a:r>
            <a:r>
              <a:rPr lang="cs-CZ" b="1" i="1" dirty="0" smtClean="0"/>
              <a:t>        </a:t>
            </a:r>
            <a:r>
              <a:rPr lang="cs-CZ" b="1" i="1" dirty="0" smtClean="0"/>
              <a:t>– počet štěpení je konstantní</a:t>
            </a:r>
            <a:endParaRPr lang="cs-CZ" b="1" i="1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8600"/>
            <a:ext cx="917127" cy="78790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598" y="4869160"/>
            <a:ext cx="1812341" cy="141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525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Použitý zdroj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4450" indent="0">
              <a:buNone/>
              <a:defRPr/>
            </a:pPr>
            <a:r>
              <a:rPr lang="cs-CZ" sz="1600" dirty="0" smtClean="0"/>
              <a:t>Hlavní </a:t>
            </a:r>
            <a:r>
              <a:rPr lang="cs-CZ" sz="1600" dirty="0"/>
              <a:t>zdroj informací:</a:t>
            </a:r>
          </a:p>
          <a:p>
            <a:pPr>
              <a:defRPr/>
            </a:pPr>
            <a:r>
              <a:rPr lang="cs-CZ" sz="1400" dirty="0"/>
              <a:t>PhDr. Miloš Řešátko, FYZIKA B pro SOU, 2. vydání, vydalo Státní pedagogické nakladatelství, n.p. v Praze roku </a:t>
            </a:r>
            <a:r>
              <a:rPr lang="cs-CZ" sz="1400" dirty="0" smtClean="0"/>
              <a:t>1984, </a:t>
            </a:r>
            <a:r>
              <a:rPr lang="cs-CZ" sz="1400" dirty="0"/>
              <a:t>219 s., Učebnice pro střední školy.</a:t>
            </a:r>
          </a:p>
          <a:p>
            <a:pPr>
              <a:defRPr/>
            </a:pPr>
            <a:r>
              <a:rPr lang="cs-CZ" sz="1400" dirty="0"/>
              <a:t>Prof. RNDr. Emanuel Svoboda, CSc. a kolektiv, Přehled středoškolské fyziky, 2. přepracované vydání, Prometheus 1966. 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Snímek 3., 4., 5, 6., 7., 8., 9., 12</a:t>
            </a:r>
            <a:r>
              <a:rPr lang="cs-CZ" sz="1400" dirty="0" smtClean="0"/>
              <a:t>., </a:t>
            </a:r>
            <a:r>
              <a:rPr lang="cs-CZ" sz="1400" dirty="0" smtClean="0"/>
              <a:t>13</a:t>
            </a:r>
            <a:r>
              <a:rPr lang="cs-CZ" sz="1400" dirty="0" smtClean="0"/>
              <a:t>. a 14.: </a:t>
            </a:r>
            <a:endParaRPr lang="cs-CZ" sz="1400" dirty="0"/>
          </a:p>
          <a:p>
            <a:pPr marL="44450" indent="0">
              <a:buFont typeface="Wingdings 2" panose="05020102010507070707" pitchFamily="18" charset="2"/>
              <a:buNone/>
              <a:defRPr/>
            </a:pPr>
            <a:r>
              <a:rPr lang="cs-CZ" sz="1400" dirty="0"/>
              <a:t>    </a:t>
            </a:r>
            <a:r>
              <a:rPr lang="cs-CZ" sz="1400" dirty="0" smtClean="0"/>
              <a:t>  Obrázky </a:t>
            </a:r>
            <a:r>
              <a:rPr lang="cs-CZ" sz="1400" dirty="0"/>
              <a:t>sady MS Office.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8539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Jádro atomu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Zpracoval: ing. Ivan Števula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Fyzika atomového jádra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4F8A"/>
                </a:solidFill>
              </a:rPr>
              <a:t>Jaderná (nukleární) fyzika</a:t>
            </a:r>
          </a:p>
          <a:p>
            <a:r>
              <a:rPr lang="cs-CZ" b="1" dirty="0" err="1" smtClean="0"/>
              <a:t>Nucleus</a:t>
            </a:r>
            <a:r>
              <a:rPr lang="cs-CZ" b="1" dirty="0" smtClean="0"/>
              <a:t> – jádro</a:t>
            </a:r>
          </a:p>
          <a:p>
            <a:endParaRPr lang="cs-CZ" b="1" dirty="0"/>
          </a:p>
          <a:p>
            <a:r>
              <a:rPr lang="cs-CZ" b="1" dirty="0" smtClean="0"/>
              <a:t>Centrální část atomu o poloměru 10</a:t>
            </a:r>
            <a:r>
              <a:rPr lang="cs-CZ" b="1" baseline="30000" dirty="0" smtClean="0"/>
              <a:t>-15</a:t>
            </a:r>
          </a:p>
          <a:p>
            <a:r>
              <a:rPr lang="cs-CZ" b="1" dirty="0" smtClean="0"/>
              <a:t>Určuje téměř celkovou hmotnost atomu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Protony + neutrony = nukleony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8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8600"/>
            <a:ext cx="917127" cy="78790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869160"/>
            <a:ext cx="1828571" cy="1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98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Kladný elektrický náboj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004F8A"/>
                        </a:solidFill>
                        <a:latin typeface="Cambria Math" panose="02040503050406030204" pitchFamily="18" charset="0"/>
                      </a:rPr>
                      <m:t>𝒆</m:t>
                    </m:r>
                    <m:r>
                      <a:rPr lang="cs-CZ" b="1" i="1" smtClean="0">
                        <a:solidFill>
                          <a:srgbClr val="004F8A"/>
                        </a:solidFill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cs-CZ" b="1" i="1" dirty="0" smtClean="0">
                    <a:solidFill>
                      <a:srgbClr val="004F8A"/>
                    </a:solidFill>
                  </a:rPr>
                  <a:t> 1,6 . 10</a:t>
                </a:r>
                <a:r>
                  <a:rPr lang="cs-CZ" b="1" i="1" baseline="30000" dirty="0" smtClean="0">
                    <a:solidFill>
                      <a:srgbClr val="004F8A"/>
                    </a:solidFill>
                  </a:rPr>
                  <a:t>-19</a:t>
                </a:r>
                <a:r>
                  <a:rPr lang="cs-CZ" b="1" i="1" dirty="0" smtClean="0">
                    <a:solidFill>
                      <a:srgbClr val="004F8A"/>
                    </a:solidFill>
                  </a:rPr>
                  <a:t> C</a:t>
                </a:r>
              </a:p>
              <a:p>
                <a:pPr marL="0" indent="0" algn="ctr">
                  <a:buNone/>
                </a:pPr>
                <a:r>
                  <a:rPr lang="cs-CZ" b="1" i="1" dirty="0" smtClean="0">
                    <a:solidFill>
                      <a:srgbClr val="004F8A"/>
                    </a:solidFill>
                  </a:rPr>
                  <a:t>m</a:t>
                </a:r>
                <a:r>
                  <a:rPr lang="cs-CZ" b="1" i="1" baseline="-25000" dirty="0" smtClean="0">
                    <a:solidFill>
                      <a:srgbClr val="004F8A"/>
                    </a:solidFill>
                  </a:rPr>
                  <a:t>p</a:t>
                </a:r>
                <a:r>
                  <a:rPr lang="cs-CZ" b="1" i="1" dirty="0" smtClean="0">
                    <a:solidFill>
                      <a:srgbClr val="004F8A"/>
                    </a:solidFill>
                  </a:rPr>
                  <a:t> = 1,672 . 10</a:t>
                </a:r>
                <a:r>
                  <a:rPr lang="cs-CZ" b="1" i="1" baseline="30000" dirty="0" smtClean="0">
                    <a:solidFill>
                      <a:srgbClr val="004F8A"/>
                    </a:solidFill>
                  </a:rPr>
                  <a:t>-27</a:t>
                </a:r>
                <a:r>
                  <a:rPr lang="cs-CZ" b="1" i="1" dirty="0" smtClean="0">
                    <a:solidFill>
                      <a:srgbClr val="004F8A"/>
                    </a:solidFill>
                  </a:rPr>
                  <a:t> kg</a:t>
                </a:r>
              </a:p>
              <a:p>
                <a:r>
                  <a:rPr lang="cs-CZ" b="1" dirty="0" smtClean="0"/>
                  <a:t>Stabilní částice</a:t>
                </a:r>
              </a:p>
              <a:p>
                <a:endParaRPr lang="cs-CZ" b="1" i="1" dirty="0">
                  <a:solidFill>
                    <a:srgbClr val="004F8A"/>
                  </a:solidFill>
                </a:endParaRPr>
              </a:p>
              <a:p>
                <a:endParaRPr lang="cs-CZ" sz="2400" b="1" dirty="0" smtClean="0"/>
              </a:p>
              <a:p>
                <a:pPr marL="0" indent="0">
                  <a:buNone/>
                </a:pPr>
                <a:r>
                  <a:rPr lang="cs-CZ" sz="2400" b="1" i="1" dirty="0" smtClean="0">
                    <a:solidFill>
                      <a:srgbClr val="004F8A"/>
                    </a:solidFill>
                  </a:rPr>
                  <a:t>Dolní index </a:t>
                </a:r>
                <a:r>
                  <a:rPr lang="cs-CZ" sz="2400" b="1" dirty="0" smtClean="0"/>
                  <a:t>– jednotkový náboj protonu </a:t>
                </a:r>
                <a:r>
                  <a:rPr lang="cs-CZ" b="1" i="1" dirty="0" smtClean="0">
                    <a:solidFill>
                      <a:srgbClr val="004F8A"/>
                    </a:solidFill>
                  </a:rPr>
                  <a:t>+e</a:t>
                </a:r>
              </a:p>
              <a:p>
                <a:pPr marL="0" indent="0">
                  <a:buNone/>
                </a:pPr>
                <a:r>
                  <a:rPr lang="cs-CZ" sz="2400" b="1" i="1" dirty="0">
                    <a:solidFill>
                      <a:srgbClr val="004F8A"/>
                    </a:solidFill>
                  </a:rPr>
                  <a:t>Horní index </a:t>
                </a:r>
                <a:r>
                  <a:rPr lang="cs-CZ" sz="2400" b="1" dirty="0"/>
                  <a:t>– jednotková hmotnost protonu</a:t>
                </a:r>
              </a:p>
              <a:p>
                <a:endParaRPr lang="cs-CZ" b="1" dirty="0">
                  <a:solidFill>
                    <a:srgbClr val="004F8A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l="-1197" t="-13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8600"/>
            <a:ext cx="917127" cy="787902"/>
          </a:xfrm>
          <a:prstGeom prst="rect">
            <a:avLst/>
          </a:prstGeom>
        </p:spPr>
      </p:pic>
      <p:grpSp>
        <p:nvGrpSpPr>
          <p:cNvPr id="7" name="Skupina 6"/>
          <p:cNvGrpSpPr/>
          <p:nvPr/>
        </p:nvGrpSpPr>
        <p:grpSpPr>
          <a:xfrm>
            <a:off x="3851920" y="3809032"/>
            <a:ext cx="1571625" cy="700088"/>
            <a:chOff x="4210050" y="3860800"/>
            <a:chExt cx="1571625" cy="700088"/>
          </a:xfrm>
        </p:grpSpPr>
        <p:graphicFrame>
          <p:nvGraphicFramePr>
            <p:cNvPr id="5" name="Object 12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7239961"/>
                </p:ext>
              </p:extLst>
            </p:nvPr>
          </p:nvGraphicFramePr>
          <p:xfrm>
            <a:off x="4210050" y="3868738"/>
            <a:ext cx="941388" cy="692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Equation" r:id="rId5" imgW="317160" imgH="228600" progId="Equation.3">
                    <p:embed/>
                  </p:oleObj>
                </mc:Choice>
                <mc:Fallback>
                  <p:oleObj name="Equation" r:id="rId5" imgW="317160" imgH="22860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0050" y="3868738"/>
                          <a:ext cx="941388" cy="692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 cmpd="thickThin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2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91205735"/>
                </p:ext>
              </p:extLst>
            </p:nvPr>
          </p:nvGraphicFramePr>
          <p:xfrm>
            <a:off x="5103813" y="3860800"/>
            <a:ext cx="677862" cy="692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Equation" r:id="rId7" imgW="228600" imgH="228600" progId="Equation.3">
                    <p:embed/>
                  </p:oleObj>
                </mc:Choice>
                <mc:Fallback>
                  <p:oleObj name="Equation" r:id="rId7" imgW="228600" imgH="22860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3813" y="3860800"/>
                          <a:ext cx="677862" cy="692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 cmpd="thickThin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8" name="Obrázek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500688"/>
            <a:ext cx="1739774" cy="192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13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Neutron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Bez elektrického náboje</a:t>
            </a:r>
          </a:p>
          <a:p>
            <a:pPr marL="0" indent="0" algn="ctr">
              <a:buNone/>
            </a:pPr>
            <a:r>
              <a:rPr lang="cs-CZ" b="1" i="1" dirty="0" err="1" smtClean="0">
                <a:solidFill>
                  <a:srgbClr val="004F8A"/>
                </a:solidFill>
              </a:rPr>
              <a:t>m</a:t>
            </a:r>
            <a:r>
              <a:rPr lang="cs-CZ" b="1" i="1" baseline="-25000" dirty="0" err="1" smtClean="0">
                <a:solidFill>
                  <a:srgbClr val="004F8A"/>
                </a:solidFill>
              </a:rPr>
              <a:t>n</a:t>
            </a:r>
            <a:r>
              <a:rPr lang="cs-CZ" b="1" i="1" dirty="0" smtClean="0">
                <a:solidFill>
                  <a:srgbClr val="004F8A"/>
                </a:solidFill>
              </a:rPr>
              <a:t> </a:t>
            </a:r>
            <a:r>
              <a:rPr lang="cs-CZ" b="1" i="1" dirty="0">
                <a:solidFill>
                  <a:srgbClr val="004F8A"/>
                </a:solidFill>
              </a:rPr>
              <a:t>= </a:t>
            </a:r>
            <a:r>
              <a:rPr lang="cs-CZ" b="1" i="1" dirty="0" smtClean="0">
                <a:solidFill>
                  <a:srgbClr val="004F8A"/>
                </a:solidFill>
              </a:rPr>
              <a:t>1,674 </a:t>
            </a:r>
            <a:r>
              <a:rPr lang="cs-CZ" b="1" i="1" dirty="0">
                <a:solidFill>
                  <a:srgbClr val="004F8A"/>
                </a:solidFill>
              </a:rPr>
              <a:t>. 10</a:t>
            </a:r>
            <a:r>
              <a:rPr lang="cs-CZ" b="1" i="1" baseline="30000" dirty="0">
                <a:solidFill>
                  <a:srgbClr val="004F8A"/>
                </a:solidFill>
              </a:rPr>
              <a:t>-27</a:t>
            </a:r>
            <a:r>
              <a:rPr lang="cs-CZ" b="1" i="1" dirty="0">
                <a:solidFill>
                  <a:srgbClr val="004F8A"/>
                </a:solidFill>
              </a:rPr>
              <a:t> </a:t>
            </a:r>
            <a:r>
              <a:rPr lang="cs-CZ" b="1" i="1" dirty="0" smtClean="0">
                <a:solidFill>
                  <a:srgbClr val="004F8A"/>
                </a:solidFill>
              </a:rPr>
              <a:t>kg</a:t>
            </a:r>
          </a:p>
          <a:p>
            <a:r>
              <a:rPr lang="cs-CZ" b="1" dirty="0" smtClean="0"/>
              <a:t>Nestabilní částice, přeměňuje </a:t>
            </a:r>
            <a:r>
              <a:rPr lang="cs-CZ" b="1" dirty="0"/>
              <a:t>se na </a:t>
            </a:r>
            <a:r>
              <a:rPr lang="cs-CZ" b="1" dirty="0" smtClean="0"/>
              <a:t>proton</a:t>
            </a:r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Dodáme-li energii jádru atomu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8600"/>
            <a:ext cx="917127" cy="787902"/>
          </a:xfrm>
          <a:prstGeom prst="rect">
            <a:avLst/>
          </a:prstGeom>
        </p:spPr>
      </p:pic>
      <p:graphicFrame>
        <p:nvGraphicFramePr>
          <p:cNvPr id="6" name="Object 1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406524"/>
              </p:ext>
            </p:extLst>
          </p:nvPr>
        </p:nvGraphicFramePr>
        <p:xfrm>
          <a:off x="2411760" y="3356992"/>
          <a:ext cx="56356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190440" imgH="241200" progId="Equation.3">
                  <p:embed/>
                </p:oleObj>
              </mc:Choice>
              <mc:Fallback>
                <p:oleObj name="Equation" r:id="rId4" imgW="190440" imgH="2412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356992"/>
                        <a:ext cx="563562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94125"/>
              </p:ext>
            </p:extLst>
          </p:nvPr>
        </p:nvGraphicFramePr>
        <p:xfrm>
          <a:off x="3059832" y="5075014"/>
          <a:ext cx="289401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6" imgW="977760" imgH="241200" progId="Equation.3">
                  <p:embed/>
                </p:oleObj>
              </mc:Choice>
              <mc:Fallback>
                <p:oleObj name="Equation" r:id="rId6" imgW="977760" imgH="2412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075014"/>
                        <a:ext cx="2894012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434307"/>
              </p:ext>
            </p:extLst>
          </p:nvPr>
        </p:nvGraphicFramePr>
        <p:xfrm>
          <a:off x="4236368" y="3245344"/>
          <a:ext cx="2855912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8" imgW="965160" imgH="279360" progId="Equation.3">
                  <p:embed/>
                </p:oleObj>
              </mc:Choice>
              <mc:Fallback>
                <p:oleObj name="Equation" r:id="rId8" imgW="965160" imgH="2793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6368" y="3245344"/>
                        <a:ext cx="2855912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Obrázek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90" y="4797152"/>
            <a:ext cx="1828571" cy="1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17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a složení jader atomů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Jádro atomu </a:t>
            </a:r>
            <a:r>
              <a:rPr lang="cs-CZ" dirty="0" smtClean="0"/>
              <a:t>chemického prvku </a:t>
            </a:r>
            <a:r>
              <a:rPr lang="cs-CZ" b="1" i="1" dirty="0" smtClean="0">
                <a:solidFill>
                  <a:srgbClr val="0066FF"/>
                </a:solidFill>
              </a:rPr>
              <a:t>„X“</a:t>
            </a:r>
            <a:r>
              <a:rPr lang="cs-CZ" dirty="0" smtClean="0"/>
              <a:t> charakterizuje </a:t>
            </a:r>
            <a:r>
              <a:rPr lang="cs-CZ" dirty="0" smtClean="0"/>
              <a:t>počet a druh nukleonů</a:t>
            </a:r>
          </a:p>
          <a:p>
            <a:r>
              <a:rPr lang="cs-CZ" b="1" i="1" dirty="0" smtClean="0">
                <a:solidFill>
                  <a:srgbClr val="004F8A"/>
                </a:solidFill>
              </a:rPr>
              <a:t>Protonové číslo </a:t>
            </a:r>
            <a:r>
              <a:rPr lang="cs-CZ" b="1" i="1" dirty="0" smtClean="0">
                <a:solidFill>
                  <a:srgbClr val="0066FF"/>
                </a:solidFill>
              </a:rPr>
              <a:t>„Z“</a:t>
            </a:r>
            <a:r>
              <a:rPr lang="cs-CZ" dirty="0" smtClean="0"/>
              <a:t> – počet protonů v jádře atomu, pořadové číslo v Mendělejevově PSP</a:t>
            </a:r>
            <a:endParaRPr lang="cs-CZ" b="1" i="1" dirty="0" smtClean="0">
              <a:solidFill>
                <a:srgbClr val="004F8A"/>
              </a:solidFill>
            </a:endParaRPr>
          </a:p>
          <a:p>
            <a:r>
              <a:rPr lang="cs-CZ" b="1" i="1" dirty="0">
                <a:solidFill>
                  <a:srgbClr val="004F8A"/>
                </a:solidFill>
              </a:rPr>
              <a:t>Neutronové číslo </a:t>
            </a:r>
            <a:r>
              <a:rPr lang="cs-CZ" b="1" i="1" dirty="0">
                <a:solidFill>
                  <a:srgbClr val="0066FF"/>
                </a:solidFill>
              </a:rPr>
              <a:t>„N“</a:t>
            </a:r>
            <a:r>
              <a:rPr lang="cs-CZ" b="1" i="1" dirty="0">
                <a:solidFill>
                  <a:srgbClr val="004F8A"/>
                </a:solidFill>
              </a:rPr>
              <a:t> </a:t>
            </a:r>
            <a:r>
              <a:rPr lang="cs-CZ" dirty="0" smtClean="0"/>
              <a:t>– počet neutronů v jádře atomu</a:t>
            </a:r>
            <a:endParaRPr lang="cs-CZ" dirty="0" smtClean="0"/>
          </a:p>
          <a:p>
            <a:r>
              <a:rPr lang="cs-CZ" b="1" i="1" dirty="0">
                <a:solidFill>
                  <a:srgbClr val="004F8A"/>
                </a:solidFill>
              </a:rPr>
              <a:t>Nukleonové (hmotnostní) číslo </a:t>
            </a:r>
            <a:r>
              <a:rPr lang="cs-CZ" b="1" i="1" dirty="0">
                <a:solidFill>
                  <a:srgbClr val="0066FF"/>
                </a:solidFill>
              </a:rPr>
              <a:t>„A“</a:t>
            </a:r>
            <a:r>
              <a:rPr lang="cs-CZ" b="1" i="1" dirty="0">
                <a:solidFill>
                  <a:srgbClr val="004F8A"/>
                </a:solidFill>
              </a:rPr>
              <a:t> </a:t>
            </a:r>
            <a:r>
              <a:rPr lang="cs-CZ" dirty="0" smtClean="0"/>
              <a:t>= Z + N – počet nukleonů v jádře atomu</a:t>
            </a:r>
            <a:endParaRPr lang="cs-CZ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8600"/>
            <a:ext cx="917127" cy="78790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301208"/>
            <a:ext cx="1817025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994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a složení jader atomů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sPre>
                      <m:sPrePr>
                        <m:ctrlPr>
                          <a:rPr 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sub>
                      <m:sup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p>
                      <m:e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sPre>
                  </m:oMath>
                </a14:m>
                <a:r>
                  <a:rPr lang="cs-CZ" b="1" dirty="0" smtClean="0">
                    <a:solidFill>
                      <a:srgbClr val="FF0000"/>
                    </a:solidFill>
                  </a:rPr>
                  <a:t> - složení jádra</a:t>
                </a:r>
              </a:p>
              <a:p>
                <a:r>
                  <a:rPr lang="cs-CZ" sz="2400" b="1" dirty="0" smtClean="0">
                    <a:solidFill>
                      <a:srgbClr val="004F8A"/>
                    </a:solidFill>
                  </a:rPr>
                  <a:t>X – chemický prvek</a:t>
                </a:r>
              </a:p>
              <a:p>
                <a:r>
                  <a:rPr lang="cs-CZ" sz="2400" b="1" dirty="0" smtClean="0">
                    <a:solidFill>
                      <a:srgbClr val="004F8A"/>
                    </a:solidFill>
                  </a:rPr>
                  <a:t>A – nukleonové číslo</a:t>
                </a:r>
              </a:p>
              <a:p>
                <a:r>
                  <a:rPr lang="cs-CZ" sz="2400" b="1" dirty="0" smtClean="0">
                    <a:solidFill>
                      <a:srgbClr val="004F8A"/>
                    </a:solidFill>
                  </a:rPr>
                  <a:t>Z – protonové číslo</a:t>
                </a:r>
              </a:p>
              <a:p>
                <a:endParaRPr lang="cs-CZ" b="1" dirty="0" smtClean="0"/>
              </a:p>
              <a:p>
                <a:r>
                  <a:rPr lang="cs-CZ" b="1" dirty="0" smtClean="0"/>
                  <a:t>Jeden chemický prvek – 2 nukleonové čísla</a:t>
                </a: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004F8A"/>
                  </a:solidFill>
                </a:endParaRPr>
              </a:p>
              <a:p>
                <a:pPr marL="0" indent="0">
                  <a:buNone/>
                </a:pPr>
                <a:r>
                  <a:rPr lang="cs-CZ" b="1" dirty="0" smtClean="0">
                    <a:solidFill>
                      <a:srgbClr val="004F8A"/>
                    </a:solidFill>
                  </a:rPr>
                  <a:t>Izotop:</a:t>
                </a:r>
                <a14:m>
                  <m:oMath xmlns:m="http://schemas.openxmlformats.org/officeDocument/2006/math">
                    <m:r>
                      <a:rPr lang="cs-CZ" b="1">
                        <a:latin typeface="Cambria Math" panose="02040503050406030204" pitchFamily="18" charset="0"/>
                      </a:rPr>
                      <m:t> </m:t>
                    </m:r>
                    <m:sPre>
                      <m:sPre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sub>
                      <m:sup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sup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sPre>
                    <m:r>
                      <a:rPr lang="cs-CZ" b="1" i="1" smtClean="0">
                        <a:latin typeface="Cambria Math" panose="02040503050406030204" pitchFamily="18" charset="0"/>
                      </a:rPr>
                      <m:t>=</m:t>
                    </m:r>
                    <m:sPre>
                      <m:sPre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sub>
                      <m:sup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´</m:t>
                        </m:r>
                      </m:sup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sPre>
                  </m:oMath>
                </a14:m>
                <a:endParaRPr lang="cs-CZ" b="1" dirty="0" smtClean="0"/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004F8A"/>
                  </a:solidFill>
                </a:endParaRPr>
              </a:p>
              <a:p>
                <a:pPr marL="0" indent="0">
                  <a:buNone/>
                </a:pPr>
                <a:r>
                  <a:rPr lang="cs-CZ" b="1" dirty="0" smtClean="0">
                    <a:solidFill>
                      <a:srgbClr val="004F8A"/>
                    </a:solidFill>
                  </a:rPr>
                  <a:t>Radionuklid:</a:t>
                </a:r>
                <a:r>
                  <a:rPr lang="cs-CZ" b="1" dirty="0" smtClean="0"/>
                  <a:t> atomy nestabilních prvků (radioaktivní)</a:t>
                </a:r>
                <a:endParaRPr lang="cs-CZ" b="1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421" t="-1764" b="-23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8600"/>
            <a:ext cx="917127" cy="78790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84482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59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Vazebná energie jádra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cs-CZ" b="1" i="1" dirty="0" smtClean="0">
                    <a:solidFill>
                      <a:srgbClr val="004F8A"/>
                    </a:solidFill>
                  </a:rPr>
                  <a:t>E</a:t>
                </a:r>
                <a:r>
                  <a:rPr lang="cs-CZ" b="1" i="1" baseline="-25000" dirty="0" smtClean="0">
                    <a:solidFill>
                      <a:srgbClr val="004F8A"/>
                    </a:solidFill>
                  </a:rPr>
                  <a:t>j</a:t>
                </a:r>
                <a:r>
                  <a:rPr lang="cs-CZ" b="1" i="1" baseline="-25000" dirty="0" smtClean="0"/>
                  <a:t> </a:t>
                </a:r>
                <a:r>
                  <a:rPr lang="cs-CZ" b="1" i="1" dirty="0" smtClean="0"/>
                  <a:t> - </a:t>
                </a:r>
                <a:r>
                  <a:rPr lang="cs-CZ" b="1" dirty="0" smtClean="0"/>
                  <a:t>fyzikální veličina odpovídající práci, kterou je třeba vykonat, aby jádro bylo rozčleněno </a:t>
                </a:r>
                <a:br>
                  <a:rPr lang="cs-CZ" b="1" dirty="0" smtClean="0"/>
                </a:br>
                <a:r>
                  <a:rPr lang="cs-CZ" b="1" dirty="0" smtClean="0"/>
                  <a:t>na jednotlivé nukleony. Tato energie jádra je složkou vnitřní energie tělesa.</a:t>
                </a:r>
              </a:p>
              <a:p>
                <a:r>
                  <a:rPr lang="cs-CZ" b="1" dirty="0" smtClean="0"/>
                  <a:t>Einsteinův vztah </a:t>
                </a:r>
                <a:r>
                  <a:rPr lang="cs-CZ" b="1" i="1" dirty="0" smtClean="0">
                    <a:solidFill>
                      <a:srgbClr val="004F8A"/>
                    </a:solidFill>
                  </a:rPr>
                  <a:t>„ E = m . c</a:t>
                </a:r>
                <a:r>
                  <a:rPr lang="cs-CZ" b="1" i="1" baseline="30000" dirty="0" smtClean="0">
                    <a:solidFill>
                      <a:srgbClr val="004F8A"/>
                    </a:solidFill>
                  </a:rPr>
                  <a:t>2</a:t>
                </a:r>
                <a:r>
                  <a:rPr lang="cs-CZ" b="1" i="1" dirty="0" smtClean="0">
                    <a:solidFill>
                      <a:srgbClr val="004F8A"/>
                    </a:solidFill>
                  </a:rPr>
                  <a:t> “</a:t>
                </a:r>
              </a:p>
              <a:p>
                <a:endParaRPr lang="cs-CZ" b="1" dirty="0">
                  <a:solidFill>
                    <a:srgbClr val="004F8A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rgbClr val="004F8A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rgbClr val="004F8A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rgbClr val="004F8A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cs-CZ" b="1" i="1" smtClean="0">
                          <a:solidFill>
                            <a:srgbClr val="004F8A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b="1" i="1" smtClean="0">
                              <a:solidFill>
                                <a:srgbClr val="004F8A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1" i="1" smtClean="0">
                              <a:solidFill>
                                <a:srgbClr val="004F8A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  <m:sSub>
                            <m:sSubPr>
                              <m:ctrlPr>
                                <a:rPr lang="cs-CZ" b="1" i="1" smtClean="0">
                                  <a:solidFill>
                                    <a:srgbClr val="004F8A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 smtClean="0">
                                  <a:solidFill>
                                    <a:srgbClr val="004F8A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cs-CZ" b="1" i="1" smtClean="0">
                                  <a:solidFill>
                                    <a:srgbClr val="004F8A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sub>
                          </m:sSub>
                          <m:r>
                            <a:rPr lang="cs-CZ" b="1" i="1" smtClean="0">
                              <a:solidFill>
                                <a:srgbClr val="004F8A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1" i="1" smtClean="0">
                              <a:solidFill>
                                <a:srgbClr val="004F8A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  <m:sSub>
                            <m:sSubPr>
                              <m:ctrlPr>
                                <a:rPr lang="cs-CZ" b="1" i="1" smtClean="0">
                                  <a:solidFill>
                                    <a:srgbClr val="004F8A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 smtClean="0">
                                  <a:solidFill>
                                    <a:srgbClr val="004F8A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cs-CZ" b="1" i="1" smtClean="0">
                                  <a:solidFill>
                                    <a:srgbClr val="004F8A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  <m:r>
                            <a:rPr lang="cs-CZ" b="1" i="1" smtClean="0">
                              <a:solidFill>
                                <a:srgbClr val="004F8A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1" i="1" smtClean="0">
                                  <a:solidFill>
                                    <a:srgbClr val="004F8A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 smtClean="0">
                                  <a:solidFill>
                                    <a:srgbClr val="004F8A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cs-CZ" b="1" i="1" smtClean="0">
                                  <a:solidFill>
                                    <a:srgbClr val="004F8A"/>
                                  </a:solidFill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</m:e>
                      </m:d>
                      <m:r>
                        <a:rPr lang="cs-CZ" b="1" i="1" smtClean="0">
                          <a:solidFill>
                            <a:srgbClr val="004F8A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cs-CZ" b="1" i="1" smtClean="0">
                              <a:solidFill>
                                <a:srgbClr val="004F8A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solidFill>
                                <a:srgbClr val="004F8A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cs-CZ" b="1" i="1" smtClean="0">
                              <a:solidFill>
                                <a:srgbClr val="004F8A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cs-CZ" b="1" i="1" smtClean="0">
                          <a:solidFill>
                            <a:srgbClr val="004F8A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solidFill>
                            <a:srgbClr val="004F8A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sSup>
                        <m:sSupPr>
                          <m:ctrlPr>
                            <a:rPr lang="cs-CZ" b="1" i="1" smtClean="0">
                              <a:solidFill>
                                <a:srgbClr val="004F8A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solidFill>
                                <a:srgbClr val="004F8A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cs-CZ" b="1" i="1" smtClean="0">
                              <a:solidFill>
                                <a:srgbClr val="004F8A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b="1" dirty="0" smtClean="0">
                  <a:solidFill>
                    <a:srgbClr val="004F8A"/>
                  </a:solidFill>
                </a:endParaRPr>
              </a:p>
              <a:p>
                <a:pPr marL="0" indent="0">
                  <a:buNone/>
                </a:pPr>
                <a:r>
                  <a:rPr lang="cs-CZ" b="1" i="1" dirty="0" smtClean="0">
                    <a:solidFill>
                      <a:srgbClr val="004F8A"/>
                    </a:solidFill>
                  </a:rPr>
                  <a:t>„B“</a:t>
                </a:r>
                <a:r>
                  <a:rPr lang="cs-CZ" b="1" dirty="0" smtClean="0">
                    <a:solidFill>
                      <a:srgbClr val="004F8A"/>
                    </a:solidFill>
                  </a:rPr>
                  <a:t> – hmotnostní schodek </a:t>
                </a:r>
                <a:r>
                  <a:rPr lang="cs-CZ" b="1" dirty="0" smtClean="0"/>
                  <a:t>jádra</a:t>
                </a:r>
                <a:endParaRPr lang="cs-CZ" b="1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645" t="-1357" r="-17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8600"/>
            <a:ext cx="917127" cy="78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513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Radioaktivita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Je jaderný děj, při němž se nestabilní izotop určitého prvku (radionuklid) mění na izotop jiného prvku, přičemž se z jádra radionuklidu uvolňují určité částice.</a:t>
            </a:r>
          </a:p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4F8A"/>
                </a:solidFill>
              </a:rPr>
              <a:t>Přirozená </a:t>
            </a:r>
            <a:endParaRPr lang="cs-CZ" b="1" dirty="0">
              <a:solidFill>
                <a:srgbClr val="004F8A"/>
              </a:solidFill>
            </a:endParaRPr>
          </a:p>
          <a:p>
            <a:pPr>
              <a:buFontTx/>
              <a:buChar char="-"/>
            </a:pPr>
            <a:r>
              <a:rPr lang="cs-CZ" sz="2000" b="1" dirty="0" smtClean="0"/>
              <a:t>1896, H. BECQUEREL</a:t>
            </a:r>
          </a:p>
          <a:p>
            <a:pPr>
              <a:buFontTx/>
              <a:buChar char="-"/>
            </a:pPr>
            <a:r>
              <a:rPr lang="cs-CZ" sz="2000" b="1" dirty="0" smtClean="0"/>
              <a:t>1898, M. CURIE-SKLODOWSKÁ a P. CURIE</a:t>
            </a:r>
          </a:p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4F8A"/>
                </a:solidFill>
              </a:rPr>
              <a:t>Umělá</a:t>
            </a:r>
            <a:endParaRPr lang="cs-CZ" b="1" dirty="0">
              <a:solidFill>
                <a:srgbClr val="004F8A"/>
              </a:solidFill>
            </a:endParaRPr>
          </a:p>
          <a:p>
            <a:endParaRPr lang="cs-CZ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8600"/>
            <a:ext cx="917127" cy="78790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191286"/>
            <a:ext cx="2285714" cy="2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84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1950</TotalTime>
  <Words>459</Words>
  <Application>Microsoft Office PowerPoint</Application>
  <PresentationFormat>Předvádění na obrazovce (4:3)</PresentationFormat>
  <Paragraphs>119</Paragraphs>
  <Slides>15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5" baseType="lpstr">
      <vt:lpstr>Arial</vt:lpstr>
      <vt:lpstr>Calibri</vt:lpstr>
      <vt:lpstr>Cambria Math</vt:lpstr>
      <vt:lpstr>Symbol</vt:lpstr>
      <vt:lpstr>Trebuchet MS</vt:lpstr>
      <vt:lpstr>Tw Cen MT</vt:lpstr>
      <vt:lpstr>Wingdings</vt:lpstr>
      <vt:lpstr>Wingdings 2</vt:lpstr>
      <vt:lpstr>Medián</vt:lpstr>
      <vt:lpstr>Equation</vt:lpstr>
      <vt:lpstr>Prezentace aplikace PowerPoint</vt:lpstr>
      <vt:lpstr>Jádro atomu</vt:lpstr>
      <vt:lpstr>Fyzika atomového jádra</vt:lpstr>
      <vt:lpstr>Proton</vt:lpstr>
      <vt:lpstr>Neutron</vt:lpstr>
      <vt:lpstr>Vlastnosti a složení jader atomů</vt:lpstr>
      <vt:lpstr>Vlastnosti a složení jader atomů</vt:lpstr>
      <vt:lpstr>Vazebná energie jádra</vt:lpstr>
      <vt:lpstr>Radioaktivita</vt:lpstr>
      <vt:lpstr>Radioaktivita</vt:lpstr>
      <vt:lpstr>Radioaktivita</vt:lpstr>
      <vt:lpstr>Jaderné reakce</vt:lpstr>
      <vt:lpstr>Jaderné reakce</vt:lpstr>
      <vt:lpstr>Jaderný reaktor</vt:lpstr>
      <vt:lpstr>Použitý zdroj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algebry.</dc:title>
  <dc:creator>ISŠ</dc:creator>
  <cp:lastModifiedBy>stevula@hotmail.com</cp:lastModifiedBy>
  <cp:revision>243</cp:revision>
  <dcterms:created xsi:type="dcterms:W3CDTF">2013-01-24T10:06:43Z</dcterms:created>
  <dcterms:modified xsi:type="dcterms:W3CDTF">2014-04-13T10:00:38Z</dcterms:modified>
</cp:coreProperties>
</file>