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56" r:id="rId3"/>
    <p:sldId id="288" r:id="rId4"/>
    <p:sldId id="275" r:id="rId5"/>
    <p:sldId id="276" r:id="rId6"/>
    <p:sldId id="277" r:id="rId7"/>
    <p:sldId id="285" r:id="rId8"/>
    <p:sldId id="286" r:id="rId9"/>
    <p:sldId id="287" r:id="rId10"/>
    <p:sldId id="278" r:id="rId11"/>
    <p:sldId id="279" r:id="rId12"/>
    <p:sldId id="280" r:id="rId13"/>
    <p:sldId id="281" r:id="rId14"/>
    <p:sldId id="282" r:id="rId15"/>
    <p:sldId id="26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FFFFCC"/>
    <a:srgbClr val="FFFF99"/>
    <a:srgbClr val="008000"/>
    <a:srgbClr val="00CC00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3921125"/>
          </a:xfrm>
        </p:spPr>
        <p:txBody>
          <a:bodyPr>
            <a:noAutofit/>
          </a:bodyPr>
          <a:lstStyle/>
          <a:p>
            <a:pPr>
              <a:tabLst>
                <a:tab pos="2060575" algn="l"/>
              </a:tabLst>
            </a:pPr>
            <a:r>
              <a:rPr lang="cs-CZ" sz="1000" b="1" dirty="0" smtClean="0"/>
              <a:t>Označení materiálu:</a:t>
            </a:r>
            <a:r>
              <a:rPr lang="cs-CZ" sz="1000" dirty="0" smtClean="0"/>
              <a:t> 	</a:t>
            </a:r>
            <a:r>
              <a:rPr lang="cs-CZ" sz="1000" dirty="0" smtClean="0"/>
              <a:t>VY_32_INOVACE_STEIV_MATEMATIKA1_07</a:t>
            </a:r>
            <a:endParaRPr lang="cs-CZ" sz="1000" dirty="0" smtClean="0"/>
          </a:p>
          <a:p>
            <a:pPr>
              <a:tabLst>
                <a:tab pos="2060575" algn="l"/>
              </a:tabLst>
            </a:pPr>
            <a:r>
              <a:rPr lang="cs-CZ" sz="1000" b="1" dirty="0" smtClean="0"/>
              <a:t>Název </a:t>
            </a:r>
            <a:r>
              <a:rPr lang="cs-CZ" sz="1000" b="1" dirty="0" smtClean="0"/>
              <a:t>materiálu:</a:t>
            </a:r>
            <a:r>
              <a:rPr lang="cs-CZ" sz="1000" dirty="0" smtClean="0"/>
              <a:t>	Záporná čísla.</a:t>
            </a:r>
          </a:p>
          <a:p>
            <a:pPr>
              <a:tabLst>
                <a:tab pos="2060575" algn="l"/>
              </a:tabLst>
            </a:pPr>
            <a:r>
              <a:rPr lang="cs-CZ" sz="1000" b="1" dirty="0" smtClean="0"/>
              <a:t>Tematická oblast:</a:t>
            </a:r>
            <a:r>
              <a:rPr lang="cs-CZ" sz="1000" dirty="0" smtClean="0"/>
              <a:t>	</a:t>
            </a:r>
            <a:r>
              <a:rPr lang="pl-PL" sz="1000" dirty="0" smtClean="0"/>
              <a:t>Matematika 1. ročník /E obory/ 	</a:t>
            </a:r>
          </a:p>
          <a:p>
            <a:pPr>
              <a:tabLst>
                <a:tab pos="2060575" algn="l"/>
              </a:tabLst>
            </a:pPr>
            <a:r>
              <a:rPr lang="cs-CZ" sz="1000" b="1" dirty="0" smtClean="0"/>
              <a:t>Anotace</a:t>
            </a:r>
            <a:r>
              <a:rPr lang="cs-CZ" sz="1000" b="1" dirty="0" smtClean="0"/>
              <a:t>:</a:t>
            </a:r>
            <a:r>
              <a:rPr lang="cs-CZ" sz="1000" dirty="0" smtClean="0"/>
              <a:t>	</a:t>
            </a:r>
            <a:r>
              <a:rPr lang="cs-CZ" sz="1000" dirty="0" smtClean="0"/>
              <a:t>Prezentace </a:t>
            </a:r>
            <a:r>
              <a:rPr lang="cs-CZ" sz="1000" dirty="0" smtClean="0"/>
              <a:t>slouží</a:t>
            </a:r>
            <a:r>
              <a:rPr lang="en-US" sz="1000" dirty="0" smtClean="0"/>
              <a:t> k</a:t>
            </a:r>
            <a:r>
              <a:rPr lang="cs-CZ" sz="1000" dirty="0" smtClean="0"/>
              <a:t> vysvětlení a stručnému procvičení základních početních úkonů se zápornými čísly</a:t>
            </a:r>
            <a:r>
              <a:rPr lang="en-US" sz="1000" dirty="0" smtClean="0"/>
              <a:t>.</a:t>
            </a:r>
            <a:endParaRPr lang="cs-CZ" sz="1000" dirty="0" smtClean="0"/>
          </a:p>
          <a:p>
            <a:pPr>
              <a:tabLst>
                <a:tab pos="2060575" algn="l"/>
              </a:tabLst>
            </a:pPr>
            <a:r>
              <a:rPr lang="cs-CZ" sz="1000" b="1" dirty="0" smtClean="0"/>
              <a:t>Očekávaný výstup:</a:t>
            </a:r>
            <a:r>
              <a:rPr lang="cs-CZ" sz="1000" dirty="0" smtClean="0"/>
              <a:t>	Ovládá základní pravidla zápisu závorek záporných a kladných čísel tam, kde musí být. Určí výsledné </a:t>
            </a:r>
            <a:r>
              <a:rPr lang="cs-CZ" sz="1000" dirty="0" smtClean="0"/>
              <a:t>	znaménko </a:t>
            </a:r>
            <a:r>
              <a:rPr lang="cs-CZ" sz="1000" dirty="0" smtClean="0"/>
              <a:t>výsledku </a:t>
            </a:r>
            <a:r>
              <a:rPr lang="cs-CZ" sz="1000" dirty="0" smtClean="0"/>
              <a:t> </a:t>
            </a:r>
            <a:r>
              <a:rPr lang="cs-CZ" sz="1000" dirty="0" err="1" smtClean="0"/>
              <a:t>ři</a:t>
            </a:r>
            <a:r>
              <a:rPr lang="cs-CZ" sz="1000" dirty="0" smtClean="0"/>
              <a:t> </a:t>
            </a:r>
            <a:r>
              <a:rPr lang="cs-CZ" sz="1000" dirty="0" smtClean="0"/>
              <a:t>sčítání a odčítání, násobení a dělení kladných a záporných čísel.</a:t>
            </a:r>
          </a:p>
          <a:p>
            <a:pPr>
              <a:tabLst>
                <a:tab pos="2060575" algn="l"/>
              </a:tabLst>
            </a:pPr>
            <a:r>
              <a:rPr lang="cs-CZ" sz="1000" b="1" dirty="0" smtClean="0"/>
              <a:t>Klíčová slova:	</a:t>
            </a:r>
            <a:r>
              <a:rPr lang="cs-CZ" sz="1000" dirty="0" smtClean="0"/>
              <a:t>Záporné číslo, součet, rozdíl, součin a podíl záporných čísel.</a:t>
            </a:r>
          </a:p>
          <a:p>
            <a:pPr>
              <a:tabLst>
                <a:tab pos="2060575" algn="l"/>
              </a:tabLst>
            </a:pPr>
            <a:r>
              <a:rPr lang="cs-CZ" sz="1000" b="1" dirty="0" smtClean="0"/>
              <a:t>Metodika</a:t>
            </a:r>
            <a:r>
              <a:rPr lang="cs-CZ" sz="1000" b="1" dirty="0" smtClean="0"/>
              <a:t>:</a:t>
            </a:r>
            <a:r>
              <a:rPr lang="cs-CZ" sz="1000" dirty="0" smtClean="0"/>
              <a:t> </a:t>
            </a:r>
            <a:r>
              <a:rPr lang="cs-CZ" sz="1000" dirty="0" smtClean="0"/>
              <a:t>	Slouží </a:t>
            </a:r>
            <a:r>
              <a:rPr lang="cs-CZ" sz="1000" dirty="0" smtClean="0"/>
              <a:t>k vysvětlení a procvičení základních početních úkonů se zápornými čísly. Prezentaci lze rozeslat </a:t>
            </a:r>
            <a:r>
              <a:rPr lang="cs-CZ" sz="1000" dirty="0" smtClean="0"/>
              <a:t>	žákům </a:t>
            </a:r>
            <a:r>
              <a:rPr lang="cs-CZ" sz="1000" dirty="0" smtClean="0"/>
              <a:t>elektronicky či elektronicky použít ve výuce</a:t>
            </a:r>
            <a:r>
              <a:rPr lang="en-US" sz="1000" dirty="0" smtClean="0"/>
              <a:t>.</a:t>
            </a:r>
            <a:endParaRPr lang="cs-CZ" sz="1000" dirty="0" smtClean="0"/>
          </a:p>
          <a:p>
            <a:pPr>
              <a:tabLst>
                <a:tab pos="2060575" algn="l"/>
              </a:tabLst>
            </a:pPr>
            <a:r>
              <a:rPr lang="cs-CZ" sz="1000" b="1" dirty="0" smtClean="0"/>
              <a:t>Obor:</a:t>
            </a:r>
            <a:r>
              <a:rPr lang="cs-CZ" sz="1000" dirty="0" smtClean="0"/>
              <a:t>	</a:t>
            </a:r>
            <a:r>
              <a:rPr lang="cs-CZ" sz="1000" dirty="0" smtClean="0"/>
              <a:t>Stravovací </a:t>
            </a:r>
            <a:r>
              <a:rPr lang="cs-CZ" sz="1000" dirty="0" smtClean="0"/>
              <a:t>a ubytovací služby, Strojírenské práce.</a:t>
            </a:r>
          </a:p>
          <a:p>
            <a:pPr>
              <a:tabLst>
                <a:tab pos="2060575" algn="l"/>
              </a:tabLst>
            </a:pPr>
            <a:r>
              <a:rPr lang="cs-CZ" sz="1000" b="1" dirty="0" smtClean="0"/>
              <a:t>Ročník:</a:t>
            </a:r>
            <a:r>
              <a:rPr lang="cs-CZ" sz="1000" dirty="0" smtClean="0"/>
              <a:t>	</a:t>
            </a:r>
            <a:r>
              <a:rPr lang="cs-CZ" sz="1000" dirty="0" smtClean="0"/>
              <a:t>1</a:t>
            </a:r>
            <a:r>
              <a:rPr lang="cs-CZ" sz="1000" dirty="0" smtClean="0"/>
              <a:t>.</a:t>
            </a:r>
          </a:p>
          <a:p>
            <a:pPr>
              <a:tabLst>
                <a:tab pos="2060575" algn="l"/>
              </a:tabLst>
            </a:pPr>
            <a:r>
              <a:rPr lang="cs-CZ" sz="1000" b="1" dirty="0" smtClean="0"/>
              <a:t>Autor</a:t>
            </a:r>
            <a:r>
              <a:rPr lang="cs-CZ" sz="1000" b="1" dirty="0" smtClean="0"/>
              <a:t>:</a:t>
            </a:r>
            <a:r>
              <a:rPr lang="cs-CZ" sz="1000" dirty="0" smtClean="0"/>
              <a:t> 	Ing. Ivan </a:t>
            </a:r>
            <a:r>
              <a:rPr lang="cs-CZ" sz="1000" dirty="0" err="1" smtClean="0"/>
              <a:t>Števula</a:t>
            </a:r>
            <a:endParaRPr lang="cs-CZ" sz="1000" dirty="0" smtClean="0"/>
          </a:p>
          <a:p>
            <a:pPr>
              <a:tabLst>
                <a:tab pos="2060575" algn="l"/>
              </a:tabLst>
            </a:pPr>
            <a:r>
              <a:rPr lang="cs-CZ" sz="1000" b="1" dirty="0" smtClean="0"/>
              <a:t>Zpracováno </a:t>
            </a:r>
            <a:r>
              <a:rPr lang="cs-CZ" sz="1000" b="1" dirty="0" smtClean="0"/>
              <a:t>dne: 	</a:t>
            </a:r>
            <a:r>
              <a:rPr lang="cs-CZ" sz="1000" dirty="0" smtClean="0"/>
              <a:t>1. 10. </a:t>
            </a:r>
            <a:r>
              <a:rPr lang="cs-CZ" sz="1000" smtClean="0"/>
              <a:t>2012</a:t>
            </a:r>
          </a:p>
          <a:p>
            <a:pPr>
              <a:tabLst>
                <a:tab pos="2060575" algn="l"/>
              </a:tabLst>
            </a:pPr>
            <a:endParaRPr lang="cs-CZ" sz="1000" dirty="0" smtClean="0"/>
          </a:p>
          <a:p>
            <a:pPr>
              <a:tabLst>
                <a:tab pos="2060575" algn="l"/>
              </a:tabLst>
            </a:pPr>
            <a:r>
              <a:rPr lang="en-US" sz="1000" dirty="0" err="1" smtClean="0"/>
              <a:t>Prohlašuji</a:t>
            </a:r>
            <a:r>
              <a:rPr lang="en-US" sz="1000" dirty="0" smtClean="0"/>
              <a:t>, </a:t>
            </a:r>
            <a:r>
              <a:rPr lang="en-US" sz="1000" dirty="0" err="1" smtClean="0"/>
              <a:t>že</a:t>
            </a:r>
            <a:r>
              <a:rPr lang="en-US" sz="1000" dirty="0" smtClean="0"/>
              <a:t> </a:t>
            </a:r>
            <a:r>
              <a:rPr lang="en-US" sz="1000" dirty="0" err="1" smtClean="0"/>
              <a:t>při</a:t>
            </a:r>
            <a:r>
              <a:rPr lang="en-US" sz="1000" dirty="0" smtClean="0"/>
              <a:t> </a:t>
            </a:r>
            <a:r>
              <a:rPr lang="en-US" sz="1000" dirty="0" err="1" smtClean="0"/>
              <a:t>tvorbě</a:t>
            </a:r>
            <a:r>
              <a:rPr lang="en-US" sz="1000" dirty="0" smtClean="0"/>
              <a:t> </a:t>
            </a:r>
            <a:r>
              <a:rPr lang="en-US" sz="1000" dirty="0" err="1" smtClean="0"/>
              <a:t>výukového</a:t>
            </a:r>
            <a:r>
              <a:rPr lang="en-US" sz="1000" dirty="0" smtClean="0"/>
              <a:t> </a:t>
            </a:r>
            <a:r>
              <a:rPr lang="en-US" sz="1000" dirty="0" err="1" smtClean="0"/>
              <a:t>materiálu</a:t>
            </a:r>
            <a:r>
              <a:rPr lang="en-US" sz="1000" dirty="0" smtClean="0"/>
              <a:t> </a:t>
            </a:r>
            <a:r>
              <a:rPr lang="en-US" sz="1000" dirty="0" err="1" smtClean="0"/>
              <a:t>jsem</a:t>
            </a:r>
            <a:r>
              <a:rPr lang="en-US" sz="1000" dirty="0" smtClean="0"/>
              <a:t> </a:t>
            </a:r>
            <a:r>
              <a:rPr lang="en-US" sz="1000" dirty="0" err="1" smtClean="0"/>
              <a:t>respektoval</a:t>
            </a:r>
            <a:r>
              <a:rPr lang="en-US" sz="1000" dirty="0" smtClean="0"/>
              <a:t>(a) </a:t>
            </a:r>
            <a:r>
              <a:rPr lang="en-US" sz="1000" dirty="0" err="1" smtClean="0"/>
              <a:t>všeobecně</a:t>
            </a:r>
            <a:r>
              <a:rPr lang="en-US" sz="1000" dirty="0" smtClean="0"/>
              <a:t> </a:t>
            </a:r>
            <a:r>
              <a:rPr lang="en-US" sz="1000" dirty="0" err="1" smtClean="0"/>
              <a:t>užívané</a:t>
            </a:r>
            <a:r>
              <a:rPr lang="en-US" sz="1000" dirty="0" smtClean="0"/>
              <a:t> </a:t>
            </a:r>
            <a:r>
              <a:rPr lang="en-US" sz="1000" dirty="0" err="1" smtClean="0"/>
              <a:t>právní</a:t>
            </a:r>
            <a:r>
              <a:rPr lang="en-US" sz="1000" dirty="0" smtClean="0"/>
              <a:t> a </a:t>
            </a:r>
            <a:r>
              <a:rPr lang="en-US" sz="1000" dirty="0" err="1" smtClean="0"/>
              <a:t>morální</a:t>
            </a:r>
            <a:r>
              <a:rPr lang="en-US" sz="1000" dirty="0" smtClean="0"/>
              <a:t> </a:t>
            </a:r>
            <a:r>
              <a:rPr lang="en-US" sz="1000" dirty="0" err="1" smtClean="0"/>
              <a:t>zvyklosti</a:t>
            </a:r>
            <a:r>
              <a:rPr lang="en-US" sz="1000" dirty="0" smtClean="0"/>
              <a:t>, </a:t>
            </a:r>
            <a:r>
              <a:rPr lang="en-US" sz="1000" dirty="0" err="1" smtClean="0"/>
              <a:t>autorská</a:t>
            </a:r>
            <a:r>
              <a:rPr lang="en-US" sz="1000" dirty="0" smtClean="0"/>
              <a:t> a </a:t>
            </a:r>
            <a:r>
              <a:rPr lang="en-US" sz="1000" dirty="0" err="1" smtClean="0"/>
              <a:t>jiná</a:t>
            </a:r>
            <a:r>
              <a:rPr lang="en-US" sz="1000" dirty="0" smtClean="0"/>
              <a:t> </a:t>
            </a:r>
            <a:r>
              <a:rPr lang="en-US" sz="1000" dirty="0" err="1" smtClean="0"/>
              <a:t>práva</a:t>
            </a:r>
            <a:r>
              <a:rPr lang="en-US" sz="1000" dirty="0" smtClean="0"/>
              <a:t> </a:t>
            </a:r>
            <a:r>
              <a:rPr lang="en-US" sz="1000" dirty="0" err="1" smtClean="0"/>
              <a:t>třetích</a:t>
            </a:r>
            <a:r>
              <a:rPr lang="en-US" sz="1000" dirty="0" smtClean="0"/>
              <a:t> </a:t>
            </a:r>
            <a:r>
              <a:rPr lang="en-US" sz="1000" dirty="0" err="1" smtClean="0"/>
              <a:t>osob</a:t>
            </a:r>
            <a:r>
              <a:rPr lang="en-US" sz="1000" dirty="0" smtClean="0"/>
              <a:t>, </a:t>
            </a:r>
            <a:r>
              <a:rPr lang="en-US" sz="1000" dirty="0" err="1" smtClean="0"/>
              <a:t>zejména</a:t>
            </a:r>
            <a:r>
              <a:rPr lang="en-US" sz="1000" dirty="0" smtClean="0"/>
              <a:t> </a:t>
            </a:r>
            <a:r>
              <a:rPr lang="en-US" sz="1000" dirty="0" err="1" smtClean="0"/>
              <a:t>práva</a:t>
            </a:r>
            <a:r>
              <a:rPr lang="en-US" sz="1000" dirty="0" smtClean="0"/>
              <a:t> </a:t>
            </a:r>
            <a:r>
              <a:rPr lang="en-US" sz="1000" dirty="0" err="1" smtClean="0"/>
              <a:t>duševního</a:t>
            </a:r>
            <a:r>
              <a:rPr lang="en-US" sz="1000" dirty="0" smtClean="0"/>
              <a:t> </a:t>
            </a:r>
            <a:r>
              <a:rPr lang="en-US" sz="1000" dirty="0" err="1" smtClean="0"/>
              <a:t>vlastnictví</a:t>
            </a:r>
            <a:r>
              <a:rPr lang="en-US" sz="1000" dirty="0" smtClean="0"/>
              <a:t> (</a:t>
            </a:r>
            <a:r>
              <a:rPr lang="en-US" sz="1000" dirty="0" err="1" smtClean="0"/>
              <a:t>např</a:t>
            </a:r>
            <a:r>
              <a:rPr lang="en-US" sz="1000" dirty="0" smtClean="0"/>
              <a:t>. </a:t>
            </a:r>
            <a:r>
              <a:rPr lang="en-US" sz="1000" dirty="0" err="1" smtClean="0"/>
              <a:t>práva</a:t>
            </a:r>
            <a:r>
              <a:rPr lang="en-US" sz="1000" dirty="0" smtClean="0"/>
              <a:t> k </a:t>
            </a:r>
            <a:r>
              <a:rPr lang="en-US" sz="1000" dirty="0" err="1" smtClean="0"/>
              <a:t>obchodní</a:t>
            </a:r>
            <a:r>
              <a:rPr lang="en-US" sz="1000" dirty="0" smtClean="0"/>
              <a:t> </a:t>
            </a:r>
            <a:r>
              <a:rPr lang="en-US" sz="1000" dirty="0" err="1" smtClean="0"/>
              <a:t>firmě</a:t>
            </a:r>
            <a:r>
              <a:rPr lang="en-US" sz="1000" dirty="0" smtClean="0"/>
              <a:t>, </a:t>
            </a:r>
            <a:r>
              <a:rPr lang="en-US" sz="1000" dirty="0" err="1" smtClean="0"/>
              <a:t>autorská</a:t>
            </a:r>
            <a:r>
              <a:rPr lang="en-US" sz="1000" dirty="0" smtClean="0"/>
              <a:t> </a:t>
            </a:r>
            <a:r>
              <a:rPr lang="en-US" sz="1000" dirty="0" err="1" smtClean="0"/>
              <a:t>práva</a:t>
            </a:r>
            <a:r>
              <a:rPr lang="en-US" sz="1000" dirty="0" smtClean="0"/>
              <a:t> k software, k </a:t>
            </a:r>
            <a:r>
              <a:rPr lang="en-US" sz="1000" dirty="0" err="1" smtClean="0"/>
              <a:t>filmovým</a:t>
            </a:r>
            <a:r>
              <a:rPr lang="en-US" sz="1000" dirty="0" smtClean="0"/>
              <a:t>, </a:t>
            </a:r>
            <a:r>
              <a:rPr lang="en-US" sz="1000" dirty="0" err="1" smtClean="0"/>
              <a:t>hudebním</a:t>
            </a:r>
            <a:r>
              <a:rPr lang="en-US" sz="1000" dirty="0" smtClean="0"/>
              <a:t> a </a:t>
            </a:r>
            <a:r>
              <a:rPr lang="en-US" sz="1000" dirty="0" err="1" smtClean="0"/>
              <a:t>fotografickým</a:t>
            </a:r>
            <a:r>
              <a:rPr lang="en-US" sz="1000" dirty="0" smtClean="0"/>
              <a:t> </a:t>
            </a:r>
            <a:r>
              <a:rPr lang="en-US" sz="1000" dirty="0" err="1" smtClean="0"/>
              <a:t>dílům</a:t>
            </a:r>
            <a:r>
              <a:rPr lang="en-US" sz="1000" dirty="0" smtClean="0"/>
              <a:t> </a:t>
            </a:r>
            <a:r>
              <a:rPr lang="en-US" sz="1000" dirty="0" err="1" smtClean="0"/>
              <a:t>nebo</a:t>
            </a:r>
            <a:r>
              <a:rPr lang="en-US" sz="1000" dirty="0" smtClean="0"/>
              <a:t> </a:t>
            </a:r>
            <a:r>
              <a:rPr lang="en-US" sz="1000" dirty="0" err="1" smtClean="0"/>
              <a:t>práva</a:t>
            </a:r>
            <a:r>
              <a:rPr lang="en-US" sz="1000" dirty="0" smtClean="0"/>
              <a:t> k </a:t>
            </a:r>
            <a:r>
              <a:rPr lang="en-US" sz="1000" dirty="0" err="1" smtClean="0"/>
              <a:t>ochranným</a:t>
            </a:r>
            <a:r>
              <a:rPr lang="en-US" sz="1000" dirty="0" smtClean="0"/>
              <a:t> </a:t>
            </a:r>
            <a:r>
              <a:rPr lang="en-US" sz="1000" dirty="0" err="1" smtClean="0"/>
              <a:t>známkám</a:t>
            </a:r>
            <a:r>
              <a:rPr lang="en-US" sz="1000" dirty="0" smtClean="0"/>
              <a:t>) </a:t>
            </a:r>
            <a:r>
              <a:rPr lang="en-US" sz="1000" dirty="0" err="1" smtClean="0"/>
              <a:t>dle</a:t>
            </a:r>
            <a:r>
              <a:rPr lang="en-US" sz="1000" dirty="0" smtClean="0"/>
              <a:t> </a:t>
            </a:r>
            <a:r>
              <a:rPr lang="en-US" sz="1000" dirty="0" err="1" smtClean="0"/>
              <a:t>zákona</a:t>
            </a:r>
            <a:r>
              <a:rPr lang="en-US" sz="1000" dirty="0" smtClean="0"/>
              <a:t> 121/2000 Sb. (</a:t>
            </a:r>
            <a:r>
              <a:rPr lang="en-US" sz="1000" dirty="0" err="1" smtClean="0"/>
              <a:t>autorský</a:t>
            </a:r>
            <a:r>
              <a:rPr lang="en-US" sz="1000" dirty="0" smtClean="0"/>
              <a:t> </a:t>
            </a:r>
            <a:r>
              <a:rPr lang="en-US" sz="1000" dirty="0" err="1" smtClean="0"/>
              <a:t>zákon</a:t>
            </a:r>
            <a:r>
              <a:rPr lang="en-US" sz="1000" dirty="0" smtClean="0"/>
              <a:t>). </a:t>
            </a:r>
            <a:r>
              <a:rPr lang="en-US" sz="1000" dirty="0" err="1" smtClean="0"/>
              <a:t>Nesu</a:t>
            </a:r>
            <a:r>
              <a:rPr lang="en-US" sz="1000" dirty="0" smtClean="0"/>
              <a:t> </a:t>
            </a:r>
            <a:r>
              <a:rPr lang="en-US" sz="1000" dirty="0" err="1" smtClean="0"/>
              <a:t>veškerou</a:t>
            </a:r>
            <a:r>
              <a:rPr lang="en-US" sz="1000" dirty="0" smtClean="0"/>
              <a:t> </a:t>
            </a:r>
            <a:r>
              <a:rPr lang="en-US" sz="1000" dirty="0" err="1" smtClean="0"/>
              <a:t>právní</a:t>
            </a:r>
            <a:r>
              <a:rPr lang="en-US" sz="1000" dirty="0" smtClean="0"/>
              <a:t> </a:t>
            </a:r>
            <a:r>
              <a:rPr lang="en-US" sz="1000" dirty="0" err="1" smtClean="0"/>
              <a:t>odpovědnost</a:t>
            </a:r>
            <a:r>
              <a:rPr lang="en-US" sz="1000" dirty="0" smtClean="0"/>
              <a:t> </a:t>
            </a:r>
            <a:r>
              <a:rPr lang="en-US" sz="1000" dirty="0" err="1" smtClean="0"/>
              <a:t>za</a:t>
            </a:r>
            <a:r>
              <a:rPr lang="en-US" sz="1000" dirty="0" smtClean="0"/>
              <a:t> </a:t>
            </a:r>
            <a:r>
              <a:rPr lang="en-US" sz="1000" dirty="0" err="1" smtClean="0"/>
              <a:t>obsah</a:t>
            </a:r>
            <a:r>
              <a:rPr lang="en-US" sz="1000" dirty="0" smtClean="0"/>
              <a:t> a </a:t>
            </a:r>
            <a:r>
              <a:rPr lang="en-US" sz="1000" dirty="0" err="1" smtClean="0"/>
              <a:t>původ</a:t>
            </a:r>
            <a:r>
              <a:rPr lang="en-US" sz="1000" dirty="0" smtClean="0"/>
              <a:t> </a:t>
            </a:r>
            <a:r>
              <a:rPr lang="en-US" sz="1000" dirty="0" err="1" smtClean="0"/>
              <a:t>svého</a:t>
            </a:r>
            <a:r>
              <a:rPr lang="en-US" sz="1000" dirty="0" smtClean="0"/>
              <a:t> </a:t>
            </a:r>
            <a:r>
              <a:rPr lang="en-US" sz="1000" dirty="0" err="1" smtClean="0"/>
              <a:t>díla</a:t>
            </a:r>
            <a:r>
              <a:rPr lang="en-US" sz="1000" dirty="0" smtClean="0"/>
              <a:t>.</a:t>
            </a:r>
            <a:endParaRPr lang="cs-CZ" sz="1000" dirty="0"/>
          </a:p>
        </p:txBody>
      </p:sp>
      <p:sp>
        <p:nvSpPr>
          <p:cNvPr id="9221" name="Zástupný symbol pro zápatí 7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 smtClean="0"/>
              <a:t>Integrovaná střední škola, Hlaváčkovo nám. 673, Slaný</a:t>
            </a:r>
          </a:p>
          <a:p>
            <a:pPr>
              <a:defRPr/>
            </a:pPr>
            <a:endParaRPr lang="cs-CZ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88913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Záporná čísla - </a:t>
            </a:r>
            <a:r>
              <a:rPr lang="cs-CZ" dirty="0" smtClean="0"/>
              <a:t>podíl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lphaLcParenR" startAt="7"/>
            </a:pPr>
            <a:r>
              <a:rPr lang="cs-CZ" b="1" dirty="0"/>
              <a:t>Podíl dvou záporných čísel je číslo </a:t>
            </a:r>
            <a:r>
              <a:rPr lang="cs-CZ" b="1" dirty="0">
                <a:solidFill>
                  <a:srgbClr val="FF0000"/>
                </a:solidFill>
              </a:rPr>
              <a:t>„kladné</a:t>
            </a:r>
            <a:r>
              <a:rPr lang="cs-CZ" b="1" dirty="0" smtClean="0">
                <a:solidFill>
                  <a:srgbClr val="FF0000"/>
                </a:solidFill>
              </a:rPr>
              <a:t>“</a:t>
            </a:r>
            <a:r>
              <a:rPr lang="cs-CZ" b="1" dirty="0" smtClean="0"/>
              <a:t>.</a:t>
            </a:r>
          </a:p>
          <a:p>
            <a:pPr marL="514350" indent="-514350">
              <a:buSzPct val="100000"/>
              <a:buFont typeface="+mj-lt"/>
              <a:buAutoNum type="alphaLcParenR" startAt="2"/>
            </a:pPr>
            <a:endParaRPr lang="cs-CZ" sz="3600" b="1" dirty="0"/>
          </a:p>
          <a:p>
            <a:pPr marL="0" indent="0" algn="ctr">
              <a:buSzPct val="100000"/>
              <a:buNone/>
            </a:pPr>
            <a:r>
              <a:rPr lang="cs-CZ" sz="2700" b="1" dirty="0">
                <a:solidFill>
                  <a:srgbClr val="7030A0"/>
                </a:solidFill>
              </a:rPr>
              <a:t>Příklad: (- 6) :</a:t>
            </a:r>
            <a:r>
              <a:rPr lang="cs-CZ" sz="2700" b="1" dirty="0" smtClean="0">
                <a:solidFill>
                  <a:srgbClr val="7030A0"/>
                </a:solidFill>
              </a:rPr>
              <a:t> </a:t>
            </a:r>
            <a:r>
              <a:rPr lang="cs-CZ" sz="2700" b="1" dirty="0">
                <a:solidFill>
                  <a:srgbClr val="7030A0"/>
                </a:solidFill>
              </a:rPr>
              <a:t>(- 3) </a:t>
            </a:r>
            <a:r>
              <a:rPr lang="cs-CZ" sz="2700" b="1" dirty="0" smtClean="0">
                <a:solidFill>
                  <a:srgbClr val="7030A0"/>
                </a:solidFill>
              </a:rPr>
              <a:t>= +2</a:t>
            </a:r>
            <a:endParaRPr lang="cs-CZ" sz="2700" b="1" dirty="0">
              <a:solidFill>
                <a:srgbClr val="7030A0"/>
              </a:solidFill>
            </a:endParaRPr>
          </a:p>
          <a:p>
            <a:pPr marL="0" indent="0" algn="ctr">
              <a:buSzPct val="100000"/>
              <a:buNone/>
            </a:pPr>
            <a:endParaRPr lang="cs-CZ" b="1" dirty="0">
              <a:solidFill>
                <a:srgbClr val="7030A0"/>
              </a:solidFill>
            </a:endParaRPr>
          </a:p>
          <a:p>
            <a:pPr marL="0" indent="0">
              <a:buSzPct val="100000"/>
              <a:buNone/>
            </a:pPr>
            <a:r>
              <a:rPr lang="cs-CZ" sz="2400" b="1" dirty="0"/>
              <a:t>Pamatujte </a:t>
            </a:r>
            <a:r>
              <a:rPr lang="cs-CZ" sz="2400" b="1" dirty="0" smtClean="0"/>
              <a:t>si:</a:t>
            </a:r>
            <a:endParaRPr lang="cs-CZ" sz="2400" b="1" dirty="0"/>
          </a:p>
          <a:p>
            <a:pPr marL="0" indent="0">
              <a:buSzPct val="100000"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(+):(+) </a:t>
            </a:r>
            <a:r>
              <a:rPr lang="cs-CZ" sz="2400" b="1" dirty="0">
                <a:solidFill>
                  <a:srgbClr val="FF0000"/>
                </a:solidFill>
              </a:rPr>
              <a:t>= (+)      </a:t>
            </a:r>
            <a:r>
              <a:rPr lang="cs-CZ" sz="2400" b="1" dirty="0"/>
              <a:t>=&gt;  </a:t>
            </a:r>
            <a:r>
              <a:rPr lang="cs-CZ" sz="2400" b="1" dirty="0">
                <a:solidFill>
                  <a:srgbClr val="FF0000"/>
                </a:solidFill>
              </a:rPr>
              <a:t>   </a:t>
            </a:r>
            <a:r>
              <a:rPr lang="cs-CZ" sz="2400" b="1" dirty="0" smtClean="0"/>
              <a:t>(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8):(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4) </a:t>
            </a:r>
            <a:r>
              <a:rPr lang="cs-CZ" sz="2400" b="1" dirty="0"/>
              <a:t>= </a:t>
            </a:r>
            <a:r>
              <a:rPr lang="cs-CZ" sz="2400" b="1" dirty="0" smtClean="0"/>
              <a:t>8:4 </a:t>
            </a:r>
            <a:r>
              <a:rPr lang="cs-CZ" sz="2400" b="1" dirty="0"/>
              <a:t>= </a:t>
            </a:r>
            <a:r>
              <a:rPr lang="cs-CZ" sz="2400" b="1" dirty="0" smtClean="0"/>
              <a:t>2</a:t>
            </a:r>
            <a:endParaRPr lang="cs-CZ" sz="2400" b="1" dirty="0"/>
          </a:p>
          <a:p>
            <a:pPr marL="0" indent="0">
              <a:buSzPct val="100000"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(+):( - ) </a:t>
            </a:r>
            <a:r>
              <a:rPr lang="cs-CZ" sz="2400" b="1" dirty="0">
                <a:solidFill>
                  <a:srgbClr val="FF0000"/>
                </a:solidFill>
              </a:rPr>
              <a:t>= </a:t>
            </a:r>
            <a:r>
              <a:rPr lang="cs-CZ" sz="2400" b="1" dirty="0" smtClean="0">
                <a:solidFill>
                  <a:srgbClr val="FF0000"/>
                </a:solidFill>
              </a:rPr>
              <a:t>( - )     </a:t>
            </a:r>
            <a:r>
              <a:rPr lang="cs-CZ" sz="2400" b="1" dirty="0" smtClean="0"/>
              <a:t>=&gt;</a:t>
            </a:r>
            <a:r>
              <a:rPr lang="cs-CZ" sz="2400" b="1" dirty="0" smtClean="0">
                <a:solidFill>
                  <a:srgbClr val="FF0000"/>
                </a:solidFill>
              </a:rPr>
              <a:t>     </a:t>
            </a:r>
            <a:r>
              <a:rPr lang="cs-CZ" sz="2400" b="1" dirty="0" smtClean="0"/>
              <a:t>(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8):(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4) </a:t>
            </a:r>
            <a:r>
              <a:rPr lang="cs-CZ" sz="2400" b="1" dirty="0"/>
              <a:t>= </a:t>
            </a:r>
            <a:r>
              <a:rPr lang="cs-CZ" sz="2400" b="1" dirty="0" smtClean="0"/>
              <a:t>8:(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4) </a:t>
            </a:r>
            <a:r>
              <a:rPr lang="cs-CZ" sz="2400" b="1" dirty="0"/>
              <a:t>= 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2</a:t>
            </a:r>
          </a:p>
          <a:p>
            <a:pPr marL="0" indent="0">
              <a:buSzPct val="100000"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( </a:t>
            </a:r>
            <a:r>
              <a:rPr lang="cs-CZ" sz="2400" b="1" dirty="0">
                <a:solidFill>
                  <a:srgbClr val="FF0000"/>
                </a:solidFill>
              </a:rPr>
              <a:t>- </a:t>
            </a:r>
            <a:r>
              <a:rPr lang="cs-CZ" sz="2400" b="1" dirty="0" smtClean="0">
                <a:solidFill>
                  <a:srgbClr val="FF0000"/>
                </a:solidFill>
              </a:rPr>
              <a:t>):(+) = ( - </a:t>
            </a:r>
            <a:r>
              <a:rPr lang="cs-CZ" sz="2400" b="1" dirty="0">
                <a:solidFill>
                  <a:srgbClr val="FF0000"/>
                </a:solidFill>
              </a:rPr>
              <a:t>) </a:t>
            </a:r>
            <a:r>
              <a:rPr lang="cs-CZ" sz="2400" b="1" dirty="0" smtClean="0">
                <a:solidFill>
                  <a:srgbClr val="FF0000"/>
                </a:solidFill>
              </a:rPr>
              <a:t>    </a:t>
            </a:r>
            <a:r>
              <a:rPr lang="cs-CZ" sz="2400" b="1" dirty="0"/>
              <a:t>=&gt;     </a:t>
            </a:r>
            <a:r>
              <a:rPr lang="cs-CZ" sz="2400" b="1" dirty="0" smtClean="0"/>
              <a:t>(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8):(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4) </a:t>
            </a:r>
            <a:r>
              <a:rPr lang="cs-CZ" sz="2400" b="1" dirty="0"/>
              <a:t>= </a:t>
            </a:r>
            <a:r>
              <a:rPr lang="cs-CZ" sz="2400" b="1" dirty="0" smtClean="0"/>
              <a:t>(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8):4 = 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2                    </a:t>
            </a:r>
          </a:p>
          <a:p>
            <a:pPr marL="0" indent="0">
              <a:buSzPct val="100000"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( - ):( - ) </a:t>
            </a:r>
            <a:r>
              <a:rPr lang="cs-CZ" sz="2400" b="1" dirty="0">
                <a:solidFill>
                  <a:srgbClr val="FF0000"/>
                </a:solidFill>
              </a:rPr>
              <a:t>= </a:t>
            </a:r>
            <a:r>
              <a:rPr lang="cs-CZ" sz="2400" b="1" dirty="0" smtClean="0">
                <a:solidFill>
                  <a:srgbClr val="FF0000"/>
                </a:solidFill>
              </a:rPr>
              <a:t>(+)     </a:t>
            </a:r>
            <a:r>
              <a:rPr lang="cs-CZ" sz="2400" b="1" dirty="0" smtClean="0"/>
              <a:t>=&gt;     (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8):(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4) </a:t>
            </a:r>
            <a:r>
              <a:rPr lang="cs-CZ" sz="2400" b="1" dirty="0"/>
              <a:t>= </a:t>
            </a:r>
            <a:r>
              <a:rPr lang="cs-CZ" sz="2400" b="1" dirty="0" smtClean="0"/>
              <a:t>(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8):(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/>
              <a:t>4) </a:t>
            </a:r>
            <a:r>
              <a:rPr lang="cs-CZ" sz="2400" b="1" dirty="0" smtClean="0"/>
              <a:t>= 2</a:t>
            </a:r>
            <a:endParaRPr lang="cs-CZ" sz="24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Ivan\AppData\Local\Microsoft\Windows\Temporary Internet Files\Content.IE5\EVS45G35\MP9004068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4338" y="5589240"/>
            <a:ext cx="1278142" cy="102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29584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Záporná čísla - </a:t>
            </a:r>
            <a:r>
              <a:rPr lang="cs-CZ" dirty="0" smtClean="0"/>
              <a:t>podíl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SzPct val="100000"/>
              <a:buFont typeface="+mj-lt"/>
              <a:buAutoNum type="alphaLcParenR" startAt="8"/>
            </a:pPr>
            <a:r>
              <a:rPr lang="cs-CZ" sz="3100" b="1" dirty="0" smtClean="0"/>
              <a:t>Dělíme-li záporné číslo kladným číslem, je výsledek číslo </a:t>
            </a:r>
            <a:r>
              <a:rPr lang="cs-CZ" sz="3100" b="1" dirty="0" smtClean="0">
                <a:solidFill>
                  <a:srgbClr val="FF0000"/>
                </a:solidFill>
              </a:rPr>
              <a:t>„záporné“</a:t>
            </a:r>
            <a:r>
              <a:rPr lang="cs-CZ" sz="3100" b="1" dirty="0" smtClean="0"/>
              <a:t>.</a:t>
            </a:r>
          </a:p>
          <a:p>
            <a:pPr marL="514350" indent="-514350">
              <a:buSzPct val="100000"/>
              <a:buFont typeface="+mj-lt"/>
              <a:buAutoNum type="alphaLcParenR" startAt="2"/>
            </a:pPr>
            <a:endParaRPr lang="cs-CZ" sz="3200" b="1" dirty="0"/>
          </a:p>
          <a:p>
            <a:pPr marL="0" indent="0" algn="ctr">
              <a:buSzPct val="100000"/>
              <a:buNone/>
            </a:pPr>
            <a:r>
              <a:rPr lang="cs-CZ" b="1" dirty="0">
                <a:solidFill>
                  <a:srgbClr val="7030A0"/>
                </a:solidFill>
              </a:rPr>
              <a:t>Příklad: (- 6) : </a:t>
            </a:r>
            <a:r>
              <a:rPr lang="cs-CZ" b="1" dirty="0" smtClean="0">
                <a:solidFill>
                  <a:srgbClr val="7030A0"/>
                </a:solidFill>
              </a:rPr>
              <a:t>3 </a:t>
            </a:r>
            <a:r>
              <a:rPr lang="cs-CZ" b="1" dirty="0">
                <a:solidFill>
                  <a:srgbClr val="7030A0"/>
                </a:solidFill>
              </a:rPr>
              <a:t>= </a:t>
            </a:r>
            <a:r>
              <a:rPr lang="cs-CZ" b="1" dirty="0" smtClean="0">
                <a:solidFill>
                  <a:srgbClr val="7030A0"/>
                </a:solidFill>
              </a:rPr>
              <a:t>-2</a:t>
            </a:r>
            <a:endParaRPr lang="cs-CZ" b="1" dirty="0">
              <a:solidFill>
                <a:srgbClr val="7030A0"/>
              </a:solidFill>
            </a:endParaRPr>
          </a:p>
          <a:p>
            <a:pPr marL="0" indent="0" algn="ctr">
              <a:buSzPct val="100000"/>
              <a:buNone/>
            </a:pPr>
            <a:endParaRPr lang="cs-CZ" b="1" dirty="0">
              <a:solidFill>
                <a:srgbClr val="7030A0"/>
              </a:solidFill>
            </a:endParaRPr>
          </a:p>
          <a:p>
            <a:pPr marL="0" indent="0">
              <a:buSzPct val="100000"/>
              <a:buNone/>
            </a:pPr>
            <a:r>
              <a:rPr lang="cs-CZ" sz="2600" b="1" dirty="0"/>
              <a:t>Pamatujte si:</a:t>
            </a:r>
          </a:p>
          <a:p>
            <a:pPr marL="0" indent="0">
              <a:buSzPct val="100000"/>
              <a:buNone/>
            </a:pPr>
            <a:r>
              <a:rPr lang="cs-CZ" sz="2600" b="1" dirty="0">
                <a:solidFill>
                  <a:srgbClr val="FF0000"/>
                </a:solidFill>
              </a:rPr>
              <a:t>(+):(+) = (+)      </a:t>
            </a:r>
            <a:r>
              <a:rPr lang="cs-CZ" sz="2600" b="1" dirty="0"/>
              <a:t>=&gt;  </a:t>
            </a:r>
            <a:r>
              <a:rPr lang="cs-CZ" sz="2600" b="1" dirty="0">
                <a:solidFill>
                  <a:srgbClr val="FF0000"/>
                </a:solidFill>
              </a:rPr>
              <a:t>   </a:t>
            </a:r>
            <a:r>
              <a:rPr lang="cs-CZ" sz="2600" b="1" dirty="0"/>
              <a:t>(</a:t>
            </a:r>
            <a:r>
              <a:rPr lang="cs-CZ" sz="2600" b="1" dirty="0">
                <a:solidFill>
                  <a:srgbClr val="FF0000"/>
                </a:solidFill>
              </a:rPr>
              <a:t>+</a:t>
            </a:r>
            <a:r>
              <a:rPr lang="cs-CZ" sz="2600" b="1" dirty="0"/>
              <a:t>4):(</a:t>
            </a:r>
            <a:r>
              <a:rPr lang="cs-CZ" sz="2600" b="1" dirty="0">
                <a:solidFill>
                  <a:srgbClr val="FF0000"/>
                </a:solidFill>
              </a:rPr>
              <a:t>+</a:t>
            </a:r>
            <a:r>
              <a:rPr lang="cs-CZ" sz="2600" b="1" dirty="0"/>
              <a:t>4) = 4:4 = 1</a:t>
            </a:r>
          </a:p>
          <a:p>
            <a:pPr marL="0" indent="0">
              <a:buSzPct val="100000"/>
              <a:buNone/>
            </a:pPr>
            <a:r>
              <a:rPr lang="cs-CZ" sz="2600" b="1" dirty="0">
                <a:solidFill>
                  <a:srgbClr val="FF0000"/>
                </a:solidFill>
              </a:rPr>
              <a:t>(+):( - ) = ( - )     </a:t>
            </a:r>
            <a:r>
              <a:rPr lang="cs-CZ" sz="2600" b="1" dirty="0"/>
              <a:t>=&gt;</a:t>
            </a:r>
            <a:r>
              <a:rPr lang="cs-CZ" sz="2600" b="1" dirty="0">
                <a:solidFill>
                  <a:srgbClr val="FF0000"/>
                </a:solidFill>
              </a:rPr>
              <a:t>     </a:t>
            </a:r>
            <a:r>
              <a:rPr lang="cs-CZ" sz="2600" b="1" dirty="0"/>
              <a:t>(</a:t>
            </a:r>
            <a:r>
              <a:rPr lang="cs-CZ" sz="2600" b="1" dirty="0">
                <a:solidFill>
                  <a:srgbClr val="FF0000"/>
                </a:solidFill>
              </a:rPr>
              <a:t>+</a:t>
            </a:r>
            <a:r>
              <a:rPr lang="cs-CZ" sz="2600" b="1" dirty="0"/>
              <a:t>4):(</a:t>
            </a:r>
            <a:r>
              <a:rPr lang="cs-CZ" sz="2600" b="1" dirty="0">
                <a:solidFill>
                  <a:srgbClr val="FF0000"/>
                </a:solidFill>
              </a:rPr>
              <a:t>-</a:t>
            </a:r>
            <a:r>
              <a:rPr lang="cs-CZ" sz="2600" b="1" dirty="0"/>
              <a:t>4) = 4:(</a:t>
            </a:r>
            <a:r>
              <a:rPr lang="cs-CZ" sz="2600" b="1" dirty="0">
                <a:solidFill>
                  <a:srgbClr val="FF0000"/>
                </a:solidFill>
              </a:rPr>
              <a:t>-</a:t>
            </a:r>
            <a:r>
              <a:rPr lang="cs-CZ" sz="2600" b="1" dirty="0"/>
              <a:t>4) = </a:t>
            </a:r>
            <a:r>
              <a:rPr lang="cs-CZ" sz="2600" b="1" dirty="0">
                <a:solidFill>
                  <a:srgbClr val="FF0000"/>
                </a:solidFill>
              </a:rPr>
              <a:t>-</a:t>
            </a:r>
            <a:r>
              <a:rPr lang="cs-CZ" sz="2600" b="1" dirty="0"/>
              <a:t>1</a:t>
            </a:r>
          </a:p>
          <a:p>
            <a:pPr marL="0" indent="0">
              <a:buSzPct val="100000"/>
              <a:buNone/>
            </a:pPr>
            <a:r>
              <a:rPr lang="cs-CZ" sz="2600" b="1" dirty="0">
                <a:solidFill>
                  <a:srgbClr val="FF0000"/>
                </a:solidFill>
              </a:rPr>
              <a:t>( - ):(+) = ( - )     </a:t>
            </a:r>
            <a:r>
              <a:rPr lang="cs-CZ" sz="2600" b="1" dirty="0"/>
              <a:t>=&gt;     (</a:t>
            </a:r>
            <a:r>
              <a:rPr lang="cs-CZ" sz="2600" b="1" dirty="0">
                <a:solidFill>
                  <a:srgbClr val="FF0000"/>
                </a:solidFill>
              </a:rPr>
              <a:t>-</a:t>
            </a:r>
            <a:r>
              <a:rPr lang="cs-CZ" sz="2600" b="1" dirty="0"/>
              <a:t>4):(+4) = (</a:t>
            </a:r>
            <a:r>
              <a:rPr lang="cs-CZ" sz="2600" b="1" dirty="0">
                <a:solidFill>
                  <a:srgbClr val="FF0000"/>
                </a:solidFill>
              </a:rPr>
              <a:t>-</a:t>
            </a:r>
            <a:r>
              <a:rPr lang="cs-CZ" sz="2600" b="1" dirty="0"/>
              <a:t>4):4 = </a:t>
            </a:r>
            <a:r>
              <a:rPr lang="cs-CZ" sz="2600" b="1" dirty="0">
                <a:solidFill>
                  <a:srgbClr val="FF0000"/>
                </a:solidFill>
              </a:rPr>
              <a:t>-</a:t>
            </a:r>
            <a:r>
              <a:rPr lang="cs-CZ" sz="2600" b="1" dirty="0"/>
              <a:t>1                    </a:t>
            </a:r>
          </a:p>
          <a:p>
            <a:pPr marL="0" indent="0">
              <a:buSzPct val="100000"/>
              <a:buNone/>
            </a:pPr>
            <a:r>
              <a:rPr lang="cs-CZ" sz="2600" b="1" dirty="0">
                <a:solidFill>
                  <a:srgbClr val="FF0000"/>
                </a:solidFill>
              </a:rPr>
              <a:t>( - ):( - ) = (+)     </a:t>
            </a:r>
            <a:r>
              <a:rPr lang="cs-CZ" sz="2600" b="1" dirty="0"/>
              <a:t>=&gt;     (</a:t>
            </a:r>
            <a:r>
              <a:rPr lang="cs-CZ" sz="2600" b="1" dirty="0">
                <a:solidFill>
                  <a:srgbClr val="FF0000"/>
                </a:solidFill>
              </a:rPr>
              <a:t>-</a:t>
            </a:r>
            <a:r>
              <a:rPr lang="cs-CZ" sz="2600" b="1" dirty="0"/>
              <a:t>4):(</a:t>
            </a:r>
            <a:r>
              <a:rPr lang="cs-CZ" sz="2600" b="1" dirty="0">
                <a:solidFill>
                  <a:srgbClr val="FF0000"/>
                </a:solidFill>
              </a:rPr>
              <a:t>-</a:t>
            </a:r>
            <a:r>
              <a:rPr lang="cs-CZ" sz="2600" b="1" dirty="0"/>
              <a:t>4) = (</a:t>
            </a:r>
            <a:r>
              <a:rPr lang="cs-CZ" sz="2600" b="1" dirty="0">
                <a:solidFill>
                  <a:srgbClr val="FF0000"/>
                </a:solidFill>
              </a:rPr>
              <a:t>-</a:t>
            </a:r>
            <a:r>
              <a:rPr lang="cs-CZ" sz="2600" b="1" dirty="0"/>
              <a:t>4):(</a:t>
            </a:r>
            <a:r>
              <a:rPr lang="cs-CZ" sz="2600" b="1" dirty="0">
                <a:solidFill>
                  <a:srgbClr val="FF0000"/>
                </a:solidFill>
              </a:rPr>
              <a:t>-</a:t>
            </a:r>
            <a:r>
              <a:rPr lang="cs-CZ" sz="2600" b="1" dirty="0"/>
              <a:t>4) = 1</a:t>
            </a:r>
            <a:endParaRPr lang="cs-CZ" sz="2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122" name="Picture 2" descr="C:\Users\Ivan\AppData\Local\Microsoft\Windows\Temporary Internet Files\Content.IE5\HO2WHW88\MP90039952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229200"/>
            <a:ext cx="1017787" cy="127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0522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Záporná čísla - </a:t>
            </a:r>
            <a:r>
              <a:rPr lang="cs-CZ" dirty="0" smtClean="0"/>
              <a:t>podíl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SzPct val="100000"/>
              <a:buFont typeface="+mj-lt"/>
              <a:buAutoNum type="alphaLcParenR" startAt="9"/>
            </a:pPr>
            <a:r>
              <a:rPr lang="cs-CZ" sz="3100" b="1" dirty="0"/>
              <a:t>Dělíme-li kladné číslo záporným číslem, je výsledek číslo </a:t>
            </a:r>
            <a:r>
              <a:rPr lang="cs-CZ" sz="3100" b="1" dirty="0">
                <a:solidFill>
                  <a:srgbClr val="FF0000"/>
                </a:solidFill>
              </a:rPr>
              <a:t>„záporné“</a:t>
            </a:r>
            <a:r>
              <a:rPr lang="cs-CZ" sz="3100" b="1" dirty="0"/>
              <a:t>.</a:t>
            </a:r>
          </a:p>
          <a:p>
            <a:endParaRPr lang="cs-CZ" dirty="0"/>
          </a:p>
          <a:p>
            <a:pPr marL="0" indent="0" algn="ctr">
              <a:buNone/>
            </a:pPr>
            <a:r>
              <a:rPr lang="cs-CZ" b="1" dirty="0">
                <a:solidFill>
                  <a:srgbClr val="7030A0"/>
                </a:solidFill>
              </a:rPr>
              <a:t>Příklad: 6 : </a:t>
            </a:r>
            <a:r>
              <a:rPr lang="cs-CZ" b="1" dirty="0" smtClean="0">
                <a:solidFill>
                  <a:srgbClr val="7030A0"/>
                </a:solidFill>
              </a:rPr>
              <a:t>(-3) </a:t>
            </a:r>
            <a:r>
              <a:rPr lang="cs-CZ" b="1" dirty="0">
                <a:solidFill>
                  <a:srgbClr val="7030A0"/>
                </a:solidFill>
              </a:rPr>
              <a:t>= -2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Pamatujte si: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FF0000"/>
                </a:solidFill>
              </a:rPr>
              <a:t>(+):(+) = (+)      </a:t>
            </a:r>
            <a:r>
              <a:rPr lang="cs-CZ" sz="2600" b="1" dirty="0"/>
              <a:t>=&gt;     </a:t>
            </a:r>
            <a:r>
              <a:rPr lang="cs-CZ" sz="2600" b="1" dirty="0" smtClean="0"/>
              <a:t>(</a:t>
            </a:r>
            <a:r>
              <a:rPr lang="cs-CZ" sz="2600" b="1" dirty="0" smtClean="0">
                <a:solidFill>
                  <a:srgbClr val="FF0000"/>
                </a:solidFill>
              </a:rPr>
              <a:t>+</a:t>
            </a:r>
            <a:r>
              <a:rPr lang="cs-CZ" sz="2600" b="1" dirty="0" smtClean="0"/>
              <a:t>9):(</a:t>
            </a:r>
            <a:r>
              <a:rPr lang="cs-CZ" sz="2600" b="1" dirty="0" smtClean="0">
                <a:solidFill>
                  <a:srgbClr val="FF0000"/>
                </a:solidFill>
              </a:rPr>
              <a:t>+</a:t>
            </a:r>
            <a:r>
              <a:rPr lang="cs-CZ" sz="2600" b="1" dirty="0" smtClean="0"/>
              <a:t>3) </a:t>
            </a:r>
            <a:r>
              <a:rPr lang="cs-CZ" sz="2600" b="1" dirty="0"/>
              <a:t>= </a:t>
            </a:r>
            <a:r>
              <a:rPr lang="cs-CZ" sz="2600" b="1" dirty="0" smtClean="0"/>
              <a:t>9:3 </a:t>
            </a:r>
            <a:r>
              <a:rPr lang="cs-CZ" sz="2600" b="1" dirty="0"/>
              <a:t>= </a:t>
            </a:r>
            <a:r>
              <a:rPr lang="cs-CZ" sz="2600" b="1" dirty="0" smtClean="0"/>
              <a:t>3</a:t>
            </a:r>
            <a:endParaRPr lang="cs-CZ" sz="2600" b="1" dirty="0"/>
          </a:p>
          <a:p>
            <a:pPr marL="0" indent="0">
              <a:buNone/>
            </a:pPr>
            <a:r>
              <a:rPr lang="cs-CZ" sz="2600" b="1" dirty="0">
                <a:solidFill>
                  <a:srgbClr val="FF0000"/>
                </a:solidFill>
              </a:rPr>
              <a:t>(+):( - ) = ( - )     </a:t>
            </a:r>
            <a:r>
              <a:rPr lang="cs-CZ" sz="2600" b="1" dirty="0"/>
              <a:t>=&gt;     </a:t>
            </a:r>
            <a:r>
              <a:rPr lang="cs-CZ" sz="2600" b="1" dirty="0" smtClean="0"/>
              <a:t>(</a:t>
            </a:r>
            <a:r>
              <a:rPr lang="cs-CZ" sz="2600" b="1" dirty="0" smtClean="0">
                <a:solidFill>
                  <a:srgbClr val="FF0000"/>
                </a:solidFill>
              </a:rPr>
              <a:t>+</a:t>
            </a:r>
            <a:r>
              <a:rPr lang="cs-CZ" sz="2600" b="1" dirty="0" smtClean="0"/>
              <a:t>9):(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3) </a:t>
            </a:r>
            <a:r>
              <a:rPr lang="cs-CZ" sz="2600" b="1" dirty="0"/>
              <a:t>= </a:t>
            </a:r>
            <a:r>
              <a:rPr lang="cs-CZ" sz="2600" b="1" dirty="0" smtClean="0"/>
              <a:t>9:(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3) </a:t>
            </a:r>
            <a:r>
              <a:rPr lang="cs-CZ" sz="2600" b="1" dirty="0"/>
              <a:t>= 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3</a:t>
            </a:r>
            <a:endParaRPr lang="cs-CZ" sz="2600" b="1" dirty="0"/>
          </a:p>
          <a:p>
            <a:pPr marL="0" indent="0">
              <a:buNone/>
            </a:pPr>
            <a:r>
              <a:rPr lang="cs-CZ" sz="2600" b="1" dirty="0">
                <a:solidFill>
                  <a:srgbClr val="FF0000"/>
                </a:solidFill>
              </a:rPr>
              <a:t>( - ):(+) = ( - )     </a:t>
            </a:r>
            <a:r>
              <a:rPr lang="cs-CZ" sz="2600" b="1" dirty="0"/>
              <a:t>=&gt;     </a:t>
            </a:r>
            <a:r>
              <a:rPr lang="cs-CZ" sz="2600" b="1" dirty="0" smtClean="0"/>
              <a:t>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9):(</a:t>
            </a:r>
            <a:r>
              <a:rPr lang="cs-CZ" sz="2600" b="1" dirty="0" smtClean="0">
                <a:solidFill>
                  <a:srgbClr val="FF0000"/>
                </a:solidFill>
              </a:rPr>
              <a:t>+</a:t>
            </a:r>
            <a:r>
              <a:rPr lang="cs-CZ" sz="2600" b="1" dirty="0" smtClean="0"/>
              <a:t>3) </a:t>
            </a:r>
            <a:r>
              <a:rPr lang="cs-CZ" sz="2600" b="1" dirty="0"/>
              <a:t>= </a:t>
            </a:r>
            <a:r>
              <a:rPr lang="cs-CZ" sz="2600" b="1" dirty="0" smtClean="0"/>
              <a:t>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9):3 </a:t>
            </a:r>
            <a:r>
              <a:rPr lang="cs-CZ" sz="2600" b="1" dirty="0"/>
              <a:t>= 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3                    </a:t>
            </a:r>
            <a:endParaRPr lang="cs-CZ" sz="2600" b="1" dirty="0"/>
          </a:p>
          <a:p>
            <a:pPr marL="0" indent="0">
              <a:buNone/>
            </a:pPr>
            <a:r>
              <a:rPr lang="cs-CZ" sz="2600" b="1" dirty="0">
                <a:solidFill>
                  <a:srgbClr val="FF0000"/>
                </a:solidFill>
              </a:rPr>
              <a:t>( - ):( - ) = (+)     </a:t>
            </a:r>
            <a:r>
              <a:rPr lang="cs-CZ" sz="2600" b="1" dirty="0"/>
              <a:t>=&gt;     </a:t>
            </a:r>
            <a:r>
              <a:rPr lang="cs-CZ" sz="2600" b="1" dirty="0" smtClean="0"/>
              <a:t>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9):(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3) </a:t>
            </a:r>
            <a:r>
              <a:rPr lang="cs-CZ" sz="2600" b="1" dirty="0"/>
              <a:t>= </a:t>
            </a:r>
            <a:r>
              <a:rPr lang="cs-CZ" sz="2600" b="1" dirty="0" smtClean="0"/>
              <a:t>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9):(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3) </a:t>
            </a:r>
            <a:r>
              <a:rPr lang="cs-CZ" sz="2600" b="1" dirty="0"/>
              <a:t>= </a:t>
            </a:r>
            <a:r>
              <a:rPr lang="cs-CZ" sz="2600" b="1" dirty="0" smtClean="0"/>
              <a:t>3</a:t>
            </a:r>
            <a:endParaRPr lang="cs-CZ" sz="2600" b="1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146" name="Picture 2" descr="C:\Users\Ivan\AppData\Local\Microsoft\Windows\Temporary Internet Files\Content.IE5\LME8GTEC\MP90040051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176765"/>
            <a:ext cx="1108315" cy="1385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75050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Záporná čísla - </a:t>
            </a:r>
            <a:r>
              <a:rPr lang="cs-CZ" dirty="0" smtClean="0"/>
              <a:t>podíl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lphaLcParenR" startAt="9"/>
            </a:pPr>
            <a:r>
              <a:rPr lang="cs-CZ" b="1" dirty="0"/>
              <a:t>Dělíme-li </a:t>
            </a:r>
            <a:r>
              <a:rPr lang="cs-CZ" b="1" dirty="0" smtClean="0">
                <a:solidFill>
                  <a:srgbClr val="FF0000"/>
                </a:solidFill>
              </a:rPr>
              <a:t>nulu</a:t>
            </a:r>
            <a:r>
              <a:rPr lang="cs-CZ" b="1" dirty="0" smtClean="0"/>
              <a:t> kladným číslem, </a:t>
            </a:r>
            <a:r>
              <a:rPr lang="cs-CZ" b="1" dirty="0"/>
              <a:t>je výsledek číslo </a:t>
            </a:r>
            <a:r>
              <a:rPr lang="cs-CZ" b="1" dirty="0" smtClean="0">
                <a:solidFill>
                  <a:srgbClr val="FF0000"/>
                </a:solidFill>
              </a:rPr>
              <a:t>„nula“</a:t>
            </a:r>
            <a:r>
              <a:rPr lang="cs-CZ" b="1" dirty="0" smtClean="0"/>
              <a:t>.</a:t>
            </a:r>
            <a:endParaRPr lang="cs-CZ" b="1" dirty="0"/>
          </a:p>
          <a:p>
            <a:endParaRPr lang="cs-CZ" sz="2800" dirty="0"/>
          </a:p>
          <a:p>
            <a:pPr marL="0" indent="0" algn="ctr">
              <a:buNone/>
            </a:pPr>
            <a:r>
              <a:rPr lang="cs-CZ" sz="2700" b="1" dirty="0">
                <a:solidFill>
                  <a:srgbClr val="7030A0"/>
                </a:solidFill>
              </a:rPr>
              <a:t>Příklad: </a:t>
            </a:r>
            <a:r>
              <a:rPr lang="cs-CZ" sz="2700" b="1" dirty="0" smtClean="0">
                <a:solidFill>
                  <a:srgbClr val="7030A0"/>
                </a:solidFill>
              </a:rPr>
              <a:t>0 </a:t>
            </a:r>
            <a:r>
              <a:rPr lang="cs-CZ" sz="2700" b="1" dirty="0">
                <a:solidFill>
                  <a:srgbClr val="7030A0"/>
                </a:solidFill>
              </a:rPr>
              <a:t>: </a:t>
            </a:r>
            <a:r>
              <a:rPr lang="cs-CZ" sz="2700" b="1" dirty="0" smtClean="0">
                <a:solidFill>
                  <a:srgbClr val="7030A0"/>
                </a:solidFill>
              </a:rPr>
              <a:t>3 </a:t>
            </a:r>
            <a:r>
              <a:rPr lang="cs-CZ" sz="2700" b="1" dirty="0">
                <a:solidFill>
                  <a:srgbClr val="7030A0"/>
                </a:solidFill>
              </a:rPr>
              <a:t>= </a:t>
            </a:r>
            <a:r>
              <a:rPr lang="cs-CZ" sz="2700" b="1" dirty="0" smtClean="0">
                <a:solidFill>
                  <a:srgbClr val="7030A0"/>
                </a:solidFill>
              </a:rPr>
              <a:t>0</a:t>
            </a:r>
            <a:endParaRPr lang="cs-CZ" sz="2700" b="1" dirty="0">
              <a:solidFill>
                <a:srgbClr val="7030A0"/>
              </a:solidFill>
            </a:endParaRPr>
          </a:p>
          <a:p>
            <a:endParaRPr lang="cs-CZ" sz="2800" dirty="0"/>
          </a:p>
          <a:p>
            <a:pPr marL="0" indent="0">
              <a:buNone/>
            </a:pPr>
            <a:r>
              <a:rPr lang="cs-CZ" sz="2400" b="1" dirty="0"/>
              <a:t>Pamatujte si: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0:(+) </a:t>
            </a:r>
            <a:r>
              <a:rPr lang="cs-CZ" sz="2400" b="1" dirty="0">
                <a:solidFill>
                  <a:srgbClr val="FF0000"/>
                </a:solidFill>
              </a:rPr>
              <a:t>= </a:t>
            </a:r>
            <a:r>
              <a:rPr lang="cs-CZ" sz="2400" b="1" dirty="0" smtClean="0">
                <a:solidFill>
                  <a:srgbClr val="FF0000"/>
                </a:solidFill>
              </a:rPr>
              <a:t>0            </a:t>
            </a:r>
            <a:r>
              <a:rPr lang="cs-CZ" sz="2400" b="1" dirty="0" smtClean="0"/>
              <a:t>=&gt;     0:(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4) </a:t>
            </a:r>
            <a:r>
              <a:rPr lang="cs-CZ" sz="2400" b="1" dirty="0"/>
              <a:t>= </a:t>
            </a:r>
            <a:r>
              <a:rPr lang="cs-CZ" sz="2400" b="1" dirty="0" smtClean="0"/>
              <a:t>0</a:t>
            </a: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…                       </a:t>
            </a:r>
            <a:r>
              <a:rPr lang="cs-CZ" sz="2400" b="1" dirty="0" smtClean="0"/>
              <a:t>=&gt;     …</a:t>
            </a:r>
          </a:p>
        </p:txBody>
      </p:sp>
      <p:pic>
        <p:nvPicPr>
          <p:cNvPr id="10242" name="Picture 2" descr="C:\Users\Ivan\AppData\Local\Microsoft\Windows\Temporary Internet Files\Content.IE5\U1GP9MQO\MC9003408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81128"/>
            <a:ext cx="1828800" cy="182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1352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Záporná čísla - </a:t>
            </a:r>
            <a:r>
              <a:rPr lang="cs-CZ" dirty="0" smtClean="0"/>
              <a:t>podíl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lphaLcParenR" startAt="10"/>
            </a:pPr>
            <a:r>
              <a:rPr lang="cs-CZ" b="1" dirty="0"/>
              <a:t>Dělíme-li </a:t>
            </a:r>
            <a:r>
              <a:rPr lang="cs-CZ" b="1" dirty="0">
                <a:solidFill>
                  <a:srgbClr val="FF0000"/>
                </a:solidFill>
              </a:rPr>
              <a:t>nulu</a:t>
            </a:r>
            <a:r>
              <a:rPr lang="cs-CZ" b="1" dirty="0"/>
              <a:t> </a:t>
            </a:r>
            <a:r>
              <a:rPr lang="cs-CZ" b="1" dirty="0" smtClean="0"/>
              <a:t>záporným </a:t>
            </a:r>
            <a:r>
              <a:rPr lang="cs-CZ" b="1" dirty="0"/>
              <a:t>číslem, je výsledek číslo </a:t>
            </a:r>
            <a:r>
              <a:rPr lang="cs-CZ" b="1" dirty="0">
                <a:solidFill>
                  <a:srgbClr val="FF0000"/>
                </a:solidFill>
              </a:rPr>
              <a:t>„nula“</a:t>
            </a:r>
            <a:r>
              <a:rPr lang="cs-CZ" b="1" dirty="0"/>
              <a:t>.</a:t>
            </a:r>
          </a:p>
          <a:p>
            <a:endParaRPr lang="cs-CZ" sz="2800" dirty="0"/>
          </a:p>
          <a:p>
            <a:pPr marL="0" indent="0" algn="ctr">
              <a:buNone/>
            </a:pPr>
            <a:r>
              <a:rPr lang="cs-CZ" sz="2700" b="1" dirty="0">
                <a:solidFill>
                  <a:srgbClr val="7030A0"/>
                </a:solidFill>
              </a:rPr>
              <a:t>Příklad: 0 : </a:t>
            </a:r>
            <a:r>
              <a:rPr lang="cs-CZ" sz="2700" b="1" dirty="0" smtClean="0">
                <a:solidFill>
                  <a:srgbClr val="7030A0"/>
                </a:solidFill>
              </a:rPr>
              <a:t>(-3) </a:t>
            </a:r>
            <a:r>
              <a:rPr lang="cs-CZ" sz="2700" b="1" dirty="0">
                <a:solidFill>
                  <a:srgbClr val="7030A0"/>
                </a:solidFill>
              </a:rPr>
              <a:t>= 0</a:t>
            </a:r>
          </a:p>
          <a:p>
            <a:endParaRPr lang="cs-CZ" sz="2800" dirty="0"/>
          </a:p>
          <a:p>
            <a:pPr marL="0" indent="0">
              <a:buNone/>
            </a:pPr>
            <a:r>
              <a:rPr lang="cs-CZ" sz="2400" b="1" dirty="0"/>
              <a:t>Pamatujte si: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0</a:t>
            </a:r>
            <a:r>
              <a:rPr lang="cs-CZ" sz="2400" b="1" dirty="0" smtClean="0">
                <a:solidFill>
                  <a:srgbClr val="FF0000"/>
                </a:solidFill>
              </a:rPr>
              <a:t>:(-) </a:t>
            </a:r>
            <a:r>
              <a:rPr lang="cs-CZ" sz="2400" b="1" dirty="0">
                <a:solidFill>
                  <a:srgbClr val="FF0000"/>
                </a:solidFill>
              </a:rPr>
              <a:t>= 0            </a:t>
            </a:r>
            <a:r>
              <a:rPr lang="cs-CZ" sz="2400" b="1" dirty="0"/>
              <a:t>=&gt;     0</a:t>
            </a:r>
            <a:r>
              <a:rPr lang="cs-CZ" sz="2400" b="1" dirty="0" smtClean="0"/>
              <a:t>:(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3</a:t>
            </a:r>
            <a:r>
              <a:rPr lang="cs-CZ" sz="2400" b="1" dirty="0"/>
              <a:t>) = 0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…                    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/>
              <a:t>=&gt;     …</a:t>
            </a:r>
          </a:p>
          <a:p>
            <a:endParaRPr lang="cs-CZ" dirty="0"/>
          </a:p>
        </p:txBody>
      </p:sp>
      <p:pic>
        <p:nvPicPr>
          <p:cNvPr id="11266" name="Picture 2" descr="C:\Users\Ivan\AppData\Local\Microsoft\Windows\Temporary Internet Files\Content.IE5\620KRB6X\MC9002402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81128"/>
            <a:ext cx="1799539" cy="182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1903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Použitý zdroj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400" dirty="0"/>
              <a:t>Hlavní zdroj informací:</a:t>
            </a:r>
          </a:p>
          <a:p>
            <a:pPr marL="0" indent="0">
              <a:buNone/>
            </a:pPr>
            <a:r>
              <a:rPr lang="cs-CZ" sz="1400" dirty="0" smtClean="0"/>
              <a:t>RNDr. Jan Houska, CSs., Mgr. Jaroslava Hávová, doc. ing. Bohuslav Eichler, Matematika – Aritmetika a algebra, pro 9. ročník a nižší třídy gymnázia, </a:t>
            </a:r>
            <a:r>
              <a:rPr lang="cs-CZ" sz="1400" dirty="0"/>
              <a:t>2. vydání, vydalo </a:t>
            </a:r>
            <a:r>
              <a:rPr lang="cs-CZ" sz="1400" dirty="0" smtClean="0"/>
              <a:t>nakladatelství Fortuna, Praha, 1991.</a:t>
            </a:r>
            <a:endParaRPr lang="cs-CZ" sz="1400" dirty="0"/>
          </a:p>
          <a:p>
            <a:r>
              <a:rPr lang="cs-CZ" sz="1400" dirty="0" smtClean="0"/>
              <a:t>Snímek </a:t>
            </a:r>
            <a:r>
              <a:rPr lang="cs-CZ" sz="1400" dirty="0"/>
              <a:t>2., 3., </a:t>
            </a:r>
            <a:r>
              <a:rPr lang="cs-CZ" sz="1400" dirty="0" smtClean="0"/>
              <a:t>4., 5., 6., 7</a:t>
            </a:r>
            <a:r>
              <a:rPr lang="cs-CZ" sz="1400" dirty="0"/>
              <a:t>., </a:t>
            </a:r>
            <a:r>
              <a:rPr lang="cs-CZ" sz="1400" dirty="0" smtClean="0"/>
              <a:t>8., 9. , 10., 11. a 12.: </a:t>
            </a: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      </a:t>
            </a:r>
            <a:r>
              <a:rPr lang="cs-CZ" sz="1400" dirty="0"/>
              <a:t>Obrázky sady MS Office.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9595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Záporná  čísla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Zpracoval: ing. Ivan Števula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Záporná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b="1" dirty="0" smtClean="0"/>
              <a:t>Kde je potkáme ?</a:t>
            </a:r>
          </a:p>
          <a:p>
            <a:endParaRPr lang="cs-CZ" dirty="0"/>
          </a:p>
          <a:p>
            <a:r>
              <a:rPr lang="cs-CZ" sz="2400" b="1" dirty="0" smtClean="0"/>
              <a:t>Teploměr - teplota přes den a v noci.</a:t>
            </a:r>
          </a:p>
          <a:p>
            <a:r>
              <a:rPr lang="cs-CZ" sz="2400" b="1" dirty="0" smtClean="0"/>
              <a:t>V obchodě - velký nákup, malá peněženka.</a:t>
            </a:r>
          </a:p>
          <a:p>
            <a:r>
              <a:rPr lang="cs-CZ" sz="2400" b="1" dirty="0" smtClean="0"/>
              <a:t>Půjčky a úvěry – malý příjem.</a:t>
            </a:r>
            <a:endParaRPr lang="cs-CZ" sz="2400" b="1" dirty="0"/>
          </a:p>
        </p:txBody>
      </p:sp>
      <p:pic>
        <p:nvPicPr>
          <p:cNvPr id="1028" name="Picture 4" descr="C:\Users\Ivan\AppData\Local\Microsoft\Windows\Temporary Internet Files\Content.IE5\HO2WHW88\MP90040098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412304"/>
            <a:ext cx="1747612" cy="218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Ivan\AppData\Local\Microsoft\Windows\Temporary Internet Files\Content.IE5\BJ4ZYXG9\MP90040556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7501" y="4403903"/>
            <a:ext cx="3278475" cy="219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09433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Záporná čísla - odčítání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SzPct val="100000"/>
              <a:buFont typeface="+mj-lt"/>
              <a:buAutoNum type="alphaLcParenR"/>
            </a:pPr>
            <a:r>
              <a:rPr lang="cs-CZ" b="1" dirty="0" smtClean="0"/>
              <a:t>Odečíst číslo znamená přičíst číslo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„opačné“</a:t>
            </a:r>
            <a:r>
              <a:rPr lang="cs-CZ" b="1" dirty="0" smtClean="0"/>
              <a:t>.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endParaRPr lang="cs-CZ" b="1" dirty="0"/>
          </a:p>
          <a:p>
            <a:pPr marL="0" indent="0" algn="ctr">
              <a:buSzPct val="100000"/>
              <a:buNone/>
            </a:pPr>
            <a:r>
              <a:rPr lang="cs-CZ" b="1" dirty="0" smtClean="0">
                <a:solidFill>
                  <a:srgbClr val="7030A0"/>
                </a:solidFill>
              </a:rPr>
              <a:t>Příklad: 6 – 3 = 6 + (-3) = 3</a:t>
            </a:r>
          </a:p>
          <a:p>
            <a:pPr marL="0" indent="0" algn="ctr">
              <a:buSzPct val="100000"/>
              <a:buNone/>
            </a:pPr>
            <a:endParaRPr lang="cs-CZ" b="1" dirty="0">
              <a:solidFill>
                <a:srgbClr val="7030A0"/>
              </a:solidFill>
            </a:endParaRPr>
          </a:p>
          <a:p>
            <a:pPr marL="0" indent="0">
              <a:buSzPct val="100000"/>
              <a:buNone/>
            </a:pPr>
            <a:r>
              <a:rPr lang="cs-CZ" sz="2700" b="1" dirty="0" smtClean="0"/>
              <a:t>Pamatujte si:</a:t>
            </a:r>
          </a:p>
          <a:p>
            <a:pPr marL="0" indent="0">
              <a:buSzPct val="100000"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+ ( + a ) = + a       </a:t>
            </a:r>
            <a:r>
              <a:rPr lang="cs-CZ" sz="2400" b="1" dirty="0" smtClean="0"/>
              <a:t>=&gt;       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 ( 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 5 ) = 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 5</a:t>
            </a:r>
          </a:p>
          <a:p>
            <a:pPr marL="0" indent="0">
              <a:buSzPct val="100000"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+ ( - a ) = - a</a:t>
            </a:r>
            <a:r>
              <a:rPr lang="cs-CZ" sz="2400" b="1" dirty="0"/>
              <a:t> </a:t>
            </a:r>
            <a:r>
              <a:rPr lang="cs-CZ" sz="2400" b="1" dirty="0" smtClean="0"/>
              <a:t>         =&gt;       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 ( 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 5 ) = 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 5</a:t>
            </a:r>
          </a:p>
          <a:p>
            <a:pPr marL="0" indent="0">
              <a:buSzPct val="100000"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- ( + a ) = - a</a:t>
            </a:r>
            <a:r>
              <a:rPr lang="cs-CZ" sz="2400" b="1" dirty="0"/>
              <a:t> </a:t>
            </a:r>
            <a:r>
              <a:rPr lang="cs-CZ" sz="2400" b="1" dirty="0" smtClean="0"/>
              <a:t>         =&gt;        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 ( 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 5 ) = 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 5</a:t>
            </a:r>
          </a:p>
          <a:p>
            <a:pPr marL="0" indent="0">
              <a:buSzPct val="100000"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- ( - a ) = + a</a:t>
            </a:r>
            <a:r>
              <a:rPr lang="cs-CZ" sz="2400" b="1" dirty="0"/>
              <a:t> </a:t>
            </a:r>
            <a:r>
              <a:rPr lang="cs-CZ" sz="2400" b="1" dirty="0" smtClean="0"/>
              <a:t>         =&gt;</a:t>
            </a:r>
            <a:r>
              <a:rPr lang="cs-CZ" sz="2400" b="1" dirty="0" smtClean="0">
                <a:solidFill>
                  <a:srgbClr val="FF0000"/>
                </a:solidFill>
              </a:rPr>
              <a:t>        - </a:t>
            </a:r>
            <a:r>
              <a:rPr lang="cs-CZ" sz="2400" b="1" dirty="0" smtClean="0"/>
              <a:t>( </a:t>
            </a:r>
            <a:r>
              <a:rPr lang="cs-CZ" sz="2400" b="1" dirty="0" smtClean="0">
                <a:solidFill>
                  <a:srgbClr val="FF0000"/>
                </a:solidFill>
              </a:rPr>
              <a:t>- </a:t>
            </a:r>
            <a:r>
              <a:rPr lang="cs-CZ" sz="2400" b="1" dirty="0" smtClean="0"/>
              <a:t>5 ) = 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 5</a:t>
            </a:r>
          </a:p>
        </p:txBody>
      </p:sp>
      <p:pic>
        <p:nvPicPr>
          <p:cNvPr id="1026" name="Picture 2" descr="C:\Users\Ivan\AppData\Local\Microsoft\Windows\Temporary Internet Files\Content.IE5\DB5X58O6\MP90030960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509120"/>
            <a:ext cx="130454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4892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Záporná čísla - </a:t>
            </a:r>
            <a:r>
              <a:rPr lang="cs-CZ" dirty="0" smtClean="0"/>
              <a:t>součin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SzPct val="100000"/>
              <a:buFont typeface="+mj-lt"/>
              <a:buAutoNum type="alphaLcParenR" startAt="2"/>
            </a:pPr>
            <a:r>
              <a:rPr lang="cs-CZ" b="1" dirty="0" smtClean="0"/>
              <a:t>Součin dvou záporných čísel je číslo </a:t>
            </a:r>
            <a:r>
              <a:rPr lang="cs-CZ" b="1" dirty="0" smtClean="0">
                <a:solidFill>
                  <a:srgbClr val="FF0000"/>
                </a:solidFill>
              </a:rPr>
              <a:t>„kladné“.</a:t>
            </a:r>
          </a:p>
          <a:p>
            <a:pPr marL="514350" indent="-514350">
              <a:buSzPct val="100000"/>
              <a:buFont typeface="+mj-lt"/>
              <a:buAutoNum type="alphaLcParenR" startAt="2"/>
            </a:pPr>
            <a:endParaRPr lang="cs-CZ" b="1" dirty="0"/>
          </a:p>
          <a:p>
            <a:pPr marL="0" indent="0" algn="ctr">
              <a:buSzPct val="100000"/>
              <a:buNone/>
            </a:pPr>
            <a:r>
              <a:rPr lang="cs-CZ" b="1" dirty="0">
                <a:solidFill>
                  <a:srgbClr val="7030A0"/>
                </a:solidFill>
              </a:rPr>
              <a:t>Příklad: </a:t>
            </a:r>
            <a:r>
              <a:rPr lang="cs-CZ" b="1" dirty="0" smtClean="0">
                <a:solidFill>
                  <a:srgbClr val="7030A0"/>
                </a:solidFill>
              </a:rPr>
              <a:t>(- 6) . (- 3) </a:t>
            </a:r>
            <a:r>
              <a:rPr lang="cs-CZ" b="1" dirty="0">
                <a:solidFill>
                  <a:srgbClr val="7030A0"/>
                </a:solidFill>
              </a:rPr>
              <a:t>= </a:t>
            </a:r>
            <a:r>
              <a:rPr lang="cs-CZ" b="1" dirty="0" smtClean="0">
                <a:solidFill>
                  <a:srgbClr val="7030A0"/>
                </a:solidFill>
              </a:rPr>
              <a:t>18</a:t>
            </a:r>
            <a:endParaRPr lang="cs-CZ" b="1" dirty="0">
              <a:solidFill>
                <a:srgbClr val="7030A0"/>
              </a:solidFill>
            </a:endParaRPr>
          </a:p>
          <a:p>
            <a:pPr marL="0" indent="0" algn="ctr">
              <a:buSzPct val="100000"/>
              <a:buNone/>
            </a:pPr>
            <a:endParaRPr lang="cs-CZ" b="1" dirty="0">
              <a:solidFill>
                <a:srgbClr val="7030A0"/>
              </a:solidFill>
            </a:endParaRPr>
          </a:p>
          <a:p>
            <a:pPr marL="0" indent="0">
              <a:buSzPct val="100000"/>
              <a:buNone/>
            </a:pPr>
            <a:r>
              <a:rPr lang="cs-CZ" sz="2700" b="1" dirty="0"/>
              <a:t>Pamatujte </a:t>
            </a:r>
            <a:r>
              <a:rPr lang="cs-CZ" sz="2700" b="1" dirty="0" smtClean="0"/>
              <a:t>si:</a:t>
            </a:r>
            <a:endParaRPr lang="cs-CZ" sz="2700" b="1" dirty="0"/>
          </a:p>
          <a:p>
            <a:pPr marL="0" indent="0">
              <a:buSzPct val="100000"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(+) . (+) = (+)          </a:t>
            </a:r>
            <a:r>
              <a:rPr lang="cs-CZ" sz="2400" b="1" dirty="0" smtClean="0"/>
              <a:t>=&gt;  </a:t>
            </a:r>
            <a:r>
              <a:rPr lang="cs-CZ" sz="2400" b="1" dirty="0" smtClean="0">
                <a:solidFill>
                  <a:srgbClr val="FF0000"/>
                </a:solidFill>
              </a:rPr>
              <a:t>   </a:t>
            </a:r>
            <a:r>
              <a:rPr lang="cs-CZ" sz="2400" b="1" dirty="0" smtClean="0"/>
              <a:t>(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4) . (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3) = 4 . 3 = 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12</a:t>
            </a:r>
          </a:p>
          <a:p>
            <a:pPr marL="0" indent="0">
              <a:buSzPct val="100000"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(+) . ( - ) = ( - )         </a:t>
            </a:r>
            <a:r>
              <a:rPr lang="cs-CZ" sz="2400" b="1" dirty="0" smtClean="0"/>
              <a:t>=&gt;</a:t>
            </a:r>
            <a:r>
              <a:rPr lang="cs-CZ" sz="2400" b="1" dirty="0" smtClean="0">
                <a:solidFill>
                  <a:srgbClr val="FF0000"/>
                </a:solidFill>
              </a:rPr>
              <a:t>     </a:t>
            </a:r>
            <a:r>
              <a:rPr lang="cs-CZ" sz="2400" b="1" dirty="0" smtClean="0"/>
              <a:t>(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4) . (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3) = 4 . (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3) = 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12</a:t>
            </a:r>
          </a:p>
          <a:p>
            <a:pPr marL="0" indent="0">
              <a:buSzPct val="100000"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( - ) . (+) = ( - )         </a:t>
            </a:r>
            <a:r>
              <a:rPr lang="cs-CZ" sz="2400" b="1" dirty="0" smtClean="0"/>
              <a:t>=&gt;     (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4</a:t>
            </a:r>
            <a:r>
              <a:rPr lang="cs-CZ" sz="2400" b="1" dirty="0"/>
              <a:t>) . </a:t>
            </a:r>
            <a:r>
              <a:rPr lang="cs-CZ" sz="2400" b="1" dirty="0" smtClean="0"/>
              <a:t>(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4</a:t>
            </a:r>
            <a:r>
              <a:rPr lang="cs-CZ" sz="2400" b="1" dirty="0"/>
              <a:t>) = </a:t>
            </a:r>
            <a:r>
              <a:rPr lang="cs-CZ" sz="2400" b="1" dirty="0" smtClean="0"/>
              <a:t>(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/>
              <a:t>4</a:t>
            </a:r>
            <a:r>
              <a:rPr lang="cs-CZ" sz="2400" b="1" dirty="0" smtClean="0"/>
              <a:t>)</a:t>
            </a:r>
            <a:r>
              <a:rPr lang="cs-CZ" sz="2400" b="1" dirty="0"/>
              <a:t> </a:t>
            </a:r>
            <a:r>
              <a:rPr lang="cs-CZ" sz="2400" b="1" dirty="0" smtClean="0"/>
              <a:t>. 3 = </a:t>
            </a:r>
            <a:r>
              <a:rPr lang="cs-CZ" sz="2400" b="1" dirty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12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marL="0" indent="0">
              <a:buSzPct val="100000"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( - ) . ( - ) = (+)         </a:t>
            </a:r>
            <a:r>
              <a:rPr lang="cs-CZ" sz="2400" b="1" dirty="0" smtClean="0"/>
              <a:t>=&gt;     (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4</a:t>
            </a:r>
            <a:r>
              <a:rPr lang="cs-CZ" sz="2400" b="1" dirty="0"/>
              <a:t>) . </a:t>
            </a:r>
            <a:r>
              <a:rPr lang="cs-CZ" sz="2400" b="1" dirty="0" smtClean="0"/>
              <a:t>(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3) </a:t>
            </a:r>
            <a:r>
              <a:rPr lang="cs-CZ" sz="2400" b="1" dirty="0"/>
              <a:t>= 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12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marL="0" indent="0">
              <a:buSzPct val="100000"/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Ivan\AppData\Local\Microsoft\Windows\Temporary Internet Files\Content.IE5\TFWMEGL0\MP90038794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229200"/>
            <a:ext cx="97594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57603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Záporná čísla - </a:t>
            </a:r>
            <a:r>
              <a:rPr lang="cs-CZ" dirty="0" smtClean="0"/>
              <a:t>součin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SzPct val="100000"/>
              <a:buFont typeface="+mj-lt"/>
              <a:buAutoNum type="alphaLcParenR" startAt="3"/>
            </a:pPr>
            <a:r>
              <a:rPr lang="cs-CZ" sz="3100" b="1" dirty="0" smtClean="0"/>
              <a:t>Součin tří záporných čísel je číslo </a:t>
            </a:r>
            <a:r>
              <a:rPr lang="cs-CZ" sz="3100" b="1" dirty="0" smtClean="0">
                <a:solidFill>
                  <a:srgbClr val="FF0000"/>
                </a:solidFill>
              </a:rPr>
              <a:t>„záporné“</a:t>
            </a:r>
            <a:r>
              <a:rPr lang="cs-CZ" sz="3100" b="1" dirty="0" smtClean="0"/>
              <a:t>.</a:t>
            </a:r>
          </a:p>
          <a:p>
            <a:pPr marL="514350" indent="-514350">
              <a:buSzPct val="100000"/>
              <a:buFont typeface="+mj-lt"/>
              <a:buAutoNum type="alphaLcParenR" startAt="2"/>
            </a:pPr>
            <a:endParaRPr lang="cs-CZ" sz="3100" b="1" dirty="0"/>
          </a:p>
          <a:p>
            <a:pPr marL="0" indent="0" algn="ctr">
              <a:buSzPct val="100000"/>
              <a:buNone/>
            </a:pPr>
            <a:r>
              <a:rPr lang="cs-CZ" b="1" dirty="0">
                <a:solidFill>
                  <a:srgbClr val="7030A0"/>
                </a:solidFill>
              </a:rPr>
              <a:t>Příklad: (- 6) . (- 3</a:t>
            </a:r>
            <a:r>
              <a:rPr lang="cs-CZ" b="1" dirty="0" smtClean="0">
                <a:solidFill>
                  <a:srgbClr val="7030A0"/>
                </a:solidFill>
              </a:rPr>
              <a:t>) . (-2) </a:t>
            </a:r>
            <a:r>
              <a:rPr lang="cs-CZ" b="1" dirty="0">
                <a:solidFill>
                  <a:srgbClr val="7030A0"/>
                </a:solidFill>
              </a:rPr>
              <a:t>= </a:t>
            </a:r>
            <a:r>
              <a:rPr lang="cs-CZ" b="1" dirty="0" smtClean="0">
                <a:solidFill>
                  <a:srgbClr val="7030A0"/>
                </a:solidFill>
              </a:rPr>
              <a:t>-36</a:t>
            </a:r>
            <a:endParaRPr lang="cs-CZ" b="1" dirty="0">
              <a:solidFill>
                <a:srgbClr val="7030A0"/>
              </a:solidFill>
            </a:endParaRPr>
          </a:p>
          <a:p>
            <a:pPr marL="0" indent="0" algn="ctr">
              <a:buSzPct val="100000"/>
              <a:buNone/>
            </a:pPr>
            <a:endParaRPr lang="cs-CZ" b="1" dirty="0">
              <a:solidFill>
                <a:srgbClr val="7030A0"/>
              </a:solidFill>
            </a:endParaRPr>
          </a:p>
          <a:p>
            <a:pPr marL="0" indent="0">
              <a:buSzPct val="100000"/>
              <a:buNone/>
            </a:pPr>
            <a:r>
              <a:rPr lang="cs-CZ" b="1" dirty="0"/>
              <a:t>Pamatujte </a:t>
            </a:r>
            <a:r>
              <a:rPr lang="cs-CZ" b="1" dirty="0" smtClean="0"/>
              <a:t>si:</a:t>
            </a:r>
            <a:endParaRPr lang="cs-CZ" b="1" dirty="0"/>
          </a:p>
          <a:p>
            <a:pPr marL="0" indent="0">
              <a:buSzPct val="100000"/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(+).(+).(+) = </a:t>
            </a:r>
            <a:r>
              <a:rPr lang="cs-CZ" sz="2600" b="1" dirty="0">
                <a:solidFill>
                  <a:srgbClr val="FF0000"/>
                </a:solidFill>
              </a:rPr>
              <a:t>(+)      </a:t>
            </a:r>
            <a:r>
              <a:rPr lang="cs-CZ" sz="2600" b="1" dirty="0"/>
              <a:t>=&gt;  </a:t>
            </a:r>
            <a:r>
              <a:rPr lang="cs-CZ" sz="2600" b="1" dirty="0">
                <a:solidFill>
                  <a:srgbClr val="FF0000"/>
                </a:solidFill>
              </a:rPr>
              <a:t>   </a:t>
            </a:r>
            <a:r>
              <a:rPr lang="cs-CZ" sz="2600" b="1" dirty="0"/>
              <a:t>(</a:t>
            </a:r>
            <a:r>
              <a:rPr lang="cs-CZ" sz="2600" b="1" dirty="0">
                <a:solidFill>
                  <a:srgbClr val="FF0000"/>
                </a:solidFill>
              </a:rPr>
              <a:t>+</a:t>
            </a:r>
            <a:r>
              <a:rPr lang="cs-CZ" sz="2600" b="1" dirty="0"/>
              <a:t>4</a:t>
            </a:r>
            <a:r>
              <a:rPr lang="cs-CZ" sz="2600" b="1" dirty="0" smtClean="0"/>
              <a:t>).(</a:t>
            </a:r>
            <a:r>
              <a:rPr lang="cs-CZ" sz="2600" b="1" dirty="0" smtClean="0">
                <a:solidFill>
                  <a:srgbClr val="FF0000"/>
                </a:solidFill>
              </a:rPr>
              <a:t>+</a:t>
            </a:r>
            <a:r>
              <a:rPr lang="cs-CZ" sz="2600" b="1" dirty="0" smtClean="0"/>
              <a:t>3).(</a:t>
            </a:r>
            <a:r>
              <a:rPr lang="cs-CZ" sz="2600" b="1" dirty="0" smtClean="0">
                <a:solidFill>
                  <a:srgbClr val="FF0000"/>
                </a:solidFill>
              </a:rPr>
              <a:t>+</a:t>
            </a:r>
            <a:r>
              <a:rPr lang="cs-CZ" sz="2600" b="1" dirty="0" smtClean="0"/>
              <a:t>5) </a:t>
            </a:r>
            <a:r>
              <a:rPr lang="cs-CZ" sz="2600" b="1" dirty="0"/>
              <a:t>= </a:t>
            </a:r>
            <a:r>
              <a:rPr lang="cs-CZ" sz="2600" b="1" dirty="0" smtClean="0"/>
              <a:t>4.3.5 </a:t>
            </a:r>
            <a:r>
              <a:rPr lang="cs-CZ" sz="2600" b="1" dirty="0"/>
              <a:t>= </a:t>
            </a:r>
            <a:r>
              <a:rPr lang="cs-CZ" sz="2600" b="1" dirty="0" smtClean="0">
                <a:solidFill>
                  <a:srgbClr val="FF0000"/>
                </a:solidFill>
              </a:rPr>
              <a:t>+</a:t>
            </a:r>
            <a:r>
              <a:rPr lang="cs-CZ" sz="2600" b="1" dirty="0" smtClean="0"/>
              <a:t>60</a:t>
            </a:r>
            <a:endParaRPr lang="cs-CZ" sz="2600" b="1" dirty="0"/>
          </a:p>
          <a:p>
            <a:pPr marL="0" indent="0">
              <a:buSzPct val="100000"/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(+).(-).(+) </a:t>
            </a:r>
            <a:r>
              <a:rPr lang="cs-CZ" sz="2600" b="1" dirty="0">
                <a:solidFill>
                  <a:srgbClr val="FF0000"/>
                </a:solidFill>
              </a:rPr>
              <a:t>= (-)         </a:t>
            </a:r>
            <a:r>
              <a:rPr lang="cs-CZ" sz="2600" b="1" dirty="0"/>
              <a:t>=&gt;</a:t>
            </a:r>
            <a:r>
              <a:rPr lang="cs-CZ" sz="2600" b="1" dirty="0">
                <a:solidFill>
                  <a:srgbClr val="FF0000"/>
                </a:solidFill>
              </a:rPr>
              <a:t>     </a:t>
            </a:r>
            <a:r>
              <a:rPr lang="cs-CZ" sz="2600" b="1" dirty="0"/>
              <a:t>(</a:t>
            </a:r>
            <a:r>
              <a:rPr lang="cs-CZ" sz="2600" b="1" dirty="0">
                <a:solidFill>
                  <a:srgbClr val="FF0000"/>
                </a:solidFill>
              </a:rPr>
              <a:t>+</a:t>
            </a:r>
            <a:r>
              <a:rPr lang="cs-CZ" sz="2600" b="1" dirty="0"/>
              <a:t>4</a:t>
            </a:r>
            <a:r>
              <a:rPr lang="cs-CZ" sz="2600" b="1" dirty="0" smtClean="0"/>
              <a:t>).(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3). (</a:t>
            </a:r>
            <a:r>
              <a:rPr lang="cs-CZ" sz="2600" b="1" dirty="0" smtClean="0">
                <a:solidFill>
                  <a:srgbClr val="FF0000"/>
                </a:solidFill>
              </a:rPr>
              <a:t>+</a:t>
            </a:r>
            <a:r>
              <a:rPr lang="cs-CZ" sz="2600" b="1" dirty="0" smtClean="0"/>
              <a:t>5) </a:t>
            </a:r>
            <a:r>
              <a:rPr lang="cs-CZ" sz="2600" b="1" dirty="0"/>
              <a:t>= </a:t>
            </a:r>
            <a:r>
              <a:rPr lang="cs-CZ" sz="2600" b="1" dirty="0" smtClean="0"/>
              <a:t>4.(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3).5 </a:t>
            </a:r>
            <a:r>
              <a:rPr lang="cs-CZ" sz="2600" b="1" dirty="0"/>
              <a:t>= 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60</a:t>
            </a:r>
            <a:endParaRPr lang="cs-CZ" sz="2600" b="1" dirty="0"/>
          </a:p>
          <a:p>
            <a:pPr marL="0" indent="0">
              <a:buSzPct val="100000"/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(+).(+).(-) </a:t>
            </a:r>
            <a:r>
              <a:rPr lang="cs-CZ" sz="2600" b="1" dirty="0">
                <a:solidFill>
                  <a:srgbClr val="FF0000"/>
                </a:solidFill>
              </a:rPr>
              <a:t>= (-)         </a:t>
            </a:r>
            <a:r>
              <a:rPr lang="cs-CZ" sz="2600" b="1" dirty="0"/>
              <a:t>=&gt;     </a:t>
            </a:r>
            <a:r>
              <a:rPr lang="cs-CZ" sz="2600" b="1" dirty="0" smtClean="0"/>
              <a:t>(</a:t>
            </a:r>
            <a:r>
              <a:rPr lang="cs-CZ" sz="2600" b="1" dirty="0" smtClean="0">
                <a:solidFill>
                  <a:srgbClr val="FF0000"/>
                </a:solidFill>
              </a:rPr>
              <a:t>+</a:t>
            </a:r>
            <a:r>
              <a:rPr lang="cs-CZ" sz="2600" b="1" dirty="0" smtClean="0"/>
              <a:t>4).(</a:t>
            </a:r>
            <a:r>
              <a:rPr lang="cs-CZ" sz="2600" b="1" dirty="0" smtClean="0">
                <a:solidFill>
                  <a:srgbClr val="FF0000"/>
                </a:solidFill>
              </a:rPr>
              <a:t>+</a:t>
            </a:r>
            <a:r>
              <a:rPr lang="cs-CZ" sz="2600" b="1" dirty="0" smtClean="0"/>
              <a:t>3).(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5) </a:t>
            </a:r>
            <a:r>
              <a:rPr lang="cs-CZ" sz="2600" b="1" dirty="0"/>
              <a:t>= </a:t>
            </a:r>
            <a:r>
              <a:rPr lang="cs-CZ" sz="2600" b="1" dirty="0" smtClean="0"/>
              <a:t>4.3.(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5) = 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60</a:t>
            </a:r>
            <a:endParaRPr lang="cs-CZ" sz="2600" b="1" dirty="0">
              <a:solidFill>
                <a:srgbClr val="FF0000"/>
              </a:solidFill>
            </a:endParaRPr>
          </a:p>
          <a:p>
            <a:pPr marL="0" indent="0">
              <a:buSzPct val="100000"/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...		</a:t>
            </a:r>
            <a:r>
              <a:rPr lang="cs-CZ" sz="2600" b="1" dirty="0">
                <a:solidFill>
                  <a:srgbClr val="FF0000"/>
                </a:solidFill>
              </a:rPr>
              <a:t>          </a:t>
            </a:r>
            <a:r>
              <a:rPr lang="cs-CZ" sz="2600" b="1" dirty="0" smtClean="0"/>
              <a:t>=&gt;</a:t>
            </a:r>
            <a:r>
              <a:rPr lang="cs-CZ" sz="2600" b="1" dirty="0">
                <a:solidFill>
                  <a:srgbClr val="FF0000"/>
                </a:solidFill>
              </a:rPr>
              <a:t> </a:t>
            </a:r>
            <a:r>
              <a:rPr lang="cs-CZ" sz="2600" b="1" dirty="0" smtClean="0">
                <a:solidFill>
                  <a:srgbClr val="FF0000"/>
                </a:solidFill>
              </a:rPr>
              <a:t>    </a:t>
            </a:r>
            <a:r>
              <a:rPr lang="cs-CZ" sz="2600" b="1" dirty="0" smtClean="0"/>
              <a:t>…</a:t>
            </a:r>
          </a:p>
          <a:p>
            <a:pPr marL="0" indent="0">
              <a:buSzPct val="100000"/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(-).(-).(-) </a:t>
            </a:r>
            <a:r>
              <a:rPr lang="cs-CZ" sz="2600" b="1" dirty="0">
                <a:solidFill>
                  <a:srgbClr val="FF0000"/>
                </a:solidFill>
              </a:rPr>
              <a:t>= </a:t>
            </a:r>
            <a:r>
              <a:rPr lang="cs-CZ" sz="2600" b="1" dirty="0" smtClean="0">
                <a:solidFill>
                  <a:srgbClr val="FF0000"/>
                </a:solidFill>
              </a:rPr>
              <a:t>(-)            </a:t>
            </a:r>
            <a:r>
              <a:rPr lang="cs-CZ" sz="2600" b="1" dirty="0" smtClean="0"/>
              <a:t>=&gt;     </a:t>
            </a:r>
            <a:r>
              <a:rPr lang="cs-CZ" sz="2600" b="1" dirty="0"/>
              <a:t>(</a:t>
            </a:r>
            <a:r>
              <a:rPr lang="cs-CZ" sz="2600" b="1" dirty="0">
                <a:solidFill>
                  <a:srgbClr val="FF0000"/>
                </a:solidFill>
              </a:rPr>
              <a:t>-</a:t>
            </a:r>
            <a:r>
              <a:rPr lang="cs-CZ" sz="2600" b="1" dirty="0"/>
              <a:t>4</a:t>
            </a:r>
            <a:r>
              <a:rPr lang="cs-CZ" sz="2600" b="1" dirty="0" smtClean="0"/>
              <a:t>).(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3).(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5) </a:t>
            </a:r>
            <a:r>
              <a:rPr lang="cs-CZ" sz="2600" b="1" dirty="0"/>
              <a:t>= 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60</a:t>
            </a:r>
            <a:endParaRPr lang="cs-CZ" sz="2600" b="1" dirty="0">
              <a:solidFill>
                <a:srgbClr val="FF0000"/>
              </a:solidFill>
            </a:endParaRPr>
          </a:p>
          <a:p>
            <a:pPr marL="0" indent="0">
              <a:buSzPct val="100000"/>
              <a:buNone/>
            </a:pPr>
            <a:endParaRPr lang="cs-CZ" b="1" dirty="0"/>
          </a:p>
        </p:txBody>
      </p:sp>
      <p:pic>
        <p:nvPicPr>
          <p:cNvPr id="3074" name="Picture 2" descr="C:\Users\Ivan\AppData\Local\Microsoft\Windows\Temporary Internet Files\Content.IE5\P2BT849O\MP90039946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373216"/>
            <a:ext cx="902602" cy="112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80084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Záporná čísla - součin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SzPct val="100000"/>
              <a:buFont typeface="+mj-lt"/>
              <a:buAutoNum type="alphaLcParenR" startAt="4"/>
            </a:pPr>
            <a:r>
              <a:rPr lang="cs-CZ" sz="3100" b="1" dirty="0" smtClean="0"/>
              <a:t>Součin lichého počtu záporných čísel je číslo </a:t>
            </a:r>
            <a:r>
              <a:rPr lang="cs-CZ" sz="3100" b="1" dirty="0" smtClean="0">
                <a:solidFill>
                  <a:srgbClr val="FF0000"/>
                </a:solidFill>
              </a:rPr>
              <a:t>„záporné“</a:t>
            </a:r>
            <a:r>
              <a:rPr lang="cs-CZ" sz="3100" b="1" dirty="0" smtClean="0"/>
              <a:t>.</a:t>
            </a:r>
          </a:p>
          <a:p>
            <a:pPr marL="514350" indent="-514350">
              <a:buSzPct val="100000"/>
              <a:buFont typeface="+mj-lt"/>
              <a:buAutoNum type="alphaLcParenR" startAt="4"/>
            </a:pPr>
            <a:endParaRPr lang="cs-CZ" b="1" dirty="0" smtClean="0"/>
          </a:p>
          <a:p>
            <a:pPr marL="0" indent="0" algn="ctr">
              <a:buSzPct val="100000"/>
              <a:buNone/>
            </a:pPr>
            <a:r>
              <a:rPr lang="cs-CZ" b="1" dirty="0">
                <a:solidFill>
                  <a:srgbClr val="7030A0"/>
                </a:solidFill>
              </a:rPr>
              <a:t>Příklad: (- 6) . (- 3) . (-2) = -36</a:t>
            </a:r>
          </a:p>
          <a:p>
            <a:pPr marL="514350" indent="-514350">
              <a:buSzPct val="100000"/>
              <a:buFont typeface="+mj-lt"/>
              <a:buAutoNum type="alphaLcParenR" startAt="4"/>
            </a:pPr>
            <a:endParaRPr lang="cs-CZ" b="1" dirty="0" smtClean="0"/>
          </a:p>
          <a:p>
            <a:pPr marL="514350" indent="-514350">
              <a:buSzPct val="100000"/>
              <a:buFont typeface="+mj-lt"/>
              <a:buAutoNum type="alphaLcParenR" startAt="4"/>
            </a:pPr>
            <a:endParaRPr lang="cs-CZ" b="1" dirty="0"/>
          </a:p>
          <a:p>
            <a:pPr marL="0" indent="0">
              <a:buSzPct val="100000"/>
              <a:buNone/>
            </a:pPr>
            <a:r>
              <a:rPr lang="cs-CZ" sz="2600" b="1" dirty="0"/>
              <a:t>Pamatujte si:</a:t>
            </a:r>
          </a:p>
          <a:p>
            <a:pPr marL="0" indent="0">
              <a:buSzPct val="100000"/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(-).(-).(-) </a:t>
            </a:r>
            <a:r>
              <a:rPr lang="cs-CZ" sz="2600" b="1" dirty="0">
                <a:solidFill>
                  <a:srgbClr val="FF0000"/>
                </a:solidFill>
              </a:rPr>
              <a:t>= </a:t>
            </a:r>
            <a:r>
              <a:rPr lang="cs-CZ" sz="2600" b="1" dirty="0" smtClean="0">
                <a:solidFill>
                  <a:srgbClr val="FF0000"/>
                </a:solidFill>
              </a:rPr>
              <a:t>(-)               </a:t>
            </a:r>
            <a:r>
              <a:rPr lang="cs-CZ" sz="2600" b="1" dirty="0" smtClean="0"/>
              <a:t>=&gt;  </a:t>
            </a:r>
            <a:r>
              <a:rPr lang="cs-CZ" sz="2600" b="1" dirty="0" smtClean="0">
                <a:solidFill>
                  <a:srgbClr val="FF0000"/>
                </a:solidFill>
              </a:rPr>
              <a:t>   </a:t>
            </a:r>
            <a:r>
              <a:rPr lang="cs-CZ" sz="2600" b="1" dirty="0" smtClean="0"/>
              <a:t>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4).(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3).(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5</a:t>
            </a:r>
            <a:r>
              <a:rPr lang="cs-CZ" sz="2600" b="1" dirty="0"/>
              <a:t>) = 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60</a:t>
            </a:r>
            <a:endParaRPr lang="cs-CZ" sz="2600" b="1" dirty="0"/>
          </a:p>
          <a:p>
            <a:pPr marL="0" indent="0">
              <a:buSzPct val="100000"/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(-).(-).(-).(-).(-) </a:t>
            </a:r>
            <a:r>
              <a:rPr lang="cs-CZ" sz="2600" b="1" dirty="0">
                <a:solidFill>
                  <a:srgbClr val="FF0000"/>
                </a:solidFill>
              </a:rPr>
              <a:t>= (-)  </a:t>
            </a:r>
            <a:r>
              <a:rPr lang="cs-CZ" sz="2600" b="1" dirty="0" smtClean="0">
                <a:solidFill>
                  <a:srgbClr val="FF0000"/>
                </a:solidFill>
              </a:rPr>
              <a:t>    </a:t>
            </a:r>
            <a:r>
              <a:rPr lang="cs-CZ" sz="2600" b="1" dirty="0"/>
              <a:t>=&gt;</a:t>
            </a:r>
            <a:r>
              <a:rPr lang="cs-CZ" sz="2600" b="1" dirty="0">
                <a:solidFill>
                  <a:srgbClr val="FF0000"/>
                </a:solidFill>
              </a:rPr>
              <a:t>     </a:t>
            </a:r>
            <a:r>
              <a:rPr lang="cs-CZ" sz="2600" b="1" dirty="0" smtClean="0"/>
              <a:t>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4</a:t>
            </a:r>
            <a:r>
              <a:rPr lang="cs-CZ" sz="2600" b="1" dirty="0"/>
              <a:t>).(</a:t>
            </a:r>
            <a:r>
              <a:rPr lang="cs-CZ" sz="2600" b="1" dirty="0">
                <a:solidFill>
                  <a:srgbClr val="FF0000"/>
                </a:solidFill>
              </a:rPr>
              <a:t>-</a:t>
            </a:r>
            <a:r>
              <a:rPr lang="cs-CZ" sz="2600" b="1" dirty="0"/>
              <a:t>3</a:t>
            </a:r>
            <a:r>
              <a:rPr lang="cs-CZ" sz="2600" b="1" dirty="0" smtClean="0"/>
              <a:t>).(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5).(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4).(</a:t>
            </a:r>
            <a:r>
              <a:rPr lang="cs-CZ" sz="2600" b="1" dirty="0" smtClean="0">
                <a:solidFill>
                  <a:srgbClr val="FF0000"/>
                </a:solidFill>
              </a:rPr>
              <a:t>-</a:t>
            </a:r>
            <a:r>
              <a:rPr lang="cs-CZ" sz="2600" b="1" dirty="0" smtClean="0"/>
              <a:t>3) </a:t>
            </a:r>
            <a:r>
              <a:rPr lang="cs-CZ" sz="2600" b="1" dirty="0"/>
              <a:t>= </a:t>
            </a:r>
            <a:r>
              <a:rPr lang="cs-CZ" sz="2600" b="1" dirty="0" smtClean="0">
                <a:solidFill>
                  <a:srgbClr val="FF0000"/>
                </a:solidFill>
              </a:rPr>
              <a:t>- ???</a:t>
            </a:r>
            <a:endParaRPr lang="cs-CZ" sz="2600" b="1" dirty="0"/>
          </a:p>
          <a:p>
            <a:pPr marL="0" indent="0">
              <a:buSzPct val="100000"/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...</a:t>
            </a:r>
            <a:r>
              <a:rPr lang="cs-CZ" sz="2600" b="1" dirty="0">
                <a:solidFill>
                  <a:srgbClr val="FF0000"/>
                </a:solidFill>
              </a:rPr>
              <a:t>		          </a:t>
            </a:r>
            <a:r>
              <a:rPr lang="cs-CZ" sz="2600" b="1" dirty="0" smtClean="0">
                <a:solidFill>
                  <a:srgbClr val="FF0000"/>
                </a:solidFill>
              </a:rPr>
              <a:t>   </a:t>
            </a:r>
            <a:r>
              <a:rPr lang="cs-CZ" sz="2600" b="1" dirty="0" smtClean="0"/>
              <a:t>=&gt;</a:t>
            </a:r>
            <a:r>
              <a:rPr lang="cs-CZ" sz="2600" b="1" dirty="0" smtClean="0">
                <a:solidFill>
                  <a:srgbClr val="FF0000"/>
                </a:solidFill>
              </a:rPr>
              <a:t>     </a:t>
            </a:r>
            <a:r>
              <a:rPr lang="cs-CZ" sz="2600" b="1" dirty="0" smtClean="0"/>
              <a:t>…</a:t>
            </a:r>
            <a:endParaRPr lang="cs-CZ" sz="2600" b="1" dirty="0"/>
          </a:p>
        </p:txBody>
      </p:sp>
      <p:pic>
        <p:nvPicPr>
          <p:cNvPr id="7170" name="Picture 2" descr="C:\Users\Ivan\AppData\Local\Microsoft\Windows\Temporary Internet Files\Content.IE5\UX88IU71\MP90043928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9730" y="3140968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09209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Záporná čísla - součin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lphaLcParenR" startAt="5"/>
            </a:pPr>
            <a:r>
              <a:rPr lang="cs-CZ" b="1" dirty="0"/>
              <a:t>Součin </a:t>
            </a:r>
            <a:r>
              <a:rPr lang="cs-CZ" b="1" dirty="0" smtClean="0"/>
              <a:t>sudého </a:t>
            </a:r>
            <a:r>
              <a:rPr lang="cs-CZ" b="1" dirty="0"/>
              <a:t>počtu záporných čísel je číslo </a:t>
            </a:r>
            <a:r>
              <a:rPr lang="cs-CZ" b="1" dirty="0" smtClean="0">
                <a:solidFill>
                  <a:srgbClr val="FF0000"/>
                </a:solidFill>
              </a:rPr>
              <a:t>„kladné“</a:t>
            </a:r>
            <a:r>
              <a:rPr lang="cs-CZ" b="1" dirty="0" smtClean="0"/>
              <a:t>.</a:t>
            </a:r>
            <a:endParaRPr lang="cs-CZ" b="1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sz="2700" b="1" dirty="0">
                <a:solidFill>
                  <a:srgbClr val="7030A0"/>
                </a:solidFill>
              </a:rPr>
              <a:t>Příklad: (- 6) . (- 3) . (-2) </a:t>
            </a:r>
            <a:r>
              <a:rPr lang="cs-CZ" sz="2700" b="1" dirty="0" smtClean="0">
                <a:solidFill>
                  <a:srgbClr val="7030A0"/>
                </a:solidFill>
              </a:rPr>
              <a:t>. (-1) = +36</a:t>
            </a:r>
            <a:endParaRPr lang="cs-CZ" sz="27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SzPct val="100000"/>
              <a:buNone/>
            </a:pPr>
            <a:r>
              <a:rPr lang="cs-CZ" sz="2400" b="1" dirty="0"/>
              <a:t>Pamatujte si:</a:t>
            </a:r>
          </a:p>
          <a:p>
            <a:pPr marL="0" indent="0">
              <a:buSzPct val="100000"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(-).(-) </a:t>
            </a:r>
            <a:r>
              <a:rPr lang="cs-CZ" sz="2400" b="1" dirty="0">
                <a:solidFill>
                  <a:srgbClr val="FF0000"/>
                </a:solidFill>
              </a:rPr>
              <a:t>= </a:t>
            </a:r>
            <a:r>
              <a:rPr lang="cs-CZ" sz="2400" b="1" dirty="0" smtClean="0">
                <a:solidFill>
                  <a:srgbClr val="FF0000"/>
                </a:solidFill>
              </a:rPr>
              <a:t>(+)               </a:t>
            </a:r>
            <a:r>
              <a:rPr lang="cs-CZ" sz="2400" b="1" dirty="0"/>
              <a:t>=&gt;  </a:t>
            </a:r>
            <a:r>
              <a:rPr lang="cs-CZ" sz="2400" b="1" dirty="0">
                <a:solidFill>
                  <a:srgbClr val="FF0000"/>
                </a:solidFill>
              </a:rPr>
              <a:t>   </a:t>
            </a:r>
            <a:r>
              <a:rPr lang="cs-CZ" sz="2400" b="1" dirty="0"/>
              <a:t>(</a:t>
            </a:r>
            <a:r>
              <a:rPr lang="cs-CZ" sz="2400" b="1" dirty="0">
                <a:solidFill>
                  <a:srgbClr val="FF0000"/>
                </a:solidFill>
              </a:rPr>
              <a:t>-</a:t>
            </a:r>
            <a:r>
              <a:rPr lang="cs-CZ" sz="2400" b="1" dirty="0"/>
              <a:t>4).(</a:t>
            </a:r>
            <a:r>
              <a:rPr lang="cs-CZ" sz="2400" b="1" dirty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3) </a:t>
            </a:r>
            <a:r>
              <a:rPr lang="cs-CZ" sz="2400" b="1" dirty="0"/>
              <a:t>= 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12</a:t>
            </a:r>
            <a:endParaRPr lang="cs-CZ" sz="2400" b="1" dirty="0"/>
          </a:p>
          <a:p>
            <a:pPr marL="0" indent="0">
              <a:buSzPct val="100000"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(-).(-).(-).(-) </a:t>
            </a:r>
            <a:r>
              <a:rPr lang="cs-CZ" sz="2400" b="1" dirty="0">
                <a:solidFill>
                  <a:srgbClr val="FF0000"/>
                </a:solidFill>
              </a:rPr>
              <a:t>= </a:t>
            </a:r>
            <a:r>
              <a:rPr lang="cs-CZ" sz="2400" b="1" dirty="0" smtClean="0">
                <a:solidFill>
                  <a:srgbClr val="FF0000"/>
                </a:solidFill>
              </a:rPr>
              <a:t>(+)      </a:t>
            </a:r>
            <a:r>
              <a:rPr lang="cs-CZ" sz="2400" b="1" dirty="0"/>
              <a:t>=&gt;</a:t>
            </a:r>
            <a:r>
              <a:rPr lang="cs-CZ" sz="2400" b="1" dirty="0">
                <a:solidFill>
                  <a:srgbClr val="FF0000"/>
                </a:solidFill>
              </a:rPr>
              <a:t>     </a:t>
            </a:r>
            <a:r>
              <a:rPr lang="cs-CZ" sz="2400" b="1" dirty="0"/>
              <a:t>(</a:t>
            </a:r>
            <a:r>
              <a:rPr lang="cs-CZ" sz="2400" b="1" dirty="0">
                <a:solidFill>
                  <a:srgbClr val="FF0000"/>
                </a:solidFill>
              </a:rPr>
              <a:t>-</a:t>
            </a:r>
            <a:r>
              <a:rPr lang="cs-CZ" sz="2400" b="1" dirty="0"/>
              <a:t>4).(</a:t>
            </a:r>
            <a:r>
              <a:rPr lang="cs-CZ" sz="2400" b="1" dirty="0">
                <a:solidFill>
                  <a:srgbClr val="FF0000"/>
                </a:solidFill>
              </a:rPr>
              <a:t>-</a:t>
            </a:r>
            <a:r>
              <a:rPr lang="cs-CZ" sz="2400" b="1" dirty="0"/>
              <a:t>3).(</a:t>
            </a:r>
            <a:r>
              <a:rPr lang="cs-CZ" sz="2400" b="1" dirty="0">
                <a:solidFill>
                  <a:srgbClr val="FF0000"/>
                </a:solidFill>
              </a:rPr>
              <a:t>-</a:t>
            </a:r>
            <a:r>
              <a:rPr lang="cs-CZ" sz="2400" b="1" dirty="0"/>
              <a:t>5</a:t>
            </a:r>
            <a:r>
              <a:rPr lang="cs-CZ" sz="2400" b="1" dirty="0" smtClean="0"/>
              <a:t>).(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4) </a:t>
            </a:r>
            <a:r>
              <a:rPr lang="cs-CZ" sz="2400" b="1" dirty="0"/>
              <a:t>= </a:t>
            </a:r>
            <a:r>
              <a:rPr lang="cs-CZ" sz="2400" b="1" dirty="0" smtClean="0">
                <a:solidFill>
                  <a:srgbClr val="FF0000"/>
                </a:solidFill>
              </a:rPr>
              <a:t>+ </a:t>
            </a:r>
            <a:r>
              <a:rPr lang="cs-CZ" sz="2400" b="1" dirty="0">
                <a:solidFill>
                  <a:srgbClr val="FF0000"/>
                </a:solidFill>
              </a:rPr>
              <a:t>???</a:t>
            </a:r>
            <a:endParaRPr lang="cs-CZ" sz="2400" b="1" dirty="0"/>
          </a:p>
          <a:p>
            <a:pPr marL="0" indent="0">
              <a:buSzPct val="100000"/>
              <a:buNone/>
            </a:pPr>
            <a:r>
              <a:rPr lang="cs-CZ" sz="2400" b="1" dirty="0">
                <a:solidFill>
                  <a:srgbClr val="FF0000"/>
                </a:solidFill>
              </a:rPr>
              <a:t>...		       </a:t>
            </a:r>
            <a:r>
              <a:rPr lang="cs-CZ" sz="2400" b="1" dirty="0" smtClean="0">
                <a:solidFill>
                  <a:srgbClr val="FF0000"/>
                </a:solidFill>
              </a:rPr>
              <a:t>   </a:t>
            </a:r>
            <a:r>
              <a:rPr lang="cs-CZ" sz="2400" b="1" dirty="0" smtClean="0"/>
              <a:t>=&gt;</a:t>
            </a:r>
            <a:r>
              <a:rPr lang="cs-CZ" sz="2400" b="1" dirty="0" smtClean="0">
                <a:solidFill>
                  <a:srgbClr val="FF0000"/>
                </a:solidFill>
              </a:rPr>
              <a:t>     </a:t>
            </a:r>
            <a:r>
              <a:rPr lang="cs-CZ" sz="2400" b="1" dirty="0"/>
              <a:t>…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9218" name="Picture 2" descr="C:\Users\Ivan\AppData\Local\Microsoft\Windows\Temporary Internet Files\Content.IE5\16X59LPS\MP90043875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013176"/>
            <a:ext cx="1060383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39381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Záporná čísla - součin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lphaLcParenR" startAt="6"/>
            </a:pPr>
            <a:r>
              <a:rPr lang="cs-CZ" b="1" dirty="0"/>
              <a:t>Součin </a:t>
            </a:r>
            <a:r>
              <a:rPr lang="cs-CZ" b="1" dirty="0" smtClean="0"/>
              <a:t>libovolného </a:t>
            </a:r>
            <a:r>
              <a:rPr lang="cs-CZ" b="1" dirty="0"/>
              <a:t>počtu </a:t>
            </a:r>
            <a:r>
              <a:rPr lang="cs-CZ" b="1" dirty="0" smtClean="0"/>
              <a:t>čísel, z nichž jedno je nula, je </a:t>
            </a:r>
            <a:r>
              <a:rPr lang="cs-CZ" b="1" dirty="0"/>
              <a:t>číslo </a:t>
            </a:r>
            <a:r>
              <a:rPr lang="cs-CZ" b="1" dirty="0" smtClean="0">
                <a:solidFill>
                  <a:srgbClr val="FF0000"/>
                </a:solidFill>
              </a:rPr>
              <a:t>„nula“</a:t>
            </a:r>
            <a:r>
              <a:rPr lang="cs-CZ" b="1" dirty="0" smtClean="0"/>
              <a:t>.</a:t>
            </a:r>
            <a:endParaRPr lang="cs-CZ" b="1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sz="2700" b="1" dirty="0">
                <a:solidFill>
                  <a:srgbClr val="7030A0"/>
                </a:solidFill>
              </a:rPr>
              <a:t>Příklad: (- 6) . </a:t>
            </a:r>
            <a:r>
              <a:rPr lang="cs-CZ" sz="2700" b="1" dirty="0" smtClean="0">
                <a:solidFill>
                  <a:srgbClr val="7030A0"/>
                </a:solidFill>
              </a:rPr>
              <a:t>0 </a:t>
            </a:r>
            <a:r>
              <a:rPr lang="cs-CZ" sz="2700" b="1" dirty="0">
                <a:solidFill>
                  <a:srgbClr val="7030A0"/>
                </a:solidFill>
              </a:rPr>
              <a:t>. </a:t>
            </a:r>
            <a:r>
              <a:rPr lang="cs-CZ" sz="2700" b="1" dirty="0" smtClean="0">
                <a:solidFill>
                  <a:srgbClr val="7030A0"/>
                </a:solidFill>
              </a:rPr>
              <a:t>2 </a:t>
            </a:r>
            <a:r>
              <a:rPr lang="cs-CZ" sz="2700" b="1" dirty="0">
                <a:solidFill>
                  <a:srgbClr val="7030A0"/>
                </a:solidFill>
              </a:rPr>
              <a:t>= </a:t>
            </a:r>
            <a:r>
              <a:rPr lang="cs-CZ" sz="2700" b="1" dirty="0" smtClean="0">
                <a:solidFill>
                  <a:srgbClr val="7030A0"/>
                </a:solidFill>
              </a:rPr>
              <a:t>0</a:t>
            </a:r>
            <a:endParaRPr lang="cs-CZ" sz="27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SzPct val="100000"/>
              <a:buNone/>
            </a:pPr>
            <a:r>
              <a:rPr lang="cs-CZ" sz="2400" b="1" dirty="0"/>
              <a:t>Pamatujte si:</a:t>
            </a:r>
          </a:p>
          <a:p>
            <a:pPr marL="0" indent="0">
              <a:buSzPct val="100000"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(-).0.(-) </a:t>
            </a:r>
            <a:r>
              <a:rPr lang="cs-CZ" sz="2400" b="1" dirty="0">
                <a:solidFill>
                  <a:srgbClr val="FF0000"/>
                </a:solidFill>
              </a:rPr>
              <a:t>= </a:t>
            </a:r>
            <a:r>
              <a:rPr lang="cs-CZ" sz="2400" b="1" dirty="0" smtClean="0">
                <a:solidFill>
                  <a:srgbClr val="FF0000"/>
                </a:solidFill>
              </a:rPr>
              <a:t>0            </a:t>
            </a:r>
            <a:r>
              <a:rPr lang="cs-CZ" sz="2400" b="1" dirty="0" smtClean="0"/>
              <a:t>=&gt;  </a:t>
            </a:r>
            <a:r>
              <a:rPr lang="cs-CZ" sz="2400" b="1" dirty="0" smtClean="0">
                <a:solidFill>
                  <a:srgbClr val="FF0000"/>
                </a:solidFill>
              </a:rPr>
              <a:t>   </a:t>
            </a:r>
            <a:r>
              <a:rPr lang="cs-CZ" sz="2400" b="1" dirty="0"/>
              <a:t>(</a:t>
            </a:r>
            <a:r>
              <a:rPr lang="cs-CZ" sz="2400" b="1" dirty="0">
                <a:solidFill>
                  <a:srgbClr val="FF0000"/>
                </a:solidFill>
              </a:rPr>
              <a:t>-</a:t>
            </a:r>
            <a:r>
              <a:rPr lang="cs-CZ" sz="2400" b="1" dirty="0"/>
              <a:t>4</a:t>
            </a:r>
            <a:r>
              <a:rPr lang="cs-CZ" sz="2400" b="1" dirty="0" smtClean="0"/>
              <a:t>).0.(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/>
              <a:t>3) = </a:t>
            </a:r>
            <a:r>
              <a:rPr lang="cs-CZ" sz="2400" b="1" dirty="0" smtClean="0">
                <a:solidFill>
                  <a:srgbClr val="FF0000"/>
                </a:solidFill>
              </a:rPr>
              <a:t>0</a:t>
            </a:r>
            <a:endParaRPr lang="cs-CZ" sz="2400" b="1" dirty="0">
              <a:solidFill>
                <a:srgbClr val="FF0000"/>
              </a:solidFill>
            </a:endParaRPr>
          </a:p>
          <a:p>
            <a:pPr marL="0" indent="0">
              <a:buSzPct val="100000"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(+).(-).0.(-) </a:t>
            </a:r>
            <a:r>
              <a:rPr lang="cs-CZ" sz="2400" b="1" dirty="0">
                <a:solidFill>
                  <a:srgbClr val="FF0000"/>
                </a:solidFill>
              </a:rPr>
              <a:t>= </a:t>
            </a:r>
            <a:r>
              <a:rPr lang="cs-CZ" sz="2400" b="1" dirty="0" smtClean="0">
                <a:solidFill>
                  <a:srgbClr val="FF0000"/>
                </a:solidFill>
              </a:rPr>
              <a:t>0      </a:t>
            </a:r>
            <a:r>
              <a:rPr lang="cs-CZ" sz="2400" b="1" dirty="0"/>
              <a:t>=&gt;</a:t>
            </a:r>
            <a:r>
              <a:rPr lang="cs-CZ" sz="2400" b="1" dirty="0">
                <a:solidFill>
                  <a:srgbClr val="FF0000"/>
                </a:solidFill>
              </a:rPr>
              <a:t>     </a:t>
            </a:r>
            <a:r>
              <a:rPr lang="cs-CZ" sz="2400" b="1" dirty="0" smtClean="0"/>
              <a:t>(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4</a:t>
            </a:r>
            <a:r>
              <a:rPr lang="cs-CZ" sz="2400" b="1" dirty="0"/>
              <a:t>).(</a:t>
            </a:r>
            <a:r>
              <a:rPr lang="cs-CZ" sz="2400" b="1" dirty="0">
                <a:solidFill>
                  <a:srgbClr val="FF0000"/>
                </a:solidFill>
              </a:rPr>
              <a:t>-</a:t>
            </a:r>
            <a:r>
              <a:rPr lang="cs-CZ" sz="2400" b="1" dirty="0"/>
              <a:t>3</a:t>
            </a:r>
            <a:r>
              <a:rPr lang="cs-CZ" sz="2400" b="1" dirty="0" smtClean="0"/>
              <a:t>).0.(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/>
              <a:t>5) </a:t>
            </a:r>
            <a:r>
              <a:rPr lang="cs-CZ" sz="2400" b="1" dirty="0"/>
              <a:t>= </a:t>
            </a:r>
            <a:r>
              <a:rPr lang="cs-CZ" sz="2400" b="1" dirty="0" smtClean="0">
                <a:solidFill>
                  <a:srgbClr val="FF0000"/>
                </a:solidFill>
              </a:rPr>
              <a:t>0</a:t>
            </a:r>
            <a:endParaRPr lang="cs-CZ" sz="2400" b="1" dirty="0"/>
          </a:p>
          <a:p>
            <a:pPr marL="0" indent="0">
              <a:buSzPct val="100000"/>
              <a:buNone/>
            </a:pPr>
            <a:r>
              <a:rPr lang="cs-CZ" sz="2400" b="1" dirty="0">
                <a:solidFill>
                  <a:srgbClr val="FF0000"/>
                </a:solidFill>
              </a:rPr>
              <a:t>...		       </a:t>
            </a:r>
            <a:r>
              <a:rPr lang="cs-CZ" sz="2400" b="1" dirty="0" smtClean="0"/>
              <a:t>=&gt;</a:t>
            </a:r>
            <a:r>
              <a:rPr lang="cs-CZ" sz="2400" b="1" dirty="0" smtClean="0">
                <a:solidFill>
                  <a:srgbClr val="FF0000"/>
                </a:solidFill>
              </a:rPr>
              <a:t>     </a:t>
            </a:r>
            <a:r>
              <a:rPr lang="cs-CZ" sz="2400" b="1" dirty="0"/>
              <a:t>…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194" name="Picture 2" descr="C:\Users\Ivan\AppData\Local\Microsoft\Windows\Temporary Internet Files\Content.IE5\CMFMLFKQ\MP90042787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69160"/>
            <a:ext cx="111820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08732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625</TotalTime>
  <Words>1032</Words>
  <Application>Microsoft Office PowerPoint</Application>
  <PresentationFormat>Předvádění na obrazovce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Medián</vt:lpstr>
      <vt:lpstr>Snímek 1</vt:lpstr>
      <vt:lpstr>Záporná  čísla</vt:lpstr>
      <vt:lpstr>Záporná čísla</vt:lpstr>
      <vt:lpstr>Záporná čísla - odčítání</vt:lpstr>
      <vt:lpstr>Záporná čísla - součin</vt:lpstr>
      <vt:lpstr>Záporná čísla - součin</vt:lpstr>
      <vt:lpstr>Záporná čísla - součin</vt:lpstr>
      <vt:lpstr>Záporná čísla - součin</vt:lpstr>
      <vt:lpstr>Záporná čísla - součin</vt:lpstr>
      <vt:lpstr>Záporná čísla - podíl</vt:lpstr>
      <vt:lpstr>Záporná čísla - podíl</vt:lpstr>
      <vt:lpstr>Záporná čísla - podíl</vt:lpstr>
      <vt:lpstr>Záporná čísla - podíl</vt:lpstr>
      <vt:lpstr>Záporná čísla - podíl</vt:lpstr>
      <vt:lpstr>Použitý zdroj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algebry.</dc:title>
  <dc:creator>ISŠ</dc:creator>
  <cp:lastModifiedBy>Hana</cp:lastModifiedBy>
  <cp:revision>79</cp:revision>
  <dcterms:created xsi:type="dcterms:W3CDTF">2013-01-24T10:06:43Z</dcterms:created>
  <dcterms:modified xsi:type="dcterms:W3CDTF">2013-07-10T10:21:16Z</dcterms:modified>
</cp:coreProperties>
</file>