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68" r:id="rId4"/>
    <p:sldId id="26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7" r:id="rId15"/>
    <p:sldId id="288" r:id="rId16"/>
    <p:sldId id="26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F8A"/>
    <a:srgbClr val="0066FF"/>
    <a:srgbClr val="A82883"/>
    <a:srgbClr val="CCECFF"/>
    <a:srgbClr val="008000"/>
    <a:srgbClr val="00CC00"/>
    <a:srgbClr val="FFFFCC"/>
    <a:srgbClr val="FFFF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 dirty="0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F3DDB9-2369-48FC-A3C5-C15BA8462E00}" type="datetimeFigureOut">
              <a:rPr lang="cs-CZ" smtClean="0"/>
              <a:pPr/>
              <a:t>10.7.2013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1EDA20-703E-4563-BA37-DFC92E672F55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3921125"/>
          </a:xfrm>
        </p:spPr>
        <p:txBody>
          <a:bodyPr>
            <a:noAutofit/>
          </a:bodyPr>
          <a:lstStyle/>
          <a:p>
            <a:pPr>
              <a:tabLst>
                <a:tab pos="2066925" algn="l"/>
              </a:tabLst>
            </a:pPr>
            <a:r>
              <a:rPr lang="cs-CZ" sz="1000" b="1" dirty="0" smtClean="0"/>
              <a:t>Označení materiálu:</a:t>
            </a:r>
            <a:r>
              <a:rPr lang="cs-CZ" sz="1000" dirty="0" smtClean="0"/>
              <a:t> 	</a:t>
            </a:r>
            <a:r>
              <a:rPr lang="cs-CZ" sz="1000" dirty="0" smtClean="0"/>
              <a:t> </a:t>
            </a:r>
            <a:r>
              <a:rPr lang="cs-CZ" sz="1000" dirty="0" smtClean="0"/>
              <a:t>VY_32_INOVACE_STEIV_MATEMATIKA1_17</a:t>
            </a:r>
            <a:endParaRPr lang="cs-CZ" sz="1000" dirty="0" smtClean="0"/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Název materiálu:</a:t>
            </a:r>
            <a:r>
              <a:rPr lang="cs-CZ" sz="1000" dirty="0" smtClean="0"/>
              <a:t>	Soustava lineárních rovnic.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Tematická oblast:</a:t>
            </a:r>
            <a:r>
              <a:rPr lang="cs-CZ" sz="1000" dirty="0" smtClean="0"/>
              <a:t>	</a:t>
            </a:r>
            <a:r>
              <a:rPr lang="pl-PL" sz="1000" dirty="0" smtClean="0"/>
              <a:t>Matematika 1. ročník /E obory/ 	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Anotace</a:t>
            </a:r>
            <a:r>
              <a:rPr lang="cs-CZ" sz="1000" b="1" dirty="0" smtClean="0"/>
              <a:t>:</a:t>
            </a:r>
            <a:r>
              <a:rPr lang="cs-CZ" sz="1000" dirty="0" smtClean="0"/>
              <a:t>	</a:t>
            </a:r>
            <a:r>
              <a:rPr lang="cs-CZ" sz="1000" dirty="0" smtClean="0"/>
              <a:t>Prezentace </a:t>
            </a:r>
            <a:r>
              <a:rPr lang="cs-CZ" sz="1000" dirty="0" smtClean="0"/>
              <a:t>slouží</a:t>
            </a:r>
            <a:r>
              <a:rPr lang="en-US" sz="1000" dirty="0" smtClean="0"/>
              <a:t> k</a:t>
            </a:r>
            <a:r>
              <a:rPr lang="cs-CZ" sz="1000" dirty="0" smtClean="0"/>
              <a:t> vysvětlení postupu řešení soustavy lineárních rovnic</a:t>
            </a:r>
            <a:r>
              <a:rPr lang="en-US" sz="1000" dirty="0" smtClean="0"/>
              <a:t>.</a:t>
            </a:r>
            <a:endParaRPr lang="cs-CZ" sz="1000" dirty="0" smtClean="0"/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Očekávaný výstup:</a:t>
            </a:r>
            <a:r>
              <a:rPr lang="cs-CZ" sz="1000" dirty="0" smtClean="0"/>
              <a:t>	Ovládá řešení soustavy lineárních rovnic, vysvětlí postupy řešení metodou sčítací, dosazovací a </a:t>
            </a:r>
            <a:r>
              <a:rPr lang="cs-CZ" sz="1000" dirty="0" smtClean="0"/>
              <a:t>	srovnávací</a:t>
            </a:r>
            <a:r>
              <a:rPr lang="cs-CZ" sz="1000" dirty="0" smtClean="0"/>
              <a:t>.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Klíčová slova:	</a:t>
            </a:r>
            <a:r>
              <a:rPr lang="cs-CZ" sz="1000" dirty="0" smtClean="0"/>
              <a:t>Soustava lineárních rovnic, ekvivalentní úpravy rovnic, metoda sčítací, dosazovací a srovnávací.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Metodika</a:t>
            </a:r>
            <a:r>
              <a:rPr lang="cs-CZ" sz="1000" b="1" dirty="0" smtClean="0"/>
              <a:t>:</a:t>
            </a:r>
            <a:r>
              <a:rPr lang="cs-CZ" sz="1000" dirty="0" smtClean="0"/>
              <a:t> </a:t>
            </a:r>
            <a:r>
              <a:rPr lang="cs-CZ" sz="1000" dirty="0" smtClean="0"/>
              <a:t>	Slouží </a:t>
            </a:r>
            <a:r>
              <a:rPr lang="cs-CZ" sz="1000" dirty="0" smtClean="0"/>
              <a:t>k vysvětlení řešení jednoduchých soustav lineárních rovnic metodou sčítací, dosazovací a </a:t>
            </a:r>
            <a:r>
              <a:rPr lang="cs-CZ" sz="1000" dirty="0" smtClean="0"/>
              <a:t>	srovnávací</a:t>
            </a:r>
            <a:r>
              <a:rPr lang="cs-CZ" sz="1000" dirty="0" smtClean="0"/>
              <a:t>. Pracovní list lze rozeslat žákům elektronicky či elektronicky použít ve výuce</a:t>
            </a:r>
            <a:r>
              <a:rPr lang="en-US" sz="1000" dirty="0" smtClean="0"/>
              <a:t>.</a:t>
            </a:r>
            <a:endParaRPr lang="cs-CZ" sz="1000" dirty="0" smtClean="0"/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Obor:</a:t>
            </a:r>
            <a:r>
              <a:rPr lang="cs-CZ" sz="1000" dirty="0" smtClean="0"/>
              <a:t>	</a:t>
            </a:r>
            <a:r>
              <a:rPr lang="cs-CZ" sz="1000" dirty="0" smtClean="0"/>
              <a:t>Stravovací </a:t>
            </a:r>
            <a:r>
              <a:rPr lang="cs-CZ" sz="1000" dirty="0" smtClean="0"/>
              <a:t>a ubytovací služby, Strojírenské práce.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Ročník:</a:t>
            </a:r>
            <a:r>
              <a:rPr lang="cs-CZ" sz="1000" smtClean="0"/>
              <a:t>	</a:t>
            </a:r>
            <a:r>
              <a:rPr lang="cs-CZ" sz="1000" smtClean="0"/>
              <a:t>1</a:t>
            </a:r>
            <a:r>
              <a:rPr lang="cs-CZ" sz="1000" dirty="0" smtClean="0"/>
              <a:t>.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Autor</a:t>
            </a:r>
            <a:r>
              <a:rPr lang="cs-CZ" sz="1000" b="1" dirty="0" smtClean="0"/>
              <a:t>:</a:t>
            </a:r>
            <a:r>
              <a:rPr lang="cs-CZ" sz="1000" dirty="0" smtClean="0"/>
              <a:t> 	Ing. Ivan Števula</a:t>
            </a:r>
          </a:p>
          <a:p>
            <a:pPr>
              <a:tabLst>
                <a:tab pos="2066925" algn="l"/>
              </a:tabLst>
            </a:pPr>
            <a:r>
              <a:rPr lang="cs-CZ" sz="1000" b="1" dirty="0" smtClean="0"/>
              <a:t>Zpracováno </a:t>
            </a:r>
            <a:r>
              <a:rPr lang="cs-CZ" sz="1000" b="1" dirty="0" smtClean="0"/>
              <a:t>dne: 	</a:t>
            </a:r>
            <a:r>
              <a:rPr lang="cs-CZ" sz="1000" dirty="0" smtClean="0"/>
              <a:t>24. 3. </a:t>
            </a:r>
            <a:r>
              <a:rPr lang="cs-CZ" sz="1000" dirty="0" smtClean="0"/>
              <a:t>2013</a:t>
            </a:r>
          </a:p>
          <a:p>
            <a:pPr>
              <a:tabLst>
                <a:tab pos="2066925" algn="l"/>
              </a:tabLst>
            </a:pPr>
            <a:endParaRPr lang="cs-CZ" sz="1000" dirty="0" smtClean="0"/>
          </a:p>
          <a:p>
            <a:pPr>
              <a:tabLst>
                <a:tab pos="2066925" algn="l"/>
              </a:tabLst>
            </a:pPr>
            <a:r>
              <a:rPr lang="en-US" sz="1000" dirty="0" err="1" smtClean="0"/>
              <a:t>Prohlašuji</a:t>
            </a:r>
            <a:r>
              <a:rPr lang="en-US" sz="1000" dirty="0" smtClean="0"/>
              <a:t>, </a:t>
            </a:r>
            <a:r>
              <a:rPr lang="en-US" sz="1000" dirty="0" err="1" smtClean="0"/>
              <a:t>že</a:t>
            </a:r>
            <a:r>
              <a:rPr lang="en-US" sz="1000" dirty="0" smtClean="0"/>
              <a:t> </a:t>
            </a:r>
            <a:r>
              <a:rPr lang="en-US" sz="1000" dirty="0" err="1" smtClean="0"/>
              <a:t>při</a:t>
            </a:r>
            <a:r>
              <a:rPr lang="en-US" sz="1000" dirty="0" smtClean="0"/>
              <a:t> </a:t>
            </a:r>
            <a:r>
              <a:rPr lang="en-US" sz="1000" dirty="0" err="1" smtClean="0"/>
              <a:t>tvorbě</a:t>
            </a:r>
            <a:r>
              <a:rPr lang="en-US" sz="1000" dirty="0" smtClean="0"/>
              <a:t> </a:t>
            </a:r>
            <a:r>
              <a:rPr lang="en-US" sz="1000" dirty="0" err="1" smtClean="0"/>
              <a:t>výukového</a:t>
            </a:r>
            <a:r>
              <a:rPr lang="en-US" sz="1000" dirty="0" smtClean="0"/>
              <a:t> </a:t>
            </a:r>
            <a:r>
              <a:rPr lang="en-US" sz="1000" dirty="0" err="1" smtClean="0"/>
              <a:t>materiálu</a:t>
            </a:r>
            <a:r>
              <a:rPr lang="en-US" sz="1000" dirty="0" smtClean="0"/>
              <a:t> </a:t>
            </a:r>
            <a:r>
              <a:rPr lang="en-US" sz="1000" dirty="0" err="1" smtClean="0"/>
              <a:t>jsem</a:t>
            </a:r>
            <a:r>
              <a:rPr lang="en-US" sz="1000" dirty="0" smtClean="0"/>
              <a:t> </a:t>
            </a:r>
            <a:r>
              <a:rPr lang="en-US" sz="1000" dirty="0" err="1" smtClean="0"/>
              <a:t>respektoval</a:t>
            </a:r>
            <a:r>
              <a:rPr lang="en-US" sz="1000" dirty="0" smtClean="0"/>
              <a:t>(a) </a:t>
            </a:r>
            <a:r>
              <a:rPr lang="en-US" sz="1000" dirty="0" err="1" smtClean="0"/>
              <a:t>všeobecně</a:t>
            </a:r>
            <a:r>
              <a:rPr lang="en-US" sz="1000" dirty="0" smtClean="0"/>
              <a:t> </a:t>
            </a:r>
            <a:r>
              <a:rPr lang="en-US" sz="1000" dirty="0" err="1" smtClean="0"/>
              <a:t>užívané</a:t>
            </a:r>
            <a:r>
              <a:rPr lang="en-US" sz="1000" dirty="0" smtClean="0"/>
              <a:t> </a:t>
            </a:r>
            <a:r>
              <a:rPr lang="en-US" sz="1000" dirty="0" err="1" smtClean="0"/>
              <a:t>právní</a:t>
            </a:r>
            <a:r>
              <a:rPr lang="en-US" sz="1000" dirty="0" smtClean="0"/>
              <a:t> a </a:t>
            </a:r>
            <a:r>
              <a:rPr lang="en-US" sz="1000" dirty="0" err="1" smtClean="0"/>
              <a:t>morální</a:t>
            </a:r>
            <a:r>
              <a:rPr lang="en-US" sz="1000" dirty="0" smtClean="0"/>
              <a:t> </a:t>
            </a:r>
            <a:r>
              <a:rPr lang="en-US" sz="1000" dirty="0" err="1" smtClean="0"/>
              <a:t>zvyklosti</a:t>
            </a:r>
            <a:r>
              <a:rPr lang="en-US" sz="1000" dirty="0" smtClean="0"/>
              <a:t>, </a:t>
            </a:r>
            <a:r>
              <a:rPr lang="en-US" sz="1000" dirty="0" err="1" smtClean="0"/>
              <a:t>autorská</a:t>
            </a:r>
            <a:r>
              <a:rPr lang="en-US" sz="1000" dirty="0" smtClean="0"/>
              <a:t> a </a:t>
            </a:r>
            <a:r>
              <a:rPr lang="en-US" sz="1000" dirty="0" err="1" smtClean="0"/>
              <a:t>jiná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</a:t>
            </a:r>
            <a:r>
              <a:rPr lang="en-US" sz="1000" dirty="0" err="1" smtClean="0"/>
              <a:t>třetích</a:t>
            </a:r>
            <a:r>
              <a:rPr lang="en-US" sz="1000" dirty="0" smtClean="0"/>
              <a:t> </a:t>
            </a:r>
            <a:r>
              <a:rPr lang="en-US" sz="1000" dirty="0" err="1" smtClean="0"/>
              <a:t>osob</a:t>
            </a:r>
            <a:r>
              <a:rPr lang="en-US" sz="1000" dirty="0" smtClean="0"/>
              <a:t>, </a:t>
            </a:r>
            <a:r>
              <a:rPr lang="en-US" sz="1000" dirty="0" err="1" smtClean="0"/>
              <a:t>zejména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</a:t>
            </a:r>
            <a:r>
              <a:rPr lang="en-US" sz="1000" dirty="0" err="1" smtClean="0"/>
              <a:t>duševního</a:t>
            </a:r>
            <a:r>
              <a:rPr lang="en-US" sz="1000" dirty="0" smtClean="0"/>
              <a:t> </a:t>
            </a:r>
            <a:r>
              <a:rPr lang="en-US" sz="1000" dirty="0" err="1" smtClean="0"/>
              <a:t>vlastnictví</a:t>
            </a:r>
            <a:r>
              <a:rPr lang="en-US" sz="1000" dirty="0" smtClean="0"/>
              <a:t> (</a:t>
            </a:r>
            <a:r>
              <a:rPr lang="en-US" sz="1000" dirty="0" err="1" smtClean="0"/>
              <a:t>např</a:t>
            </a:r>
            <a:r>
              <a:rPr lang="en-US" sz="1000" dirty="0" smtClean="0"/>
              <a:t>.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</a:t>
            </a:r>
            <a:r>
              <a:rPr lang="en-US" sz="1000" dirty="0" err="1" smtClean="0"/>
              <a:t>obchodní</a:t>
            </a:r>
            <a:r>
              <a:rPr lang="en-US" sz="1000" dirty="0" smtClean="0"/>
              <a:t> </a:t>
            </a:r>
            <a:r>
              <a:rPr lang="en-US" sz="1000" dirty="0" err="1" smtClean="0"/>
              <a:t>firmě</a:t>
            </a:r>
            <a:r>
              <a:rPr lang="en-US" sz="1000" dirty="0" smtClean="0"/>
              <a:t>, </a:t>
            </a:r>
            <a:r>
              <a:rPr lang="en-US" sz="1000" dirty="0" err="1" smtClean="0"/>
              <a:t>autorská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software, k </a:t>
            </a:r>
            <a:r>
              <a:rPr lang="en-US" sz="1000" dirty="0" err="1" smtClean="0"/>
              <a:t>filmovým</a:t>
            </a:r>
            <a:r>
              <a:rPr lang="en-US" sz="1000" dirty="0" smtClean="0"/>
              <a:t>, </a:t>
            </a:r>
            <a:r>
              <a:rPr lang="en-US" sz="1000" dirty="0" err="1" smtClean="0"/>
              <a:t>hudebním</a:t>
            </a:r>
            <a:r>
              <a:rPr lang="en-US" sz="1000" dirty="0" smtClean="0"/>
              <a:t> a </a:t>
            </a:r>
            <a:r>
              <a:rPr lang="en-US" sz="1000" dirty="0" err="1" smtClean="0"/>
              <a:t>fotografickým</a:t>
            </a:r>
            <a:r>
              <a:rPr lang="en-US" sz="1000" dirty="0" smtClean="0"/>
              <a:t> </a:t>
            </a:r>
            <a:r>
              <a:rPr lang="en-US" sz="1000" dirty="0" err="1" smtClean="0"/>
              <a:t>dílům</a:t>
            </a:r>
            <a:r>
              <a:rPr lang="en-US" sz="1000" dirty="0" smtClean="0"/>
              <a:t> </a:t>
            </a:r>
            <a:r>
              <a:rPr lang="en-US" sz="1000" dirty="0" err="1" smtClean="0"/>
              <a:t>nebo</a:t>
            </a:r>
            <a:r>
              <a:rPr lang="en-US" sz="1000" dirty="0" smtClean="0"/>
              <a:t> </a:t>
            </a:r>
            <a:r>
              <a:rPr lang="en-US" sz="1000" dirty="0" err="1" smtClean="0"/>
              <a:t>práva</a:t>
            </a:r>
            <a:r>
              <a:rPr lang="en-US" sz="1000" dirty="0" smtClean="0"/>
              <a:t> k </a:t>
            </a:r>
            <a:r>
              <a:rPr lang="en-US" sz="1000" dirty="0" err="1" smtClean="0"/>
              <a:t>ochranným</a:t>
            </a:r>
            <a:r>
              <a:rPr lang="en-US" sz="1000" dirty="0" smtClean="0"/>
              <a:t> </a:t>
            </a:r>
            <a:r>
              <a:rPr lang="en-US" sz="1000" dirty="0" err="1" smtClean="0"/>
              <a:t>známkám</a:t>
            </a:r>
            <a:r>
              <a:rPr lang="en-US" sz="1000" dirty="0" smtClean="0"/>
              <a:t>) </a:t>
            </a:r>
            <a:r>
              <a:rPr lang="en-US" sz="1000" dirty="0" err="1" smtClean="0"/>
              <a:t>dle</a:t>
            </a:r>
            <a:r>
              <a:rPr lang="en-US" sz="1000" dirty="0" smtClean="0"/>
              <a:t> </a:t>
            </a:r>
            <a:r>
              <a:rPr lang="en-US" sz="1000" dirty="0" err="1" smtClean="0"/>
              <a:t>zákona</a:t>
            </a:r>
            <a:r>
              <a:rPr lang="en-US" sz="1000" dirty="0" smtClean="0"/>
              <a:t> 121/2000 Sb. (</a:t>
            </a:r>
            <a:r>
              <a:rPr lang="en-US" sz="1000" dirty="0" err="1" smtClean="0"/>
              <a:t>autorský</a:t>
            </a:r>
            <a:r>
              <a:rPr lang="en-US" sz="1000" dirty="0" smtClean="0"/>
              <a:t> </a:t>
            </a:r>
            <a:r>
              <a:rPr lang="en-US" sz="1000" dirty="0" err="1" smtClean="0"/>
              <a:t>zákon</a:t>
            </a:r>
            <a:r>
              <a:rPr lang="en-US" sz="1000" dirty="0" smtClean="0"/>
              <a:t>). </a:t>
            </a:r>
            <a:r>
              <a:rPr lang="en-US" sz="1000" dirty="0" err="1" smtClean="0"/>
              <a:t>Nesu</a:t>
            </a:r>
            <a:r>
              <a:rPr lang="en-US" sz="1000" dirty="0" smtClean="0"/>
              <a:t> </a:t>
            </a:r>
            <a:r>
              <a:rPr lang="en-US" sz="1000" dirty="0" err="1" smtClean="0"/>
              <a:t>veškerou</a:t>
            </a:r>
            <a:r>
              <a:rPr lang="en-US" sz="1000" dirty="0" smtClean="0"/>
              <a:t> </a:t>
            </a:r>
            <a:r>
              <a:rPr lang="en-US" sz="1000" dirty="0" err="1" smtClean="0"/>
              <a:t>právní</a:t>
            </a:r>
            <a:r>
              <a:rPr lang="en-US" sz="1000" dirty="0" smtClean="0"/>
              <a:t> </a:t>
            </a:r>
            <a:r>
              <a:rPr lang="en-US" sz="1000" dirty="0" err="1" smtClean="0"/>
              <a:t>odpovědnost</a:t>
            </a:r>
            <a:r>
              <a:rPr lang="en-US" sz="1000" dirty="0" smtClean="0"/>
              <a:t> </a:t>
            </a:r>
            <a:r>
              <a:rPr lang="en-US" sz="1000" dirty="0" err="1" smtClean="0"/>
              <a:t>za</a:t>
            </a:r>
            <a:r>
              <a:rPr lang="en-US" sz="1000" dirty="0" smtClean="0"/>
              <a:t> </a:t>
            </a:r>
            <a:r>
              <a:rPr lang="en-US" sz="1000" dirty="0" err="1" smtClean="0"/>
              <a:t>obsah</a:t>
            </a:r>
            <a:r>
              <a:rPr lang="en-US" sz="1000" dirty="0" smtClean="0"/>
              <a:t> a </a:t>
            </a:r>
            <a:r>
              <a:rPr lang="en-US" sz="1000" dirty="0" err="1" smtClean="0"/>
              <a:t>původ</a:t>
            </a:r>
            <a:r>
              <a:rPr lang="en-US" sz="1000" dirty="0" smtClean="0"/>
              <a:t> </a:t>
            </a:r>
            <a:r>
              <a:rPr lang="en-US" sz="1000" dirty="0" err="1" smtClean="0"/>
              <a:t>svého</a:t>
            </a:r>
            <a:r>
              <a:rPr lang="en-US" sz="1000" dirty="0" smtClean="0"/>
              <a:t> </a:t>
            </a:r>
            <a:r>
              <a:rPr lang="en-US" sz="1000" dirty="0" err="1" smtClean="0"/>
              <a:t>díla</a:t>
            </a:r>
            <a:r>
              <a:rPr lang="en-US" sz="1000" dirty="0" smtClean="0"/>
              <a:t>.</a:t>
            </a:r>
            <a:endParaRPr lang="cs-CZ" sz="1000" dirty="0" smtClean="0"/>
          </a:p>
          <a:p>
            <a:pPr>
              <a:tabLst>
                <a:tab pos="2066925" algn="l"/>
              </a:tabLst>
              <a:defRPr/>
            </a:pPr>
            <a:endParaRPr lang="cs-CZ" sz="1000" dirty="0"/>
          </a:p>
        </p:txBody>
      </p:sp>
      <p:sp>
        <p:nvSpPr>
          <p:cNvPr id="9221" name="Zástupný symbol pro zápatí 7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smtClean="0"/>
              <a:t>Integrovaná střední škola, Hlaváčkovo nám. 673, Slaný</a:t>
            </a:r>
          </a:p>
          <a:p>
            <a:pPr>
              <a:defRPr/>
            </a:pPr>
            <a:endParaRPr lang="cs-CZ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8913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„Dosazovací“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sz="3200" b="1" dirty="0" smtClean="0">
                    <a:solidFill>
                      <a:srgbClr val="FF0000"/>
                    </a:solidFill>
                  </a:rPr>
                  <a:t>Postup řešení:</a:t>
                </a:r>
              </a:p>
              <a:p>
                <a:pPr marL="514350" indent="-514350">
                  <a:buSzPct val="100000"/>
                  <a:buFont typeface="+mj-lt"/>
                  <a:buAutoNum type="arabicPeriod"/>
                </a:pPr>
                <a:r>
                  <a:rPr lang="cs-CZ" b="1" dirty="0" smtClean="0"/>
                  <a:t>Vyjádříme kteroukoliv neznámou z některých rovnic.</a:t>
                </a:r>
              </a:p>
              <a:p>
                <a:pPr marL="0" indent="0">
                  <a:buNone/>
                </a:pPr>
                <a:endParaRPr lang="cs-CZ" b="1" dirty="0" smtClean="0"/>
              </a:p>
              <a:p>
                <a:pPr marL="0" indent="0">
                  <a:buNone/>
                </a:pPr>
                <a:r>
                  <a:rPr lang="cs-CZ" b="1" dirty="0" smtClean="0"/>
                  <a:t>Příklad</a:t>
                </a:r>
                <a:r>
                  <a:rPr lang="cs-CZ" b="1" dirty="0"/>
                  <a:t>:	</a:t>
                </a:r>
                <a:r>
                  <a:rPr lang="cs-CZ" b="1" dirty="0">
                    <a:solidFill>
                      <a:srgbClr val="004F8A"/>
                    </a:solidFill>
                  </a:rPr>
                  <a:t> 	3x – 4y = 5     </a:t>
                </a:r>
                <a:endParaRPr lang="cs-CZ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b="1" dirty="0">
                    <a:solidFill>
                      <a:srgbClr val="004F8A"/>
                    </a:solidFill>
                  </a:rPr>
                  <a:t>			</a:t>
                </a:r>
                <a:r>
                  <a:rPr lang="cs-CZ" b="1" u="sng" dirty="0">
                    <a:solidFill>
                      <a:srgbClr val="004F8A"/>
                    </a:solidFill>
                  </a:rPr>
                  <a:t>2x – 3y = 3</a:t>
                </a:r>
                <a:r>
                  <a:rPr lang="cs-CZ" b="1" dirty="0">
                    <a:solidFill>
                      <a:srgbClr val="004F8A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cs-CZ" b="1" dirty="0">
                    <a:solidFill>
                      <a:srgbClr val="FF0000"/>
                    </a:solidFill>
                  </a:rPr>
                  <a:t>3x – 4y =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5 </a:t>
                </a:r>
                <a:r>
                  <a:rPr lang="cs-CZ" b="1" dirty="0" smtClean="0"/>
                  <a:t>=&gt;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 3x = 5 + 4y  / :3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  </a:t>
                </a:r>
                <a:r>
                  <a:rPr lang="cs-CZ" b="1" dirty="0" smtClean="0"/>
                  <a:t>=&gt;</a:t>
                </a:r>
              </a:p>
              <a:p>
                <a:pPr marL="0" indent="0" algn="ctr"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x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3200" b="1" i="1" smtClean="0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200" b="1" i="1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𝟒𝐲</m:t>
                            </m:r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945" t="-1628" b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90337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„Dosazovací“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Postup řešení:</a:t>
                </a:r>
              </a:p>
              <a:p>
                <a:pPr marL="514350" indent="-514350">
                  <a:buSzPct val="100000"/>
                  <a:buFont typeface="+mj-lt"/>
                  <a:buAutoNum type="arabicPeriod" startAt="2"/>
                </a:pPr>
                <a:r>
                  <a:rPr lang="cs-CZ" b="1" dirty="0" smtClean="0"/>
                  <a:t>Dosadíme </a:t>
                </a:r>
                <a:r>
                  <a:rPr lang="cs-CZ" b="1" dirty="0"/>
                  <a:t>do zbývající </a:t>
                </a:r>
                <a:r>
                  <a:rPr lang="cs-CZ" b="1" dirty="0" smtClean="0"/>
                  <a:t>rovnice.</a:t>
                </a:r>
              </a:p>
              <a:p>
                <a:pPr marL="0" indent="0" algn="ctr">
                  <a:buSzPct val="100000"/>
                  <a:buNone/>
                </a:pPr>
                <a:r>
                  <a:rPr lang="cs-CZ" b="1" u="sng" dirty="0" smtClean="0">
                    <a:solidFill>
                      <a:srgbClr val="FF0000"/>
                    </a:solidFill>
                  </a:rPr>
                  <a:t>2x </a:t>
                </a:r>
                <a:r>
                  <a:rPr lang="cs-CZ" b="1" u="sng" dirty="0">
                    <a:solidFill>
                      <a:srgbClr val="FF0000"/>
                    </a:solidFill>
                  </a:rPr>
                  <a:t>– 3y = </a:t>
                </a:r>
                <a:r>
                  <a:rPr lang="cs-CZ" b="1" u="sng" dirty="0" smtClean="0">
                    <a:solidFill>
                      <a:srgbClr val="FF0000"/>
                    </a:solidFill>
                  </a:rPr>
                  <a:t>3</a:t>
                </a: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                         2</a:t>
                </a:r>
                <a:r>
                  <a:rPr lang="cs-CZ" b="1" dirty="0">
                    <a:solidFill>
                      <a:srgbClr val="004F8A"/>
                    </a:solidFill>
                  </a:rPr>
                  <a:t>.</a:t>
                </a:r>
                <a:r>
                  <a:rPr lang="cs-CZ" sz="2800" b="1" dirty="0">
                    <a:solidFill>
                      <a:srgbClr val="004F8A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3200" b="1" i="1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𝟒𝐲</m:t>
                            </m:r>
                            <m:r>
                              <a:rPr lang="cs-CZ" sz="32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2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sz="32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</m:oMath>
                </a14:m>
                <a:r>
                  <a:rPr lang="cs-CZ" sz="3200" dirty="0" smtClean="0"/>
                  <a:t> </a:t>
                </a:r>
                <a:r>
                  <a:rPr lang="cs-CZ" b="1" dirty="0">
                    <a:solidFill>
                      <a:srgbClr val="004F8A"/>
                    </a:solidFill>
                  </a:rPr>
                  <a:t>- 3y =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3</a:t>
                </a: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                          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3200" b="1" i="1" smtClean="0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200" b="1" i="1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𝟖𝐲</m:t>
                            </m:r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𝟏𝟎</m:t>
                            </m:r>
                          </m:num>
                          <m:den>
                            <m:r>
                              <a:rPr lang="cs-CZ" sz="3200" b="1" i="0" smtClean="0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</m:oMath>
                </a14:m>
                <a:r>
                  <a:rPr lang="cs-CZ" b="1" dirty="0" smtClean="0">
                    <a:solidFill>
                      <a:srgbClr val="004F8A"/>
                    </a:solidFill>
                  </a:rPr>
                  <a:t> - 3y = 3   / .3</a:t>
                </a: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                        8y + 10 – 9y = 9</a:t>
                </a: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                                        - y = - 1  / .(-1)</a:t>
                </a: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FF0000"/>
                    </a:solidFill>
                  </a:rPr>
                  <a:t>                                          </a:t>
                </a:r>
                <a:r>
                  <a:rPr lang="cs-CZ" b="1" u="sng" dirty="0" smtClean="0">
                    <a:solidFill>
                      <a:srgbClr val="FF0000"/>
                    </a:solidFill>
                  </a:rPr>
                  <a:t>y = 1</a:t>
                </a:r>
                <a:endParaRPr lang="cs-CZ" b="1" u="sng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571" t="-2307" b="-9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457675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„Dosazovací“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>
                <a:solidFill>
                  <a:srgbClr val="FF0000"/>
                </a:solidFill>
              </a:rPr>
              <a:t>Postup řešení</a:t>
            </a:r>
            <a:r>
              <a:rPr lang="cs-CZ" sz="3200" b="1" dirty="0" smtClean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SzPct val="100000"/>
              <a:buFont typeface="+mj-lt"/>
              <a:buAutoNum type="arabicPeriod" startAt="3"/>
            </a:pPr>
            <a:r>
              <a:rPr lang="cs-CZ" b="1" dirty="0"/>
              <a:t>Vypočítanou hodnotu dosadíme do kterékoliv rovnice (zadání) a vypočítáme x</a:t>
            </a:r>
            <a:r>
              <a:rPr lang="cs-CZ" b="1" dirty="0" smtClean="0"/>
              <a:t>.</a:t>
            </a:r>
          </a:p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cs-CZ" b="1" dirty="0" smtClean="0"/>
              <a:t>Dále postupujeme jako u metody „Sčítací“.</a:t>
            </a: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Ivan\AppData\Local\Microsoft\Windows\Temporary Internet Files\Content.IE5\LPPHL3YB\MP90040904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1581" y="3861048"/>
            <a:ext cx="2256234" cy="225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Ivan\AppData\Local\Microsoft\Windows\Temporary Internet Files\Content.IE5\4UAG6KIH\MP90038520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6691" y="4344902"/>
            <a:ext cx="1611596" cy="225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Ivan\AppData\Local\Microsoft\Windows\Temporary Internet Files\Content.IE5\S1HQYFEY\MP90040112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2096" y="4005064"/>
            <a:ext cx="1420933" cy="17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604663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smtClean="0"/>
              <a:t>„Srovnávací</a:t>
            </a:r>
            <a:r>
              <a:rPr lang="cs-CZ" dirty="0"/>
              <a:t>“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b="1" dirty="0" smtClean="0"/>
                  <a:t>Příklad</a:t>
                </a:r>
                <a:r>
                  <a:rPr lang="cs-CZ" sz="2800" b="1" dirty="0"/>
                  <a:t>: </a:t>
                </a:r>
                <a:r>
                  <a:rPr lang="cs-CZ" sz="2800" b="1" dirty="0" smtClean="0"/>
                  <a:t>                    </a:t>
                </a:r>
                <a:r>
                  <a:rPr lang="cs-CZ" sz="2800" b="1" dirty="0" smtClean="0">
                    <a:solidFill>
                      <a:srgbClr val="004F8A"/>
                    </a:solidFill>
                  </a:rPr>
                  <a:t>3x </a:t>
                </a:r>
                <a:r>
                  <a:rPr lang="cs-CZ" sz="2800" b="1" dirty="0">
                    <a:solidFill>
                      <a:srgbClr val="004F8A"/>
                    </a:solidFill>
                  </a:rPr>
                  <a:t>– 4y = 5     </a:t>
                </a:r>
                <a:endParaRPr lang="cs-CZ" sz="28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004F8A"/>
                    </a:solidFill>
                  </a:rPr>
                  <a:t>                                 </a:t>
                </a:r>
                <a:r>
                  <a:rPr lang="cs-CZ" sz="2800" b="1" u="sng" dirty="0" smtClean="0">
                    <a:solidFill>
                      <a:srgbClr val="004F8A"/>
                    </a:solidFill>
                  </a:rPr>
                  <a:t>2x </a:t>
                </a:r>
                <a:r>
                  <a:rPr lang="cs-CZ" sz="2800" b="1" u="sng" dirty="0">
                    <a:solidFill>
                      <a:srgbClr val="004F8A"/>
                    </a:solidFill>
                  </a:rPr>
                  <a:t>– 3y = 3</a:t>
                </a:r>
                <a:r>
                  <a:rPr lang="cs-CZ" sz="2800" b="1" dirty="0">
                    <a:solidFill>
                      <a:srgbClr val="004F8A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cs-CZ" sz="2800" b="1" dirty="0" smtClean="0">
                    <a:solidFill>
                      <a:srgbClr val="FF0000"/>
                    </a:solidFill>
                  </a:rPr>
                  <a:t>Postup </a:t>
                </a:r>
                <a:r>
                  <a:rPr lang="cs-CZ" sz="2800" b="1" dirty="0">
                    <a:solidFill>
                      <a:srgbClr val="FF0000"/>
                    </a:solidFill>
                  </a:rPr>
                  <a:t>řešení:</a:t>
                </a:r>
              </a:p>
              <a:p>
                <a:pPr marL="514350" indent="-514350">
                  <a:buSzPct val="100000"/>
                  <a:buFont typeface="+mj-lt"/>
                  <a:buAutoNum type="arabicPeriod"/>
                </a:pPr>
                <a:r>
                  <a:rPr lang="cs-CZ" b="1" dirty="0" smtClean="0"/>
                  <a:t>Vyjádříme jednu neznámou z obou rovnic. </a:t>
                </a:r>
                <a:br>
                  <a:rPr lang="cs-CZ" b="1" dirty="0" smtClean="0"/>
                </a:br>
                <a:r>
                  <a:rPr lang="cs-CZ" b="1" dirty="0" smtClean="0"/>
                  <a:t>             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3x </a:t>
                </a:r>
                <a:r>
                  <a:rPr lang="cs-CZ" b="1" dirty="0">
                    <a:solidFill>
                      <a:srgbClr val="004F8A"/>
                    </a:solidFill>
                  </a:rPr>
                  <a:t>= 4y + 5  =&gt; 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x =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3200" b="1" i="1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</m:e>
                    </m:box>
                  </m:oMath>
                </a14:m>
                <a:endParaRPr lang="cs-CZ" sz="3200" b="1" dirty="0">
                  <a:solidFill>
                    <a:srgbClr val="004F8A"/>
                  </a:solidFill>
                </a:endParaRPr>
              </a:p>
              <a:p>
                <a:pPr marL="0" indent="0">
                  <a:buSzPct val="100000"/>
                  <a:buNone/>
                </a:pPr>
                <a:r>
                  <a:rPr lang="cs-CZ" b="1" dirty="0" smtClean="0">
                    <a:solidFill>
                      <a:srgbClr val="004F8A"/>
                    </a:solidFill>
                  </a:rPr>
                  <a:t>                   2x </a:t>
                </a:r>
                <a:r>
                  <a:rPr lang="cs-CZ" b="1" dirty="0">
                    <a:solidFill>
                      <a:srgbClr val="004F8A"/>
                    </a:solidFill>
                  </a:rPr>
                  <a:t>= 3y + 3 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 =&gt; 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x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3200" b="1" i="1" smtClean="0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𝒚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sz="32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box>
                  </m:oMath>
                </a14:m>
                <a:endParaRPr lang="cs-CZ" b="1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571" t="-13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Ivan\AppData\Local\Microsoft\Windows\Temporary Internet Files\Content.IE5\PT75QCGJ\MP900399539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72300" y="5301208"/>
            <a:ext cx="1476164" cy="118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66869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„Srovnávací“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SzPct val="100000"/>
                  <a:buFont typeface="+mj-lt"/>
                  <a:buAutoNum type="arabicPeriod" startAt="2"/>
                </a:pPr>
                <a:r>
                  <a:rPr lang="cs-CZ" b="1" dirty="0" smtClean="0"/>
                  <a:t>Sestavíme </a:t>
                </a:r>
                <a:r>
                  <a:rPr lang="cs-CZ" b="1" dirty="0"/>
                  <a:t>z nich rovnici</a:t>
                </a:r>
                <a:r>
                  <a:rPr lang="cs-CZ" b="1" dirty="0" smtClean="0"/>
                  <a:t>.</a:t>
                </a:r>
              </a:p>
              <a:p>
                <a:pPr marL="514350" indent="-514350">
                  <a:buSzPct val="100000"/>
                  <a:buFont typeface="+mj-lt"/>
                  <a:buAutoNum type="arabicPeriod" startAt="2"/>
                </a:pPr>
                <a:endParaRPr lang="cs-CZ" b="1" dirty="0"/>
              </a:p>
              <a:p>
                <a:pPr marL="0" indent="0" algn="ctr">
                  <a:buSzPct val="100000"/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cs-CZ" sz="3600" b="1" i="1">
                            <a:solidFill>
                              <a:srgbClr val="004F8A"/>
                            </a:solidFill>
                            <a:latin typeface="Cambria Math"/>
                          </a:rPr>
                        </m:ctrlPr>
                      </m:boxPr>
                      <m:e>
                        <m:f>
                          <m:fPr>
                            <m:ctrlPr>
                              <a:rPr lang="cs-CZ" sz="36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36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𝟒𝐲</m:t>
                            </m:r>
                            <m:r>
                              <a:rPr lang="cs-CZ" sz="36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cs-CZ" sz="36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sz="3600" b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  <m:t>𝟑</m:t>
                            </m:r>
                          </m:den>
                        </m:f>
                        <m:r>
                          <a:rPr lang="cs-CZ" sz="3600" b="1">
                            <a:solidFill>
                              <a:srgbClr val="004F8A"/>
                            </a:solidFill>
                            <a:latin typeface="Cambria Math"/>
                          </a:rPr>
                          <m:t>=</m:t>
                        </m:r>
                        <m:box>
                          <m:boxPr>
                            <m:ctrlPr>
                              <a:rPr lang="cs-CZ" sz="3600" b="1" i="1">
                                <a:solidFill>
                                  <a:srgbClr val="004F8A"/>
                                </a:solidFill>
                                <a:latin typeface="Cambria Math"/>
                              </a:rPr>
                            </m:ctrlPr>
                          </m:boxPr>
                          <m:e>
                            <m:f>
                              <m:fPr>
                                <m:ctrlPr>
                                  <a:rPr lang="cs-CZ" sz="3600" b="1" i="1">
                                    <a:solidFill>
                                      <a:srgbClr val="004F8A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sz="3600" b="1">
                                    <a:solidFill>
                                      <a:srgbClr val="004F8A"/>
                                    </a:solidFill>
                                    <a:latin typeface="Cambria Math"/>
                                  </a:rPr>
                                  <m:t>𝟑𝐲</m:t>
                                </m:r>
                                <m:r>
                                  <a:rPr lang="cs-CZ" sz="3600" b="1">
                                    <a:solidFill>
                                      <a:srgbClr val="004F8A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cs-CZ" sz="3600" b="1">
                                    <a:solidFill>
                                      <a:srgbClr val="004F8A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sz="3600" b="1">
                                    <a:solidFill>
                                      <a:srgbClr val="004F8A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den>
                            </m:f>
                          </m:e>
                        </m:box>
                      </m:e>
                    </m:box>
                  </m:oMath>
                </a14:m>
                <a:r>
                  <a:rPr lang="cs-CZ" sz="2800" b="1" dirty="0">
                    <a:solidFill>
                      <a:srgbClr val="004F8A"/>
                    </a:solidFill>
                  </a:rPr>
                  <a:t>  / </a:t>
                </a:r>
                <a:r>
                  <a:rPr lang="cs-CZ" b="1" dirty="0">
                    <a:solidFill>
                      <a:srgbClr val="004F8A"/>
                    </a:solidFill>
                  </a:rPr>
                  <a:t>.</a:t>
                </a:r>
                <a:r>
                  <a:rPr lang="cs-CZ" b="1" dirty="0" smtClean="0">
                    <a:solidFill>
                      <a:srgbClr val="004F8A"/>
                    </a:solidFill>
                  </a:rPr>
                  <a:t>6</a:t>
                </a:r>
              </a:p>
              <a:p>
                <a:pPr marL="0" indent="0" algn="ctr">
                  <a:buSzPct val="100000"/>
                  <a:buNone/>
                </a:pPr>
                <a:endParaRPr lang="cs-CZ" b="1" dirty="0"/>
              </a:p>
              <a:p>
                <a:pPr marL="514350" indent="-514350">
                  <a:buSzPct val="100000"/>
                  <a:buFont typeface="+mj-lt"/>
                  <a:buAutoNum type="arabicPeriod" startAt="3"/>
                </a:pPr>
                <a:r>
                  <a:rPr lang="cs-CZ" b="1" dirty="0" smtClean="0"/>
                  <a:t>Úpravami </a:t>
                </a:r>
                <a:r>
                  <a:rPr lang="cs-CZ" b="1" dirty="0"/>
                  <a:t>vypočítáme její hodnotu a dosadíme do kterékoliv z </a:t>
                </a:r>
                <a:r>
                  <a:rPr lang="cs-CZ" b="1" dirty="0" smtClean="0"/>
                  <a:t>rovnic.</a:t>
                </a:r>
              </a:p>
              <a:p>
                <a:pPr marL="514350" indent="-514350">
                  <a:buSzPct val="100000"/>
                  <a:buFont typeface="+mj-lt"/>
                  <a:buAutoNum type="arabicPeriod" startAt="3"/>
                </a:pPr>
                <a:endParaRPr lang="cs-CZ" b="1" dirty="0"/>
              </a:p>
              <a:p>
                <a:pPr marL="0" indent="0" algn="ctr">
                  <a:buNone/>
                </a:pPr>
                <a:r>
                  <a:rPr lang="cs-CZ" b="1" dirty="0">
                    <a:solidFill>
                      <a:srgbClr val="004F8A"/>
                    </a:solidFill>
                  </a:rPr>
                  <a:t>2.(4y + 5) = 3.(3y+3)</a:t>
                </a:r>
              </a:p>
              <a:p>
                <a:pPr marL="0" indent="0" algn="ctr">
                  <a:buSzPct val="100000"/>
                  <a:buNone/>
                </a:pPr>
                <a:r>
                  <a:rPr lang="cs-CZ" b="1" dirty="0">
                    <a:solidFill>
                      <a:srgbClr val="004F8A"/>
                    </a:solidFill>
                  </a:rPr>
                  <a:t>8y + 10 = 9y +9  =&gt; 8y – 9y = 9 – 10</a:t>
                </a:r>
              </a:p>
              <a:p>
                <a:pPr marL="0" indent="0" algn="ctr">
                  <a:buSzPct val="100000"/>
                  <a:buNone/>
                </a:pPr>
                <a:r>
                  <a:rPr lang="cs-CZ" b="1" dirty="0">
                    <a:solidFill>
                      <a:srgbClr val="004F8A"/>
                    </a:solidFill>
                  </a:rPr>
                  <a:t>- y = - 1  /. (-1)  =&gt;  </a:t>
                </a:r>
                <a:r>
                  <a:rPr lang="cs-CZ" b="1" u="sng" dirty="0">
                    <a:solidFill>
                      <a:srgbClr val="FF0000"/>
                    </a:solidFill>
                  </a:rPr>
                  <a:t>y = 1</a:t>
                </a:r>
              </a:p>
              <a:p>
                <a:pPr marL="0" indent="0">
                  <a:buNone/>
                </a:pPr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1197" t="-2849" b="-27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965564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„Srovnávací“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cs-CZ" b="1" dirty="0"/>
              <a:t>Vypočítáme druhou neznámou</a:t>
            </a:r>
            <a:r>
              <a:rPr lang="cs-CZ" b="1" dirty="0" smtClean="0"/>
              <a:t>.</a:t>
            </a:r>
          </a:p>
          <a:p>
            <a:pPr marL="0" indent="0" algn="ctr">
              <a:buSzPct val="100000"/>
              <a:buNone/>
            </a:pPr>
            <a:r>
              <a:rPr lang="cs-CZ" sz="3200" b="1" dirty="0">
                <a:solidFill>
                  <a:srgbClr val="004F8A"/>
                </a:solidFill>
              </a:rPr>
              <a:t>3x – 4y = </a:t>
            </a:r>
            <a:r>
              <a:rPr lang="cs-CZ" sz="3200" b="1" dirty="0" smtClean="0">
                <a:solidFill>
                  <a:srgbClr val="004F8A"/>
                </a:solidFill>
              </a:rPr>
              <a:t>5 =&gt; 3x – 4.1 = 5</a:t>
            </a:r>
            <a:endParaRPr lang="cs-CZ" b="1" dirty="0"/>
          </a:p>
          <a:p>
            <a:pPr marL="0" indent="0" algn="ctr">
              <a:buSzPct val="100000"/>
              <a:buNone/>
            </a:pPr>
            <a:r>
              <a:rPr lang="cs-CZ" b="1" dirty="0" smtClean="0"/>
              <a:t>      3x = 9   / :3</a:t>
            </a:r>
          </a:p>
          <a:p>
            <a:pPr marL="0" indent="0" algn="ctr">
              <a:buSzPct val="100000"/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x = 3</a:t>
            </a:r>
            <a:endParaRPr lang="cs-CZ" b="1" u="sng" dirty="0">
              <a:solidFill>
                <a:srgbClr val="FF0000"/>
              </a:solidFill>
            </a:endParaRP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cs-CZ" b="1" dirty="0"/>
              <a:t>Provedeme zkoušku správnosti řešení. </a:t>
            </a:r>
          </a:p>
          <a:p>
            <a:pPr marL="0" indent="0">
              <a:buNone/>
            </a:pPr>
            <a:r>
              <a:rPr lang="cs-CZ" dirty="0" smtClean="0"/>
              <a:t>3x – 4y = 5 =&gt; 3.</a:t>
            </a: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 – 4.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 = 6 </a:t>
            </a:r>
            <a:r>
              <a:rPr lang="cs-CZ" dirty="0"/>
              <a:t>=&gt;</a:t>
            </a:r>
            <a:r>
              <a:rPr lang="cs-CZ" dirty="0" smtClean="0"/>
              <a:t> 9 – 4 = 5 =&gt;</a:t>
            </a:r>
          </a:p>
          <a:p>
            <a:pPr marL="0" indent="0" algn="ctr"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5 = 5</a:t>
            </a:r>
          </a:p>
          <a:p>
            <a:pPr marL="0" indent="0">
              <a:buNone/>
            </a:pPr>
            <a:r>
              <a:rPr lang="cs-CZ" dirty="0" smtClean="0"/>
              <a:t>2x – 3y = 3 </a:t>
            </a:r>
            <a:r>
              <a:rPr lang="cs-CZ" dirty="0"/>
              <a:t>=&gt;</a:t>
            </a:r>
            <a:r>
              <a:rPr lang="cs-CZ" dirty="0" smtClean="0"/>
              <a:t>  2.</a:t>
            </a:r>
            <a:r>
              <a:rPr lang="cs-CZ" dirty="0" smtClean="0">
                <a:solidFill>
                  <a:srgbClr val="FF0000"/>
                </a:solidFill>
              </a:rPr>
              <a:t>3</a:t>
            </a:r>
            <a:r>
              <a:rPr lang="cs-CZ" dirty="0" smtClean="0"/>
              <a:t> – 3.</a:t>
            </a:r>
            <a:r>
              <a:rPr lang="cs-CZ" dirty="0" smtClean="0">
                <a:solidFill>
                  <a:srgbClr val="FF0000"/>
                </a:solidFill>
              </a:rPr>
              <a:t>1</a:t>
            </a:r>
            <a:r>
              <a:rPr lang="cs-CZ" dirty="0" smtClean="0"/>
              <a:t> = 3 </a:t>
            </a:r>
            <a:r>
              <a:rPr lang="cs-CZ" dirty="0"/>
              <a:t>=&gt;</a:t>
            </a:r>
            <a:r>
              <a:rPr lang="cs-CZ" dirty="0" smtClean="0"/>
              <a:t>  6 – 3 = 3 </a:t>
            </a:r>
            <a:r>
              <a:rPr lang="cs-CZ" dirty="0"/>
              <a:t>=&gt;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b="1" u="sng" dirty="0">
                <a:solidFill>
                  <a:srgbClr val="FF0000"/>
                </a:solidFill>
              </a:rPr>
              <a:t>3 = 3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55146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Použitý 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1400" dirty="0"/>
              <a:t>Hlavní zdroj informací:</a:t>
            </a:r>
          </a:p>
          <a:p>
            <a:pPr marL="0" indent="0">
              <a:buNone/>
            </a:pPr>
            <a:r>
              <a:rPr lang="cs-CZ" sz="1400" dirty="0" smtClean="0"/>
              <a:t>RNDr. Jan Houska, CSs., Mgr. Jaroslava Hávová, doc. ing. Bohuslav Eichler, Matematika – Aritmetika a algebra, pro 9. ročník a nižší třídy gymnázia, </a:t>
            </a:r>
            <a:r>
              <a:rPr lang="cs-CZ" sz="1400" dirty="0"/>
              <a:t>2. vydání, vydalo </a:t>
            </a:r>
            <a:r>
              <a:rPr lang="cs-CZ" sz="1400" dirty="0" smtClean="0"/>
              <a:t>nakladatelství Fortuna, Praha, 1991.</a:t>
            </a:r>
            <a:endParaRPr lang="cs-CZ" sz="1400" dirty="0"/>
          </a:p>
          <a:p>
            <a:r>
              <a:rPr lang="cs-CZ" sz="1400" dirty="0" smtClean="0"/>
              <a:t>Snímek </a:t>
            </a:r>
            <a:r>
              <a:rPr lang="cs-CZ" sz="1400" dirty="0"/>
              <a:t>2., 3., </a:t>
            </a:r>
            <a:r>
              <a:rPr lang="cs-CZ" sz="1400" dirty="0" smtClean="0"/>
              <a:t>4., 5., 6., 7</a:t>
            </a:r>
            <a:r>
              <a:rPr lang="cs-CZ" sz="1400" dirty="0"/>
              <a:t>., </a:t>
            </a:r>
            <a:r>
              <a:rPr lang="cs-CZ" sz="1400" dirty="0" smtClean="0"/>
              <a:t>8., 9., 10., 11., 12., 13. a 14.: 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      </a:t>
            </a:r>
            <a:r>
              <a:rPr lang="cs-CZ" sz="1400" dirty="0"/>
              <a:t>Obrázky sady MS Office.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9595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Soustava Lineárních rovnic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Zpracoval: ing. Ivan Števula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4958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Rovnice je matematické tvrzení, kde </a:t>
            </a:r>
            <a:r>
              <a:rPr lang="cs-CZ" b="1" dirty="0" smtClean="0">
                <a:solidFill>
                  <a:srgbClr val="FF0000"/>
                </a:solidFill>
              </a:rPr>
              <a:t>obě strany </a:t>
            </a:r>
            <a:r>
              <a:rPr lang="cs-CZ" b="1" dirty="0" smtClean="0"/>
              <a:t>jsou si </a:t>
            </a:r>
            <a:r>
              <a:rPr lang="cs-CZ" b="1" dirty="0" smtClean="0">
                <a:solidFill>
                  <a:srgbClr val="FF0000"/>
                </a:solidFill>
              </a:rPr>
              <a:t>„rovny“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Každá rovnice má </a:t>
            </a:r>
            <a:r>
              <a:rPr lang="cs-CZ" b="1" dirty="0" smtClean="0">
                <a:solidFill>
                  <a:srgbClr val="FF0000"/>
                </a:solidFill>
              </a:rPr>
              <a:t>„pravou“ </a:t>
            </a:r>
            <a:r>
              <a:rPr lang="cs-CZ" b="1" dirty="0" smtClean="0"/>
              <a:t>a </a:t>
            </a:r>
            <a:r>
              <a:rPr lang="cs-CZ" b="1" dirty="0" smtClean="0">
                <a:solidFill>
                  <a:srgbClr val="FF0000"/>
                </a:solidFill>
              </a:rPr>
              <a:t>„levou“ </a:t>
            </a:r>
            <a:r>
              <a:rPr lang="cs-CZ" b="1" dirty="0" smtClean="0"/>
              <a:t>stranu.</a:t>
            </a:r>
          </a:p>
          <a:p>
            <a:r>
              <a:rPr lang="cs-CZ" b="1" dirty="0" smtClean="0"/>
              <a:t>Protože jsou si rovny, dáváme mezi ně znaménko </a:t>
            </a:r>
            <a:r>
              <a:rPr lang="cs-CZ" b="1" dirty="0" smtClean="0">
                <a:solidFill>
                  <a:srgbClr val="FF0000"/>
                </a:solidFill>
              </a:rPr>
              <a:t>„=“</a:t>
            </a:r>
            <a:r>
              <a:rPr lang="cs-CZ" b="1" dirty="0" smtClean="0"/>
              <a:t>.</a:t>
            </a:r>
          </a:p>
          <a:p>
            <a:endParaRPr lang="cs-CZ" b="1" dirty="0"/>
          </a:p>
          <a:p>
            <a:pPr marL="0" indent="0" algn="ctr">
              <a:buNone/>
            </a:pPr>
            <a:r>
              <a:rPr lang="cs-CZ" b="1" dirty="0" smtClean="0">
                <a:solidFill>
                  <a:srgbClr val="7030A0"/>
                </a:solidFill>
              </a:rPr>
              <a:t>3x</a:t>
            </a:r>
            <a:r>
              <a:rPr lang="cs-CZ" b="1" baseline="30000" dirty="0" smtClean="0">
                <a:solidFill>
                  <a:srgbClr val="7030A0"/>
                </a:solidFill>
              </a:rPr>
              <a:t>2</a:t>
            </a:r>
            <a:r>
              <a:rPr lang="cs-CZ" b="1" dirty="0" smtClean="0">
                <a:solidFill>
                  <a:srgbClr val="7030A0"/>
                </a:solidFill>
              </a:rPr>
              <a:t> + 2y  </a:t>
            </a:r>
            <a:r>
              <a:rPr lang="cs-CZ" b="1" dirty="0" smtClean="0">
                <a:solidFill>
                  <a:srgbClr val="FF0000"/>
                </a:solidFill>
              </a:rPr>
              <a:t>=</a:t>
            </a:r>
            <a:r>
              <a:rPr lang="cs-CZ" b="1" dirty="0" smtClean="0"/>
              <a:t>  </a:t>
            </a:r>
            <a:r>
              <a:rPr lang="cs-CZ" b="1" dirty="0" smtClean="0">
                <a:solidFill>
                  <a:srgbClr val="0066FF"/>
                </a:solidFill>
              </a:rPr>
              <a:t>5 – 4x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66FF"/>
                </a:solidFill>
              </a:rPr>
              <a:t>	</a:t>
            </a:r>
            <a:r>
              <a:rPr lang="cs-CZ" b="1" dirty="0" smtClean="0">
                <a:solidFill>
                  <a:srgbClr val="7030A0"/>
                </a:solidFill>
              </a:rPr>
              <a:t>            </a:t>
            </a:r>
            <a:r>
              <a:rPr lang="cs-CZ" b="1" dirty="0">
                <a:solidFill>
                  <a:srgbClr val="7030A0"/>
                </a:solidFill>
              </a:rPr>
              <a:t>Levá strana  </a:t>
            </a:r>
            <a:r>
              <a:rPr lang="cs-CZ" b="1" dirty="0" smtClean="0">
                <a:solidFill>
                  <a:srgbClr val="FF0000"/>
                </a:solidFill>
              </a:rPr>
              <a:t>= </a:t>
            </a:r>
            <a:r>
              <a:rPr lang="cs-CZ" b="1" dirty="0" smtClean="0">
                <a:solidFill>
                  <a:srgbClr val="0066FF"/>
                </a:solidFill>
              </a:rPr>
              <a:t>Pravá </a:t>
            </a:r>
            <a:r>
              <a:rPr lang="cs-CZ" b="1" dirty="0">
                <a:solidFill>
                  <a:srgbClr val="0066FF"/>
                </a:solidFill>
              </a:rPr>
              <a:t>strana</a:t>
            </a:r>
          </a:p>
        </p:txBody>
      </p:sp>
      <p:pic>
        <p:nvPicPr>
          <p:cNvPr id="1026" name="Picture 2" descr="C:\Users\Ivan\AppData\Local\Microsoft\Windows\Temporary Internet Files\Content.IE5\BJ4ZYXG9\MP90039009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01208"/>
            <a:ext cx="1396752" cy="99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van\AppData\Local\Microsoft\Windows\Temporary Internet Files\Content.IE5\7JQ14E3Y\MP90038769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806683"/>
            <a:ext cx="1396752" cy="99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22370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Rovnice - 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800" b="1" dirty="0" smtClean="0">
                <a:solidFill>
                  <a:srgbClr val="0066FF"/>
                </a:solidFill>
              </a:rPr>
              <a:t>Ekvivalentní úpravy rovnic:</a:t>
            </a:r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Jakékoliv </a:t>
            </a:r>
            <a:r>
              <a:rPr lang="cs-CZ" b="1" dirty="0"/>
              <a:t>číslo </a:t>
            </a:r>
            <a:r>
              <a:rPr lang="cs-CZ" b="1" dirty="0" smtClean="0"/>
              <a:t>můžeme přičíst k </a:t>
            </a:r>
            <a:r>
              <a:rPr lang="cs-CZ" b="1" dirty="0"/>
              <a:t>oběma stranám rovnice</a:t>
            </a:r>
            <a:r>
              <a:rPr lang="cs-CZ" b="1" dirty="0" smtClean="0"/>
              <a:t>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/>
              <a:t>Jakékoliv číslo </a:t>
            </a:r>
            <a:r>
              <a:rPr lang="cs-CZ" b="1" dirty="0" smtClean="0"/>
              <a:t>můžeme odečíst </a:t>
            </a:r>
            <a:r>
              <a:rPr lang="cs-CZ" b="1" dirty="0"/>
              <a:t>od obou stran rovnice.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Obě </a:t>
            </a:r>
            <a:r>
              <a:rPr lang="cs-CZ" b="1" dirty="0"/>
              <a:t>strany rovnice můžeme vynásobit stejným číslem (kromě nuly).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Obě </a:t>
            </a:r>
            <a:r>
              <a:rPr lang="cs-CZ" b="1" dirty="0"/>
              <a:t>strany můžeme vydělit stejným číslem.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Na </a:t>
            </a:r>
            <a:r>
              <a:rPr lang="cs-CZ" b="1" dirty="0"/>
              <a:t>obě strany můžeme aplikovat jakoukoliv </a:t>
            </a:r>
            <a:r>
              <a:rPr lang="cs-CZ" b="1" dirty="0" smtClean="0"/>
              <a:t>funkci</a:t>
            </a:r>
            <a:endParaRPr lang="cs-CZ" dirty="0"/>
          </a:p>
        </p:txBody>
      </p:sp>
      <p:pic>
        <p:nvPicPr>
          <p:cNvPr id="5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626984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řešení soustavy rovnic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cs-CZ" b="1" dirty="0" smtClean="0">
                <a:solidFill>
                  <a:srgbClr val="0066FF"/>
                </a:solidFill>
              </a:rPr>
              <a:t>Soustava 2 lineárních rovnic o 2 neznámých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b="1" dirty="0"/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Sčítací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b="1" dirty="0" smtClean="0"/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Dosazovací (substituční)</a:t>
            </a:r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endParaRPr lang="cs-CZ" b="1" dirty="0" smtClean="0"/>
          </a:p>
          <a:p>
            <a:pPr marL="514350" indent="-514350">
              <a:buClr>
                <a:srgbClr val="FF0000"/>
              </a:buClr>
              <a:buSzPct val="100000"/>
              <a:buFont typeface="+mj-lt"/>
              <a:buAutoNum type="arabicPeriod"/>
            </a:pPr>
            <a:r>
              <a:rPr lang="cs-CZ" b="1" dirty="0" smtClean="0"/>
              <a:t>Srovnávací</a:t>
            </a:r>
            <a:endParaRPr lang="cs-CZ" b="1" dirty="0"/>
          </a:p>
        </p:txBody>
      </p:sp>
      <p:pic>
        <p:nvPicPr>
          <p:cNvPr id="1026" name="Picture 2" descr="C:\Users\Ivan\AppData\Local\Microsoft\Windows\Temporary Internet Files\Content.IE5\S1HQYFEY\MP9004118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1" y="2492896"/>
            <a:ext cx="173821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van\AppData\Local\Microsoft\Windows\Temporary Internet Files\Content.IE5\URVR3JN0\MC9002132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81128"/>
            <a:ext cx="1822399" cy="175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87092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„Sčítací“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300" b="1" dirty="0" smtClean="0">
                <a:solidFill>
                  <a:srgbClr val="FF0000"/>
                </a:solidFill>
              </a:rPr>
              <a:t>Postup řešení: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cs-CZ" b="1" dirty="0" smtClean="0"/>
              <a:t>Rovnici vynásobíme </a:t>
            </a:r>
            <a:r>
              <a:rPr lang="cs-CZ" b="1" dirty="0" smtClean="0">
                <a:solidFill>
                  <a:srgbClr val="FF0000"/>
                </a:solidFill>
              </a:rPr>
              <a:t>„vhodným nenulovým“ </a:t>
            </a:r>
            <a:r>
              <a:rPr lang="cs-CZ" b="1" dirty="0" smtClean="0"/>
              <a:t>číslem.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cs-CZ" b="1" dirty="0" smtClean="0"/>
              <a:t>Přičteme k ní </a:t>
            </a:r>
            <a:r>
              <a:rPr lang="cs-CZ" b="1" dirty="0" smtClean="0">
                <a:solidFill>
                  <a:srgbClr val="FF0000"/>
                </a:solidFill>
              </a:rPr>
              <a:t>„vhodný násobek“ </a:t>
            </a:r>
            <a:r>
              <a:rPr lang="cs-CZ" b="1" dirty="0" smtClean="0"/>
              <a:t>druhé rovnice.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cs-CZ" b="1" dirty="0" smtClean="0"/>
              <a:t>Rovnice sečteme.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Příklad: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cs-CZ" b="1" dirty="0" smtClean="0">
                <a:solidFill>
                  <a:srgbClr val="004F8A"/>
                </a:solidFill>
              </a:rPr>
              <a:t>3x – 4y = 5      / </a:t>
            </a:r>
            <a:r>
              <a:rPr lang="cs-CZ" b="1" dirty="0" smtClean="0">
                <a:solidFill>
                  <a:srgbClr val="FF0000"/>
                </a:solidFill>
              </a:rPr>
              <a:t>.2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4F8A"/>
                </a:solidFill>
              </a:rPr>
              <a:t>	</a:t>
            </a:r>
            <a:r>
              <a:rPr lang="cs-CZ" b="1" dirty="0" smtClean="0">
                <a:solidFill>
                  <a:srgbClr val="004F8A"/>
                </a:solidFill>
              </a:rPr>
              <a:t>		</a:t>
            </a:r>
            <a:r>
              <a:rPr lang="cs-CZ" b="1" u="sng" dirty="0" smtClean="0">
                <a:solidFill>
                  <a:srgbClr val="004F8A"/>
                </a:solidFill>
              </a:rPr>
              <a:t>2x – 3y = 3</a:t>
            </a:r>
            <a:r>
              <a:rPr lang="cs-CZ" b="1" dirty="0" smtClean="0">
                <a:solidFill>
                  <a:srgbClr val="004F8A"/>
                </a:solidFill>
              </a:rPr>
              <a:t>      / </a:t>
            </a:r>
            <a:r>
              <a:rPr lang="cs-CZ" b="1" dirty="0" smtClean="0">
                <a:solidFill>
                  <a:srgbClr val="FF0000"/>
                </a:solidFill>
              </a:rPr>
              <a:t>.(-3)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Pozn.: </a:t>
            </a:r>
            <a:r>
              <a:rPr lang="cs-CZ" b="1" dirty="0" smtClean="0"/>
              <a:t>Číselných kombinací násobení je celá řada. </a:t>
            </a:r>
          </a:p>
          <a:p>
            <a:pPr marL="0" indent="0">
              <a:buNone/>
            </a:pPr>
            <a:r>
              <a:rPr lang="cs-CZ" b="1" dirty="0" smtClean="0"/>
              <a:t>           Najdete alespoň další 2 ???</a:t>
            </a:r>
            <a:endParaRPr lang="cs-CZ" b="1" dirty="0"/>
          </a:p>
        </p:txBody>
      </p:sp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Ivan\AppData\Local\Microsoft\Windows\Temporary Internet Files\Content.IE5\XG1ANITQ\MP9003414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5362" y="3212976"/>
            <a:ext cx="1525963" cy="108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0937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„Sčítací“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Postup řešení:</a:t>
            </a:r>
          </a:p>
          <a:p>
            <a:pPr marL="0" indent="0">
              <a:buNone/>
            </a:pPr>
            <a:r>
              <a:rPr lang="cs-CZ" b="1" dirty="0"/>
              <a:t>Příklad:</a:t>
            </a:r>
          </a:p>
          <a:p>
            <a:pPr marL="0" indent="0">
              <a:buNone/>
            </a:pPr>
            <a:r>
              <a:rPr lang="cs-CZ" b="1" dirty="0"/>
              <a:t>			</a:t>
            </a:r>
            <a:r>
              <a:rPr lang="cs-CZ" b="1" dirty="0">
                <a:solidFill>
                  <a:srgbClr val="004F8A"/>
                </a:solidFill>
              </a:rPr>
              <a:t>3x – 4y = 5      / </a:t>
            </a:r>
            <a:r>
              <a:rPr lang="cs-CZ" b="1" dirty="0">
                <a:solidFill>
                  <a:srgbClr val="FF0000"/>
                </a:solidFill>
              </a:rPr>
              <a:t>.2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4F8A"/>
                </a:solidFill>
              </a:rPr>
              <a:t>			</a:t>
            </a:r>
            <a:r>
              <a:rPr lang="cs-CZ" b="1" u="sng" dirty="0">
                <a:solidFill>
                  <a:srgbClr val="004F8A"/>
                </a:solidFill>
              </a:rPr>
              <a:t>2x </a:t>
            </a:r>
            <a:r>
              <a:rPr lang="cs-CZ" b="1" u="sng" dirty="0" smtClean="0">
                <a:solidFill>
                  <a:srgbClr val="004F8A"/>
                </a:solidFill>
              </a:rPr>
              <a:t>– 3y </a:t>
            </a:r>
            <a:r>
              <a:rPr lang="cs-CZ" b="1" u="sng" dirty="0">
                <a:solidFill>
                  <a:srgbClr val="004F8A"/>
                </a:solidFill>
              </a:rPr>
              <a:t>= 3</a:t>
            </a:r>
            <a:r>
              <a:rPr lang="cs-CZ" b="1" dirty="0">
                <a:solidFill>
                  <a:srgbClr val="004F8A"/>
                </a:solidFill>
              </a:rPr>
              <a:t>      / </a:t>
            </a:r>
            <a:r>
              <a:rPr lang="cs-CZ" b="1" dirty="0">
                <a:solidFill>
                  <a:srgbClr val="FF0000"/>
                </a:solidFill>
              </a:rPr>
              <a:t>.(-3)</a:t>
            </a:r>
          </a:p>
          <a:p>
            <a:pPr marL="0" indent="0">
              <a:buNone/>
            </a:pPr>
            <a:r>
              <a:rPr lang="cs-CZ" dirty="0" smtClean="0"/>
              <a:t>			</a:t>
            </a:r>
            <a:r>
              <a:rPr lang="cs-CZ" b="1" dirty="0" smtClean="0"/>
              <a:t>6x – 8y = 10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b="1" dirty="0" smtClean="0"/>
              <a:t>	         </a:t>
            </a:r>
            <a:r>
              <a:rPr lang="cs-CZ" b="1" u="sng" dirty="0" smtClean="0"/>
              <a:t>-6x + 9y = -9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b="1" dirty="0" smtClean="0"/>
              <a:t> 0  +  </a:t>
            </a:r>
            <a:r>
              <a:rPr lang="cs-CZ" b="1" dirty="0" smtClean="0">
                <a:solidFill>
                  <a:srgbClr val="FF0000"/>
                </a:solidFill>
              </a:rPr>
              <a:t>y  = 1</a:t>
            </a:r>
          </a:p>
          <a:p>
            <a:pPr marL="0" indent="0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cs-CZ" b="1" dirty="0" smtClean="0"/>
              <a:t>Vypočítanou hodnotu dosadíme do kterékoliv rovnice (zadání) a vypočítáme x.</a:t>
            </a:r>
          </a:p>
        </p:txBody>
      </p:sp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Ivan\AppData\Local\Microsoft\Windows\Temporary Internet Files\Content.IE5\BBBGUHL4\MP90038768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501008"/>
            <a:ext cx="1396752" cy="99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van\AppData\Local\Microsoft\Windows\Temporary Internet Files\Content.IE5\9NZATU07\MP90030960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4663" y="5445224"/>
            <a:ext cx="7704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736340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„Sčítací“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Postup řešení:</a:t>
            </a:r>
          </a:p>
          <a:p>
            <a:pPr marL="0" indent="0">
              <a:buNone/>
            </a:pPr>
            <a:r>
              <a:rPr lang="cs-CZ" b="1" dirty="0"/>
              <a:t>Příklad</a:t>
            </a:r>
            <a:r>
              <a:rPr lang="cs-CZ" b="1" dirty="0" smtClean="0"/>
              <a:t>:			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y  = </a:t>
            </a:r>
            <a:r>
              <a:rPr lang="cs-CZ" b="1" dirty="0" smtClean="0">
                <a:solidFill>
                  <a:srgbClr val="FF0000"/>
                </a:solidFill>
              </a:rPr>
              <a:t>1   </a:t>
            </a:r>
            <a:r>
              <a:rPr lang="cs-CZ" b="1" dirty="0" smtClean="0"/>
              <a:t>=&gt;   </a:t>
            </a:r>
            <a:r>
              <a:rPr lang="cs-CZ" b="1" dirty="0" smtClean="0">
                <a:solidFill>
                  <a:srgbClr val="004F8A"/>
                </a:solidFill>
              </a:rPr>
              <a:t>3x </a:t>
            </a:r>
            <a:r>
              <a:rPr lang="cs-CZ" b="1" dirty="0">
                <a:solidFill>
                  <a:srgbClr val="004F8A"/>
                </a:solidFill>
              </a:rPr>
              <a:t>– 4y = </a:t>
            </a:r>
            <a:r>
              <a:rPr lang="cs-CZ" b="1" dirty="0" smtClean="0">
                <a:solidFill>
                  <a:srgbClr val="004F8A"/>
                </a:solidFill>
              </a:rPr>
              <a:t>5   </a:t>
            </a:r>
            <a:r>
              <a:rPr lang="cs-CZ" b="1" dirty="0" smtClean="0"/>
              <a:t>=&gt;  </a:t>
            </a:r>
          </a:p>
          <a:p>
            <a:pPr marL="0" indent="0" algn="ctr">
              <a:buNone/>
            </a:pPr>
            <a:r>
              <a:rPr lang="cs-CZ" b="1" dirty="0" smtClean="0"/>
              <a:t>3x – 4.1 = 5</a:t>
            </a:r>
          </a:p>
          <a:p>
            <a:pPr marL="0" indent="0" algn="ctr">
              <a:buNone/>
            </a:pPr>
            <a:r>
              <a:rPr lang="cs-CZ" b="1" dirty="0" smtClean="0"/>
              <a:t>                3x = 5 + 4</a:t>
            </a:r>
          </a:p>
          <a:p>
            <a:pPr marL="0" indent="0" algn="ctr">
              <a:buNone/>
            </a:pPr>
            <a:r>
              <a:rPr lang="cs-CZ" b="1" dirty="0" smtClean="0"/>
              <a:t>                 3x = 9  / :3</a:t>
            </a:r>
          </a:p>
          <a:p>
            <a:pPr marL="0" indent="0">
              <a:buNone/>
            </a:pPr>
            <a:r>
              <a:rPr lang="cs-CZ" dirty="0" smtClean="0"/>
              <a:t>				     </a:t>
            </a:r>
            <a:r>
              <a:rPr lang="cs-CZ" b="1" u="sng" dirty="0" smtClean="0">
                <a:solidFill>
                  <a:srgbClr val="FF0000"/>
                </a:solidFill>
              </a:rPr>
              <a:t>x = 3</a:t>
            </a:r>
            <a:endParaRPr lang="cs-CZ" b="1" u="sng" dirty="0">
              <a:solidFill>
                <a:srgbClr val="FF0000"/>
              </a:solidFill>
            </a:endParaRPr>
          </a:p>
          <a:p>
            <a:pPr marL="514350" indent="-514350">
              <a:buSzPct val="100000"/>
              <a:buFont typeface="+mj-lt"/>
              <a:buAutoNum type="arabicPeriod" startAt="5"/>
            </a:pPr>
            <a:r>
              <a:rPr lang="cs-CZ" b="1" dirty="0" smtClean="0">
                <a:solidFill>
                  <a:srgbClr val="004F8A"/>
                </a:solidFill>
              </a:rPr>
              <a:t>Řešením soustavy lineárních rovnic je:</a:t>
            </a:r>
          </a:p>
          <a:p>
            <a:pPr marL="0" indent="0" algn="ctr">
              <a:buSzPct val="100000"/>
              <a:buNone/>
            </a:pPr>
            <a:r>
              <a:rPr lang="cs-CZ" b="1" dirty="0" smtClean="0">
                <a:solidFill>
                  <a:srgbClr val="FF0000"/>
                </a:solidFill>
              </a:rPr>
              <a:t>x = 3 </a:t>
            </a:r>
            <a:r>
              <a:rPr lang="cs-CZ" b="1" dirty="0" smtClean="0"/>
              <a:t>a</a:t>
            </a:r>
            <a:r>
              <a:rPr lang="cs-CZ" b="1" dirty="0" smtClean="0">
                <a:solidFill>
                  <a:srgbClr val="FF0000"/>
                </a:solidFill>
              </a:rPr>
              <a:t> y = 1;</a:t>
            </a:r>
          </a:p>
          <a:p>
            <a:pPr marL="514350" indent="-514350">
              <a:buSzPct val="100000"/>
              <a:buFont typeface="+mj-lt"/>
              <a:buAutoNum type="arabicPeriod" startAt="6"/>
            </a:pPr>
            <a:r>
              <a:rPr lang="cs-CZ" b="1" dirty="0" smtClean="0">
                <a:solidFill>
                  <a:srgbClr val="FF0000"/>
                </a:solidFill>
              </a:rPr>
              <a:t>Nezapomeneme provést zkoušku správnosti řešení !!!</a:t>
            </a:r>
          </a:p>
          <a:p>
            <a:pPr marL="514350" indent="-514350">
              <a:buSzPct val="100000"/>
              <a:buFont typeface="+mj-lt"/>
              <a:buAutoNum type="arabicPeriod" startAt="5"/>
            </a:pP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Ivan\AppData\Local\Microsoft\Windows\Temporary Internet Files\Content.IE5\DB5X58O6\MP90038769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68960"/>
            <a:ext cx="1468760" cy="104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43552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„Sčítací“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Postup řešení:</a:t>
            </a:r>
          </a:p>
          <a:p>
            <a:pPr marL="0" indent="0">
              <a:buNone/>
            </a:pPr>
            <a:r>
              <a:rPr lang="cs-CZ" b="1" dirty="0"/>
              <a:t>Příklad:	</a:t>
            </a:r>
            <a:r>
              <a:rPr lang="cs-CZ" b="1" dirty="0">
                <a:solidFill>
                  <a:srgbClr val="004F8A"/>
                </a:solidFill>
              </a:rPr>
              <a:t> </a:t>
            </a:r>
            <a:r>
              <a:rPr lang="cs-CZ" b="1" dirty="0" smtClean="0">
                <a:solidFill>
                  <a:srgbClr val="004F8A"/>
                </a:solidFill>
              </a:rPr>
              <a:t>	3x </a:t>
            </a:r>
            <a:r>
              <a:rPr lang="cs-CZ" b="1" dirty="0">
                <a:solidFill>
                  <a:srgbClr val="004F8A"/>
                </a:solidFill>
              </a:rPr>
              <a:t>– 4y = 5     </a:t>
            </a: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004F8A"/>
                </a:solidFill>
              </a:rPr>
              <a:t>			</a:t>
            </a:r>
            <a:r>
              <a:rPr lang="cs-CZ" b="1" u="sng" dirty="0">
                <a:solidFill>
                  <a:srgbClr val="004F8A"/>
                </a:solidFill>
              </a:rPr>
              <a:t>2x – 3y = 3</a:t>
            </a:r>
            <a:r>
              <a:rPr lang="cs-CZ" b="1" dirty="0">
                <a:solidFill>
                  <a:srgbClr val="004F8A"/>
                </a:solidFill>
              </a:rPr>
              <a:t> </a:t>
            </a:r>
            <a:endParaRPr lang="cs-CZ" b="1" dirty="0" smtClean="0">
              <a:solidFill>
                <a:srgbClr val="004F8A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4F8A"/>
                </a:solidFill>
              </a:rPr>
              <a:t>Zkouška:</a:t>
            </a:r>
          </a:p>
          <a:p>
            <a:pPr marL="0" indent="0">
              <a:buNone/>
            </a:pPr>
            <a:r>
              <a:rPr lang="cs-CZ" sz="2400" b="1" dirty="0" smtClean="0"/>
              <a:t>Vypočítané hodnoty dosadíme postupně do zadaných rovnic.</a:t>
            </a:r>
          </a:p>
          <a:p>
            <a:pPr marL="0" indent="0" algn="ctr">
              <a:buNone/>
            </a:pPr>
            <a:r>
              <a:rPr lang="cs-CZ" sz="2400" b="1" dirty="0">
                <a:solidFill>
                  <a:srgbClr val="FF0000"/>
                </a:solidFill>
              </a:rPr>
              <a:t>x </a:t>
            </a:r>
            <a:r>
              <a:rPr lang="cs-CZ" sz="2400" b="1" dirty="0" smtClean="0">
                <a:solidFill>
                  <a:srgbClr val="FF0000"/>
                </a:solidFill>
              </a:rPr>
              <a:t>= </a:t>
            </a:r>
            <a:r>
              <a:rPr lang="cs-CZ" sz="2400" b="1" dirty="0">
                <a:solidFill>
                  <a:srgbClr val="FF0000"/>
                </a:solidFill>
              </a:rPr>
              <a:t>3 </a:t>
            </a:r>
            <a:r>
              <a:rPr lang="cs-CZ" sz="2400" b="1" dirty="0"/>
              <a:t>a</a:t>
            </a:r>
            <a:r>
              <a:rPr lang="cs-CZ" sz="2400" b="1" dirty="0">
                <a:solidFill>
                  <a:srgbClr val="FF0000"/>
                </a:solidFill>
              </a:rPr>
              <a:t> y = </a:t>
            </a:r>
            <a:r>
              <a:rPr lang="cs-CZ" sz="2400" b="1" dirty="0" smtClean="0">
                <a:solidFill>
                  <a:srgbClr val="FF0000"/>
                </a:solidFill>
              </a:rPr>
              <a:t>1;</a:t>
            </a:r>
          </a:p>
          <a:p>
            <a:pPr marL="0" indent="0" algn="ctr">
              <a:buNone/>
            </a:pPr>
            <a:r>
              <a:rPr lang="cs-CZ" sz="2400" b="1" dirty="0" smtClean="0"/>
              <a:t>3.</a:t>
            </a:r>
            <a:r>
              <a:rPr lang="cs-CZ" sz="2400" b="1" dirty="0" smtClean="0">
                <a:solidFill>
                  <a:srgbClr val="FF0000"/>
                </a:solidFill>
              </a:rPr>
              <a:t>3</a:t>
            </a:r>
            <a:r>
              <a:rPr lang="cs-CZ" sz="2400" b="1" dirty="0" smtClean="0"/>
              <a:t> – 4.</a:t>
            </a:r>
            <a:r>
              <a:rPr lang="cs-CZ" sz="2400" b="1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/>
              <a:t> = 5 =&gt; 9 – 4 = 5 =&gt; </a:t>
            </a:r>
            <a:r>
              <a:rPr lang="cs-CZ" sz="2400" b="1" u="sng" dirty="0" smtClean="0">
                <a:solidFill>
                  <a:srgbClr val="FF0000"/>
                </a:solidFill>
              </a:rPr>
              <a:t>5 = 5</a:t>
            </a:r>
            <a:r>
              <a:rPr lang="cs-CZ" sz="2400" b="1" dirty="0" smtClean="0">
                <a:solidFill>
                  <a:srgbClr val="FF0000"/>
                </a:solidFill>
              </a:rPr>
              <a:t>;</a:t>
            </a:r>
          </a:p>
          <a:p>
            <a:pPr marL="0" indent="0" algn="ctr">
              <a:buNone/>
            </a:pPr>
            <a:r>
              <a:rPr lang="cs-CZ" sz="2400" b="1" dirty="0" smtClean="0"/>
              <a:t>2.</a:t>
            </a:r>
            <a:r>
              <a:rPr lang="cs-CZ" sz="2400" b="1" dirty="0" smtClean="0">
                <a:solidFill>
                  <a:srgbClr val="FF0000"/>
                </a:solidFill>
              </a:rPr>
              <a:t>3</a:t>
            </a:r>
            <a:r>
              <a:rPr lang="cs-CZ" sz="2400" b="1" dirty="0" smtClean="0"/>
              <a:t> – 3.</a:t>
            </a:r>
            <a:r>
              <a:rPr lang="cs-CZ" sz="2400" b="1" dirty="0" smtClean="0">
                <a:solidFill>
                  <a:srgbClr val="FF0000"/>
                </a:solidFill>
              </a:rPr>
              <a:t>1</a:t>
            </a:r>
            <a:r>
              <a:rPr lang="cs-CZ" sz="2400" b="1" dirty="0" smtClean="0"/>
              <a:t> = 3 =&gt; 6 – 3 = 3 =&gt; </a:t>
            </a:r>
            <a:r>
              <a:rPr lang="cs-CZ" sz="2400" b="1" u="sng" dirty="0" smtClean="0">
                <a:solidFill>
                  <a:srgbClr val="FF0000"/>
                </a:solidFill>
              </a:rPr>
              <a:t>3 = 3</a:t>
            </a:r>
            <a:r>
              <a:rPr lang="cs-CZ" sz="2400" b="1" dirty="0" smtClean="0">
                <a:solidFill>
                  <a:srgbClr val="FF0000"/>
                </a:solidFill>
              </a:rPr>
              <a:t>;</a:t>
            </a:r>
          </a:p>
          <a:p>
            <a:pPr marL="457200" indent="-457200">
              <a:buSzPct val="100000"/>
              <a:buFont typeface="+mj-lt"/>
              <a:buAutoNum type="arabicPeriod" startAt="7"/>
            </a:pPr>
            <a:r>
              <a:rPr lang="cs-CZ" sz="2400" b="1" dirty="0" smtClean="0"/>
              <a:t>Zkouška potvrdila správnost řešení !!!</a:t>
            </a:r>
            <a:endParaRPr lang="cs-CZ" sz="2400" b="1" dirty="0"/>
          </a:p>
        </p:txBody>
      </p:sp>
      <p:pic>
        <p:nvPicPr>
          <p:cNvPr id="4" name="Picture 4" descr="C:\Users\Ivan\AppData\Local\Microsoft\Windows\Temporary Internet Files\Content.IE5\BS8J1ZQA\MP90039013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8640"/>
            <a:ext cx="1223125" cy="872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4334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1258</TotalTime>
  <Words>397</Words>
  <Application>Microsoft Office PowerPoint</Application>
  <PresentationFormat>Předvádění na obrazovce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Snímek 1</vt:lpstr>
      <vt:lpstr>Soustava Lineárních rovnic</vt:lpstr>
      <vt:lpstr>Rovnice - opakování</vt:lpstr>
      <vt:lpstr>Rovnice - řešení</vt:lpstr>
      <vt:lpstr>Metody řešení soustavy rovnic</vt:lpstr>
      <vt:lpstr>Metoda „Sčítací“</vt:lpstr>
      <vt:lpstr>Metoda „Sčítací“</vt:lpstr>
      <vt:lpstr>Metoda „Sčítací“</vt:lpstr>
      <vt:lpstr>Metoda „Sčítací“</vt:lpstr>
      <vt:lpstr>Metoda „Dosazovací“</vt:lpstr>
      <vt:lpstr>Metoda „Dosazovací“</vt:lpstr>
      <vt:lpstr>Metoda „Dosazovací“</vt:lpstr>
      <vt:lpstr>Metoda „Srovnávací“</vt:lpstr>
      <vt:lpstr>Metoda „Srovnávací“</vt:lpstr>
      <vt:lpstr>Metoda „Srovnávací“</vt:lpstr>
      <vt:lpstr>Použitý zdroj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algebry.</dc:title>
  <dc:creator>ISŠ</dc:creator>
  <cp:lastModifiedBy>Hana</cp:lastModifiedBy>
  <cp:revision>156</cp:revision>
  <dcterms:created xsi:type="dcterms:W3CDTF">2013-01-24T10:06:43Z</dcterms:created>
  <dcterms:modified xsi:type="dcterms:W3CDTF">2013-07-10T10:28:04Z</dcterms:modified>
</cp:coreProperties>
</file>