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6"/>
  </p:notesMasterIdLst>
  <p:sldIdLst>
    <p:sldId id="272" r:id="rId2"/>
    <p:sldId id="257" r:id="rId3"/>
    <p:sldId id="258" r:id="rId4"/>
    <p:sldId id="259" r:id="rId5"/>
    <p:sldId id="264" r:id="rId6"/>
    <p:sldId id="260" r:id="rId7"/>
    <p:sldId id="267" r:id="rId8"/>
    <p:sldId id="268" r:id="rId9"/>
    <p:sldId id="269" r:id="rId10"/>
    <p:sldId id="270" r:id="rId11"/>
    <p:sldId id="261" r:id="rId12"/>
    <p:sldId id="266" r:id="rId13"/>
    <p:sldId id="263" r:id="rId14"/>
    <p:sldId id="271" r:id="rId15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1" d="100"/>
          <a:sy n="71" d="100"/>
        </p:scale>
        <p:origin x="-12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5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A45262B-9582-4470-A9D0-72A50C29958F}" type="datetimeFigureOut">
              <a:rPr lang="cs-CZ" smtClean="0"/>
              <a:pPr/>
              <a:t>16.12.2013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9A0FBD3-5C07-43E7-B117-02B84A169FD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A0FBD3-5C07-43E7-B117-02B84A169FD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6282-D146-4C0C-8F18-BF9541BB124A}" type="datetimeFigureOut">
              <a:rPr lang="cs-CZ" smtClean="0"/>
              <a:pPr/>
              <a:t>16.12.2013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88C7-C0D5-4FEF-9BBD-49016DEB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6282-D146-4C0C-8F18-BF9541BB124A}" type="datetimeFigureOut">
              <a:rPr lang="cs-CZ" smtClean="0"/>
              <a:pPr/>
              <a:t>16.12.2013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88C7-C0D5-4FEF-9BBD-49016DEB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6282-D146-4C0C-8F18-BF9541BB124A}" type="datetimeFigureOut">
              <a:rPr lang="cs-CZ" smtClean="0"/>
              <a:pPr/>
              <a:t>16.12.2013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88C7-C0D5-4FEF-9BBD-49016DEB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6282-D146-4C0C-8F18-BF9541BB124A}" type="datetimeFigureOut">
              <a:rPr lang="cs-CZ" smtClean="0"/>
              <a:pPr/>
              <a:t>16.12.2013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88C7-C0D5-4FEF-9BBD-49016DEB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6282-D146-4C0C-8F18-BF9541BB124A}" type="datetimeFigureOut">
              <a:rPr lang="cs-CZ" smtClean="0"/>
              <a:pPr/>
              <a:t>16.12.2013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88C7-C0D5-4FEF-9BBD-49016DEB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6282-D146-4C0C-8F18-BF9541BB124A}" type="datetimeFigureOut">
              <a:rPr lang="cs-CZ" smtClean="0"/>
              <a:pPr/>
              <a:t>16.12.2013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88C7-C0D5-4FEF-9BBD-49016DEB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6282-D146-4C0C-8F18-BF9541BB124A}" type="datetimeFigureOut">
              <a:rPr lang="cs-CZ" smtClean="0"/>
              <a:pPr/>
              <a:t>16.12.2013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88C7-C0D5-4FEF-9BBD-49016DEB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6282-D146-4C0C-8F18-BF9541BB124A}" type="datetimeFigureOut">
              <a:rPr lang="cs-CZ" smtClean="0"/>
              <a:pPr/>
              <a:t>16.12.2013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88C7-C0D5-4FEF-9BBD-49016DEB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6282-D146-4C0C-8F18-BF9541BB124A}" type="datetimeFigureOut">
              <a:rPr lang="cs-CZ" smtClean="0"/>
              <a:pPr/>
              <a:t>16.12.2013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88C7-C0D5-4FEF-9BBD-49016DEB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6282-D146-4C0C-8F18-BF9541BB124A}" type="datetimeFigureOut">
              <a:rPr lang="cs-CZ" smtClean="0"/>
              <a:pPr/>
              <a:t>16.12.2013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188C7-C0D5-4FEF-9BBD-49016DEBC8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6282-D146-4C0C-8F18-BF9541BB124A}" type="datetimeFigureOut">
              <a:rPr lang="cs-CZ" smtClean="0"/>
              <a:pPr/>
              <a:t>16.12.2013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A188C7-C0D5-4FEF-9BBD-49016DEBC88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EC6282-D146-4C0C-8F18-BF9541BB124A}" type="datetimeFigureOut">
              <a:rPr lang="cs-CZ" smtClean="0"/>
              <a:pPr/>
              <a:t>16.12.2013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A188C7-C0D5-4FEF-9BBD-49016DEBC88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Označení materiálu: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smtClean="0">
                <a:latin typeface="Calibri" pitchFamily="34" charset="0"/>
              </a:rPr>
              <a:t>	VY_32_INOVACE_VEJPA_POTRAVINY1_10</a:t>
            </a:r>
            <a:endParaRPr lang="cs-CZ" b="1" dirty="0" smtClean="0">
              <a:latin typeface="Calibri" pitchFamily="34" charset="0"/>
            </a:endParaRP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Název materiálu:</a:t>
            </a:r>
            <a:r>
              <a:rPr lang="cs-CZ" dirty="0" smtClean="0">
                <a:latin typeface="Calibri" pitchFamily="34" charset="0"/>
              </a:rPr>
              <a:t>	Obiloviny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Tematická oblast:</a:t>
            </a:r>
            <a:r>
              <a:rPr lang="cs-CZ" dirty="0" smtClean="0">
                <a:latin typeface="Calibri" pitchFamily="34" charset="0"/>
              </a:rPr>
              <a:t>	Potraviny a výživa 1. ročník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Anotace: 	</a:t>
            </a:r>
            <a:r>
              <a:rPr lang="cs-CZ" dirty="0" smtClean="0">
                <a:latin typeface="Calibri" pitchFamily="34" charset="0"/>
              </a:rPr>
              <a:t>Prezentace slouží k výkladu nového učiva na téma „Obiloviny“.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Očekávaný výstup: 	</a:t>
            </a:r>
            <a:r>
              <a:rPr lang="cs-CZ" dirty="0" smtClean="0">
                <a:latin typeface="Calibri" pitchFamily="34" charset="0"/>
              </a:rPr>
              <a:t>Materiál slouží k osvojení a upevnění učiva na téma„Obiloviny“, 		druhy , použití obilovin a rýže.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Klíčová slova:	</a:t>
            </a:r>
            <a:r>
              <a:rPr lang="cs-CZ" dirty="0" smtClean="0">
                <a:latin typeface="Calibri" pitchFamily="34" charset="0"/>
              </a:rPr>
              <a:t>Pšenice, ječmen,žito,pohanka,oves,kukuřice, čirok,amarant,proso,rýže.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Metodika:</a:t>
            </a:r>
            <a:r>
              <a:rPr lang="cs-CZ" dirty="0" smtClean="0">
                <a:latin typeface="Calibri" pitchFamily="34" charset="0"/>
              </a:rPr>
              <a:t> 	Slouží jako podklad pro žáky k výuce nové látky. Lze rozeslat žákům 	elektronicky či elektronicky prezentovat ve výuce. 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Obor:	</a:t>
            </a:r>
            <a:r>
              <a:rPr lang="cs-CZ" dirty="0" smtClean="0">
                <a:latin typeface="Calibri" pitchFamily="34" charset="0"/>
              </a:rPr>
              <a:t>Kuchař - Číšník			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Ročník:	</a:t>
            </a:r>
            <a:r>
              <a:rPr lang="cs-CZ" dirty="0" smtClean="0">
                <a:latin typeface="Calibri" pitchFamily="34" charset="0"/>
              </a:rPr>
              <a:t>1.			 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Autor:	</a:t>
            </a:r>
            <a:r>
              <a:rPr lang="cs-CZ" dirty="0" smtClean="0">
                <a:latin typeface="Calibri" pitchFamily="34" charset="0"/>
              </a:rPr>
              <a:t>Pavla Vejražková 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Zpracováno dne:	</a:t>
            </a:r>
            <a:r>
              <a:rPr lang="cs-CZ" dirty="0" smtClean="0">
                <a:latin typeface="Calibri" pitchFamily="34" charset="0"/>
              </a:rPr>
              <a:t>18.03.2013 </a:t>
            </a:r>
          </a:p>
          <a:p>
            <a:pPr>
              <a:tabLst>
                <a:tab pos="2068513" algn="l"/>
              </a:tabLst>
            </a:pPr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Prohlašuji, že při tvorbě výukového materiálu jsem respektoval(a) všeobecně užívané právní a morální zvyklosti, </a:t>
            </a:r>
            <a:r>
              <a:rPr lang="cs-CZ" dirty="0" err="1" smtClean="0">
                <a:latin typeface="Calibri" pitchFamily="34" charset="0"/>
              </a:rPr>
              <a:t>autorsk</a:t>
            </a:r>
            <a:r>
              <a:rPr lang="en-US" dirty="0" smtClean="0">
                <a:latin typeface="Calibri" pitchFamily="34" charset="0"/>
              </a:rPr>
              <a:t>á a </a:t>
            </a:r>
            <a:r>
              <a:rPr lang="en-US" dirty="0" err="1" smtClean="0">
                <a:latin typeface="Calibri" pitchFamily="34" charset="0"/>
              </a:rPr>
              <a:t>jiná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třetích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osob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zejména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duševního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vlastnictví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</a:rPr>
              <a:t>např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k </a:t>
            </a:r>
            <a:r>
              <a:rPr lang="en-US" dirty="0" err="1" smtClean="0">
                <a:latin typeface="Calibri" pitchFamily="34" charset="0"/>
              </a:rPr>
              <a:t>obchodní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firmě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autorská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k software, k </a:t>
            </a:r>
            <a:r>
              <a:rPr lang="en-US" dirty="0" err="1" smtClean="0">
                <a:latin typeface="Calibri" pitchFamily="34" charset="0"/>
              </a:rPr>
              <a:t>filmovým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hudebním</a:t>
            </a:r>
            <a:r>
              <a:rPr lang="en-US" dirty="0" smtClean="0">
                <a:latin typeface="Calibri" pitchFamily="34" charset="0"/>
              </a:rPr>
              <a:t> a </a:t>
            </a:r>
            <a:r>
              <a:rPr lang="en-US" dirty="0" err="1" smtClean="0">
                <a:latin typeface="Calibri" pitchFamily="34" charset="0"/>
              </a:rPr>
              <a:t>fotografickým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dílům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nebo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k </a:t>
            </a:r>
            <a:r>
              <a:rPr lang="en-US" dirty="0" err="1" smtClean="0">
                <a:latin typeface="Calibri" pitchFamily="34" charset="0"/>
              </a:rPr>
              <a:t>ochranným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známkám</a:t>
            </a:r>
            <a:r>
              <a:rPr lang="en-US" dirty="0" smtClean="0">
                <a:latin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</a:rPr>
              <a:t>dle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zákona</a:t>
            </a:r>
            <a:r>
              <a:rPr lang="en-US" dirty="0" smtClean="0">
                <a:latin typeface="Calibri" pitchFamily="34" charset="0"/>
              </a:rPr>
              <a:t> 121/2000 Sb. (</a:t>
            </a:r>
            <a:r>
              <a:rPr lang="en-US" dirty="0" err="1" smtClean="0">
                <a:latin typeface="Calibri" pitchFamily="34" charset="0"/>
              </a:rPr>
              <a:t>autorský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zákon</a:t>
            </a:r>
            <a:r>
              <a:rPr lang="en-US" dirty="0" smtClean="0">
                <a:latin typeface="Calibri" pitchFamily="34" charset="0"/>
              </a:rPr>
              <a:t>). </a:t>
            </a:r>
            <a:r>
              <a:rPr lang="en-US" dirty="0" err="1" smtClean="0">
                <a:latin typeface="Calibri" pitchFamily="34" charset="0"/>
              </a:rPr>
              <a:t>Nesu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veškerou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právní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odpovědnost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obsah</a:t>
            </a:r>
            <a:r>
              <a:rPr lang="en-US" dirty="0" smtClean="0">
                <a:latin typeface="Calibri" pitchFamily="34" charset="0"/>
              </a:rPr>
              <a:t> a </a:t>
            </a:r>
            <a:r>
              <a:rPr lang="en-US" dirty="0" err="1" smtClean="0">
                <a:latin typeface="Calibri" pitchFamily="34" charset="0"/>
              </a:rPr>
              <a:t>původ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svého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díla</a:t>
            </a:r>
            <a:r>
              <a:rPr lang="en-US" dirty="0" smtClean="0">
                <a:latin typeface="Calibri" pitchFamily="34" charset="0"/>
              </a:rPr>
              <a:t>.</a:t>
            </a:r>
            <a:endParaRPr lang="cs-CZ" dirty="0" smtClean="0">
              <a:latin typeface="Calibri" pitchFamily="34" charset="0"/>
            </a:endParaRPr>
          </a:p>
          <a:p>
            <a:endParaRPr lang="cs-CZ" dirty="0" smtClean="0">
              <a:latin typeface="Calibri" pitchFamily="34" charset="0"/>
            </a:endParaRPr>
          </a:p>
          <a:p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Posuzování jakostí obilí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Smyslově se hodnotí </a:t>
            </a:r>
            <a:r>
              <a:rPr lang="cs-CZ" dirty="0" smtClean="0"/>
              <a:t>- vzhled, barva, podíl poškozených a cizích zrn, napadení živočišnými škůdci, vůně.</a:t>
            </a:r>
          </a:p>
          <a:p>
            <a:r>
              <a:rPr lang="cs-CZ" b="1" u="sng" dirty="0" smtClean="0"/>
              <a:t>Laboratorně se hodnotí </a:t>
            </a:r>
            <a:r>
              <a:rPr lang="cs-CZ" dirty="0" smtClean="0"/>
              <a:t>- obsah vody, obsah příměsí, škrobnatost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Rýže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 u nás se nepěstuje, pěstuje se v tropických a subtropických oblastech.</a:t>
            </a:r>
          </a:p>
          <a:p>
            <a:r>
              <a:rPr lang="cs-CZ" b="1" dirty="0" smtClean="0"/>
              <a:t> Rozlišuje se</a:t>
            </a:r>
            <a:r>
              <a:rPr lang="cs-CZ" dirty="0" smtClean="0"/>
              <a:t> </a:t>
            </a:r>
            <a:r>
              <a:rPr lang="cs-CZ" b="1" dirty="0" smtClean="0"/>
              <a:t>- </a:t>
            </a:r>
            <a:r>
              <a:rPr lang="cs-CZ" b="1" i="1" dirty="0" smtClean="0"/>
              <a:t>rýže setá </a:t>
            </a:r>
            <a:r>
              <a:rPr lang="cs-CZ" i="1" dirty="0" smtClean="0"/>
              <a:t>(bažinná) </a:t>
            </a:r>
            <a:r>
              <a:rPr lang="cs-CZ" dirty="0" smtClean="0"/>
              <a:t>vyžaduje po celou 				dobu vegetace zavlažování                                                                                                                                                         		</a:t>
            </a:r>
            <a:r>
              <a:rPr lang="cs-CZ" i="1" dirty="0" smtClean="0"/>
              <a:t>- </a:t>
            </a:r>
            <a:r>
              <a:rPr lang="cs-CZ" b="1" i="1" dirty="0" smtClean="0"/>
              <a:t>rýže horská</a:t>
            </a:r>
            <a:r>
              <a:rPr lang="cs-CZ" dirty="0" smtClean="0"/>
              <a:t> nenáročná na pěstování, ale má 				nižší výnosy.</a:t>
            </a:r>
          </a:p>
          <a:p>
            <a:r>
              <a:rPr lang="cs-CZ" dirty="0" smtClean="0"/>
              <a:t>Existuje řada odrůd rýže.</a:t>
            </a:r>
          </a:p>
          <a:p>
            <a:r>
              <a:rPr lang="cs-CZ" dirty="0" smtClean="0"/>
              <a:t> rozlišují se – velikostí	 						- tvarem(jehličkovitá, oválná, vejčitá) 			- průsvitností zrn ( sklovitá, mléčná)</a:t>
            </a:r>
          </a:p>
          <a:p>
            <a:pPr>
              <a:buNone/>
            </a:pPr>
            <a:r>
              <a:rPr lang="cs-CZ" dirty="0" smtClean="0"/>
              <a:t> 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Rýže se po vymlácení loupe, hladí, leští.</a:t>
            </a:r>
          </a:p>
          <a:p>
            <a:r>
              <a:rPr lang="cs-CZ" dirty="0" smtClean="0"/>
              <a:t> Na trhu je rýže loupaná, neloupaná, předvařená, </a:t>
            </a:r>
            <a:r>
              <a:rPr lang="cs-CZ" dirty="0" err="1" smtClean="0"/>
              <a:t>parboiled</a:t>
            </a:r>
            <a:r>
              <a:rPr lang="cs-CZ" dirty="0" smtClean="0"/>
              <a:t> (technologicky upravená horkou parou), </a:t>
            </a:r>
            <a:r>
              <a:rPr lang="cs-CZ" dirty="0" err="1" smtClean="0"/>
              <a:t>pufovaná</a:t>
            </a:r>
            <a:r>
              <a:rPr lang="cs-CZ" dirty="0" smtClean="0"/>
              <a:t> ( tzv. burisony, je to rýže napařená a při vysokém tlaku se několikanásobně zvětší objem), jasmínová rýže, </a:t>
            </a:r>
            <a:r>
              <a:rPr lang="cs-CZ" dirty="0" err="1" smtClean="0"/>
              <a:t>basmati</a:t>
            </a:r>
            <a:r>
              <a:rPr lang="cs-CZ" dirty="0" smtClean="0"/>
              <a:t> rýže (aromatická, pěstuje se v předhůří Himalájí).  </a:t>
            </a:r>
          </a:p>
          <a:p>
            <a:r>
              <a:rPr lang="cs-CZ" dirty="0" smtClean="0"/>
              <a:t> Dále se rýže zpracovává na škrob, mouku, rýžové víno (saké) a pálenku. Divoká rýže je černá rýže (nejedná se o rýži, je to vodní tráva, která má oříškovou příchuť.)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V zemích s nedostatkem potravin slouží rýže jako jediná možnost obživy, je to jednostranná strava</a:t>
            </a:r>
          </a:p>
          <a:p>
            <a:pPr>
              <a:buNone/>
            </a:pPr>
            <a:r>
              <a:rPr lang="cs-CZ" dirty="0" smtClean="0"/>
              <a:t>    pouhý škrob, ze které vzniká nemoc – beri-beri.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Použitá literatura: Potraviny a výživa učebnice pro odborná učiliště.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Obiloviny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Potraviny a výživa I.</a:t>
            </a:r>
          </a:p>
          <a:p>
            <a:r>
              <a:rPr lang="cs-CZ" dirty="0" smtClean="0"/>
              <a:t>Pavla Vejražková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Složení a druhy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Obiloviny jsou semena jednoletých ušlechtilých travin. Obiloviny se pěstují na celém světě.                                          </a:t>
            </a:r>
            <a:r>
              <a:rPr lang="cs-CZ" b="1" dirty="0" smtClean="0"/>
              <a:t>Mají květenství</a:t>
            </a:r>
            <a:r>
              <a:rPr lang="cs-CZ" dirty="0" smtClean="0"/>
              <a:t> :</a:t>
            </a:r>
          </a:p>
          <a:p>
            <a:r>
              <a:rPr lang="cs-CZ" dirty="0" smtClean="0"/>
              <a:t>- </a:t>
            </a:r>
            <a:r>
              <a:rPr lang="cs-CZ" i="1" dirty="0" smtClean="0"/>
              <a:t>klas</a:t>
            </a:r>
            <a:r>
              <a:rPr lang="cs-CZ" dirty="0" smtClean="0"/>
              <a:t> (pšenice, žito, ječmen)</a:t>
            </a:r>
          </a:p>
          <a:p>
            <a:r>
              <a:rPr lang="cs-CZ" i="1" dirty="0" smtClean="0"/>
              <a:t>- lata </a:t>
            </a:r>
            <a:r>
              <a:rPr lang="cs-CZ" dirty="0" smtClean="0"/>
              <a:t>(oves, proso, čirok, rýže)</a:t>
            </a:r>
          </a:p>
          <a:p>
            <a:r>
              <a:rPr lang="cs-CZ" dirty="0" smtClean="0"/>
              <a:t>- </a:t>
            </a:r>
            <a:r>
              <a:rPr lang="cs-CZ" i="1" dirty="0" smtClean="0"/>
              <a:t>palice</a:t>
            </a:r>
            <a:r>
              <a:rPr lang="cs-CZ" dirty="0" smtClean="0"/>
              <a:t> (kukuřice)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           Obiloviny obsahují</a:t>
            </a:r>
            <a:r>
              <a:rPr lang="cs-CZ" dirty="0" smtClean="0"/>
              <a:t>:</a:t>
            </a:r>
          </a:p>
          <a:p>
            <a:r>
              <a:rPr lang="cs-CZ" dirty="0" smtClean="0"/>
              <a:t> vodu, škrob, vlákninu, bílkoviny (ve formě lepku)</a:t>
            </a:r>
          </a:p>
          <a:p>
            <a:r>
              <a:rPr lang="cs-CZ" dirty="0" smtClean="0"/>
              <a:t> tuk</a:t>
            </a:r>
          </a:p>
          <a:p>
            <a:r>
              <a:rPr lang="cs-CZ" dirty="0" smtClean="0"/>
              <a:t> minerální látky (P, Ca, Mg, Si, K, Na, </a:t>
            </a:r>
            <a:r>
              <a:rPr lang="cs-CZ" dirty="0" err="1" smtClean="0"/>
              <a:t>Fe</a:t>
            </a:r>
            <a:r>
              <a:rPr lang="cs-CZ" dirty="0" smtClean="0"/>
              <a:t> atd.)</a:t>
            </a:r>
          </a:p>
          <a:p>
            <a:r>
              <a:rPr lang="cs-CZ" dirty="0" smtClean="0"/>
              <a:t> vitamíny skupiny B a 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Průřez obilným zrnem</a:t>
            </a:r>
            <a:endParaRPr lang="cs-CZ" dirty="0"/>
          </a:p>
        </p:txBody>
      </p:sp>
      <p:pic>
        <p:nvPicPr>
          <p:cNvPr id="4" name="Picture 5" descr="skladba_zrna_7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4510" y="1935163"/>
            <a:ext cx="6015961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obilovin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Pšenice</a:t>
            </a:r>
            <a:r>
              <a:rPr lang="cs-CZ" dirty="0" smtClean="0"/>
              <a:t> - je nejdůležitější u nás pěstovaná obilovina, obsahuje neplnohodnotné bílkoviny ve formě lepku. Zpracovává se na krupici (hrubou, jemnou, dehydrovanou), dále na mouku hrubou, polohrubou, hladkou a 00 extra a pšeničný slad. Pěstuje se pšenice měkká a tvrdá.</a:t>
            </a:r>
          </a:p>
          <a:p>
            <a:r>
              <a:rPr lang="cs-CZ" b="1" dirty="0" smtClean="0"/>
              <a:t>Žito </a:t>
            </a:r>
            <a:r>
              <a:rPr lang="cs-CZ" dirty="0" smtClean="0"/>
              <a:t>- tvar zrna je </a:t>
            </a:r>
            <a:r>
              <a:rPr lang="cs-CZ" dirty="0" err="1" smtClean="0"/>
              <a:t>protáhlejší</a:t>
            </a:r>
            <a:r>
              <a:rPr lang="cs-CZ" dirty="0" smtClean="0"/>
              <a:t>, na jednom konci zúžený. Je důležitou surovinu při výrobě chlebové mouky, dále se zpracovává na kávoviny, pálenky.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Ječmen</a:t>
            </a:r>
            <a:r>
              <a:rPr lang="cs-CZ" dirty="0" smtClean="0"/>
              <a:t> - u nás se pěstuje sladovnický (na výrobu sladu) a průmyslový ječmen na výrobu krup, krupek, ječné mouky, pálenky.</a:t>
            </a:r>
          </a:p>
          <a:p>
            <a:r>
              <a:rPr lang="cs-CZ" b="1" dirty="0" smtClean="0"/>
              <a:t>Oves </a:t>
            </a:r>
            <a:r>
              <a:rPr lang="cs-CZ" dirty="0" smtClean="0"/>
              <a:t>- se zpracovává na ovesné vločky, ovesnou rýži. Obsahuje až 7 % tuku. </a:t>
            </a:r>
          </a:p>
          <a:p>
            <a:r>
              <a:rPr lang="cs-CZ" b="1" dirty="0" smtClean="0"/>
              <a:t>Pohanka</a:t>
            </a:r>
            <a:r>
              <a:rPr lang="cs-CZ" dirty="0" smtClean="0"/>
              <a:t> - patří do </a:t>
            </a:r>
            <a:r>
              <a:rPr lang="cs-CZ" dirty="0" err="1" smtClean="0"/>
              <a:t>rdesnovitých</a:t>
            </a:r>
            <a:r>
              <a:rPr lang="cs-CZ" dirty="0" smtClean="0"/>
              <a:t> rostlin, má velmi dobrou výživnou hodnotu. Používá se jako příloha, mele se na mouku a krupici. Používá se na přípravu kaší. V Rusku se z pohankové mouky připravuje moučník bliny s kyselou smetanou.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Proso </a:t>
            </a:r>
            <a:r>
              <a:rPr lang="cs-CZ" dirty="0" smtClean="0"/>
              <a:t>- odstraněním nestravitelných plev se získávají žluté jáhly. Jáhly obsahují více tuku, používají se jako zavářka do polévek, na kaši, moučníky. Proso se používá jako krmivo pro exotické ptactvo.</a:t>
            </a:r>
          </a:p>
          <a:p>
            <a:r>
              <a:rPr lang="cs-CZ" b="1" dirty="0" smtClean="0"/>
              <a:t>Kukuřice </a:t>
            </a:r>
            <a:r>
              <a:rPr lang="cs-CZ" dirty="0" smtClean="0"/>
              <a:t>- má obilky různého tvaru, velikosti a zabarvení. Nejznámější odrůdou je koňský zub ( podle charakteristického tvaru). Používá se na škrob (Maizena), mouku, krupici ( v Itálii se z ní vaří kaše polenta), kukuřičné vločky cornflakes, pukaná kukuřice popcorn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Čirok </a:t>
            </a:r>
            <a:r>
              <a:rPr lang="cs-CZ" dirty="0" smtClean="0"/>
              <a:t>- se pěstuje hlavně v Africe, Indii, Číně. Používá se na mouku. Je podobný prosu.</a:t>
            </a:r>
          </a:p>
          <a:p>
            <a:r>
              <a:rPr lang="cs-CZ" b="1" dirty="0" smtClean="0"/>
              <a:t>Amarant</a:t>
            </a:r>
            <a:r>
              <a:rPr lang="cs-CZ" dirty="0" smtClean="0"/>
              <a:t> -vhodný na bezlepkovou dietu, drobná semena se melou na mouku.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590</Words>
  <Application>Microsoft Office PowerPoint</Application>
  <PresentationFormat>Předvádění na obrazovce (4:3)</PresentationFormat>
  <Paragraphs>60</Paragraphs>
  <Slides>14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Snímek 1</vt:lpstr>
      <vt:lpstr>Obiloviny</vt:lpstr>
      <vt:lpstr>Složení a druhy</vt:lpstr>
      <vt:lpstr>Snímek 4</vt:lpstr>
      <vt:lpstr>Průřez obilným zrnem</vt:lpstr>
      <vt:lpstr>Druhy obilovin</vt:lpstr>
      <vt:lpstr>Snímek 7</vt:lpstr>
      <vt:lpstr>Snímek 8</vt:lpstr>
      <vt:lpstr>Snímek 9</vt:lpstr>
      <vt:lpstr>Posuzování jakostí obilí</vt:lpstr>
      <vt:lpstr>Rýže</vt:lpstr>
      <vt:lpstr>Snímek 12</vt:lpstr>
      <vt:lpstr>Snímek 13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Hana</cp:lastModifiedBy>
  <cp:revision>20</cp:revision>
  <dcterms:created xsi:type="dcterms:W3CDTF">2013-04-28T13:33:01Z</dcterms:created>
  <dcterms:modified xsi:type="dcterms:W3CDTF">2013-12-16T12:40:39Z</dcterms:modified>
</cp:coreProperties>
</file>