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59" r:id="rId4"/>
    <p:sldId id="260" r:id="rId5"/>
    <p:sldId id="263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C3510C-BFDA-4651-AF72-FE6F231C02AF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74E2C3-6685-4321-9019-BBC51D477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3510C-BFDA-4651-AF72-FE6F231C02AF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C3-6685-4321-9019-BBC51D477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3510C-BFDA-4651-AF72-FE6F231C02AF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C3-6685-4321-9019-BBC51D477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C3510C-BFDA-4651-AF72-FE6F231C02AF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74E2C3-6685-4321-9019-BBC51D4771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C3510C-BFDA-4651-AF72-FE6F231C02AF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74E2C3-6685-4321-9019-BBC51D477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3510C-BFDA-4651-AF72-FE6F231C02AF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C3-6685-4321-9019-BBC51D4771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3510C-BFDA-4651-AF72-FE6F231C02AF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C3-6685-4321-9019-BBC51D4771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C3510C-BFDA-4651-AF72-FE6F231C02AF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74E2C3-6685-4321-9019-BBC51D4771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3510C-BFDA-4651-AF72-FE6F231C02AF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4E2C3-6685-4321-9019-BBC51D477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C3510C-BFDA-4651-AF72-FE6F231C02AF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74E2C3-6685-4321-9019-BBC51D4771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C3510C-BFDA-4651-AF72-FE6F231C02AF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74E2C3-6685-4321-9019-BBC51D4771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C3510C-BFDA-4651-AF72-FE6F231C02AF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74E2C3-6685-4321-9019-BBC51D4771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 fontScale="55000" lnSpcReduction="20000"/>
          </a:bodyPr>
          <a:lstStyle/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Označení materiálu: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smtClean="0">
                <a:latin typeface="Calibri" pitchFamily="34" charset="0"/>
              </a:rPr>
              <a:t>	</a:t>
            </a:r>
            <a:r>
              <a:rPr lang="cs-CZ" smtClean="0">
                <a:latin typeface="Calibri" pitchFamily="34" charset="0"/>
              </a:rPr>
              <a:t>VY_32_INOVACE_VEJPA_POTRAVINY1_14</a:t>
            </a:r>
            <a:endParaRPr lang="cs-CZ" b="1" dirty="0" smtClean="0">
              <a:latin typeface="Calibri" pitchFamily="34" charset="0"/>
            </a:endParaRP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Název materiálu:</a:t>
            </a:r>
            <a:r>
              <a:rPr lang="cs-CZ" dirty="0" smtClean="0">
                <a:latin typeface="Calibri" pitchFamily="34" charset="0"/>
              </a:rPr>
              <a:t>	Mléčné výrobky.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Tematická oblast:</a:t>
            </a:r>
            <a:r>
              <a:rPr lang="cs-CZ" dirty="0" smtClean="0">
                <a:latin typeface="Calibri" pitchFamily="34" charset="0"/>
              </a:rPr>
              <a:t>	Potraviny a výživa 1. ročník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Anotace: 	</a:t>
            </a:r>
            <a:r>
              <a:rPr lang="cs-CZ" dirty="0" smtClean="0">
                <a:latin typeface="Calibri" pitchFamily="34" charset="0"/>
              </a:rPr>
              <a:t>Prezentace slouží k výkladu nového učiva na téma „ Mléčné výrobky“.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Očekávaný výstup: 	</a:t>
            </a:r>
            <a:r>
              <a:rPr lang="cs-CZ" dirty="0" smtClean="0">
                <a:latin typeface="Calibri" pitchFamily="34" charset="0"/>
              </a:rPr>
              <a:t>Materiál slouží k osvojení a upevnění učiva na téma„ Mléčné výrobky“, 	mléka zahuštěná a sušená, máslo, tvaroh, použití mléka a mléčných výrobků.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Klíčová slova:	</a:t>
            </a:r>
            <a:r>
              <a:rPr lang="cs-CZ" dirty="0" smtClean="0">
                <a:latin typeface="Calibri" pitchFamily="34" charset="0"/>
              </a:rPr>
              <a:t>Máslo, tvaroh, sušení, sýry měkké tvrdé.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Metodika:</a:t>
            </a:r>
            <a:r>
              <a:rPr lang="cs-CZ" dirty="0" smtClean="0">
                <a:latin typeface="Calibri" pitchFamily="34" charset="0"/>
              </a:rPr>
              <a:t> 	Slouží jako podklad pro žáky k výuce nové látky. Lze rozeslat žákům elektronicky či 	elektronicky prezentovat ve výuce. 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Obor:	</a:t>
            </a:r>
            <a:r>
              <a:rPr lang="cs-CZ" dirty="0" smtClean="0">
                <a:latin typeface="Calibri" pitchFamily="34" charset="0"/>
              </a:rPr>
              <a:t>Kuchař - Číšník			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Ročník:	</a:t>
            </a:r>
            <a:r>
              <a:rPr lang="cs-CZ" dirty="0" smtClean="0">
                <a:latin typeface="Calibri" pitchFamily="34" charset="0"/>
              </a:rPr>
              <a:t>1.			 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Autor:	</a:t>
            </a:r>
            <a:r>
              <a:rPr lang="cs-CZ" dirty="0" smtClean="0">
                <a:latin typeface="Calibri" pitchFamily="34" charset="0"/>
              </a:rPr>
              <a:t>Pavla Vejražková 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Zpracováno dne:	</a:t>
            </a:r>
            <a:r>
              <a:rPr lang="cs-CZ" dirty="0" smtClean="0">
                <a:latin typeface="Calibri" pitchFamily="34" charset="0"/>
              </a:rPr>
              <a:t>20.04.2013 </a:t>
            </a:r>
          </a:p>
          <a:p>
            <a:pPr>
              <a:tabLst>
                <a:tab pos="2068513" algn="l"/>
              </a:tabLst>
            </a:pP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Prohlašuji, že při tvorbě výukového materiálu jsem respektoval(a) všeobecně užívané právní a morální zvyklosti, </a:t>
            </a:r>
            <a:r>
              <a:rPr lang="cs-CZ" dirty="0" err="1" smtClean="0">
                <a:latin typeface="Calibri" pitchFamily="34" charset="0"/>
              </a:rPr>
              <a:t>autorsk</a:t>
            </a:r>
            <a:r>
              <a:rPr lang="en-US" dirty="0" smtClean="0">
                <a:latin typeface="Calibri" pitchFamily="34" charset="0"/>
              </a:rPr>
              <a:t>á a </a:t>
            </a:r>
            <a:r>
              <a:rPr lang="en-US" dirty="0" err="1" smtClean="0">
                <a:latin typeface="Calibri" pitchFamily="34" charset="0"/>
              </a:rPr>
              <a:t>jiná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třetích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osob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zejména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duševního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vlastnictví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např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k </a:t>
            </a:r>
            <a:r>
              <a:rPr lang="en-US" dirty="0" err="1" smtClean="0">
                <a:latin typeface="Calibri" pitchFamily="34" charset="0"/>
              </a:rPr>
              <a:t>obchodní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firmě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autorská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k software, k </a:t>
            </a:r>
            <a:r>
              <a:rPr lang="en-US" dirty="0" err="1" smtClean="0">
                <a:latin typeface="Calibri" pitchFamily="34" charset="0"/>
              </a:rPr>
              <a:t>filmovým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hudebním</a:t>
            </a:r>
            <a:r>
              <a:rPr lang="en-US" dirty="0" smtClean="0">
                <a:latin typeface="Calibri" pitchFamily="34" charset="0"/>
              </a:rPr>
              <a:t> a </a:t>
            </a:r>
            <a:r>
              <a:rPr lang="en-US" dirty="0" err="1" smtClean="0">
                <a:latin typeface="Calibri" pitchFamily="34" charset="0"/>
              </a:rPr>
              <a:t>fotografickým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dílům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nebo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k </a:t>
            </a:r>
            <a:r>
              <a:rPr lang="en-US" dirty="0" err="1" smtClean="0">
                <a:latin typeface="Calibri" pitchFamily="34" charset="0"/>
              </a:rPr>
              <a:t>ochranným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známkám</a:t>
            </a:r>
            <a:r>
              <a:rPr lang="en-US" dirty="0" smtClean="0">
                <a:latin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</a:rPr>
              <a:t>dle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zákona</a:t>
            </a:r>
            <a:r>
              <a:rPr lang="en-US" dirty="0" smtClean="0">
                <a:latin typeface="Calibri" pitchFamily="34" charset="0"/>
              </a:rPr>
              <a:t> 121/2000 Sb. (</a:t>
            </a:r>
            <a:r>
              <a:rPr lang="en-US" dirty="0" err="1" smtClean="0">
                <a:latin typeface="Calibri" pitchFamily="34" charset="0"/>
              </a:rPr>
              <a:t>autorský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zákon</a:t>
            </a:r>
            <a:r>
              <a:rPr lang="en-US" dirty="0" smtClean="0">
                <a:latin typeface="Calibri" pitchFamily="34" charset="0"/>
              </a:rPr>
              <a:t>). </a:t>
            </a:r>
            <a:r>
              <a:rPr lang="en-US" dirty="0" err="1" smtClean="0">
                <a:latin typeface="Calibri" pitchFamily="34" charset="0"/>
              </a:rPr>
              <a:t>Nesu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veškerou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právní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odpovědnost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obsah</a:t>
            </a:r>
            <a:r>
              <a:rPr lang="en-US" dirty="0" smtClean="0">
                <a:latin typeface="Calibri" pitchFamily="34" charset="0"/>
              </a:rPr>
              <a:t> a </a:t>
            </a:r>
            <a:r>
              <a:rPr lang="en-US" dirty="0" err="1" smtClean="0">
                <a:latin typeface="Calibri" pitchFamily="34" charset="0"/>
              </a:rPr>
              <a:t>původ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svého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díla</a:t>
            </a:r>
            <a:r>
              <a:rPr lang="en-US" dirty="0" smtClean="0">
                <a:latin typeface="Calibri" pitchFamily="34" charset="0"/>
              </a:rPr>
              <a:t>.</a:t>
            </a:r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Měkké sýry, Tvrdé sýry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Měkké sýry </a:t>
            </a:r>
          </a:p>
          <a:p>
            <a:pPr>
              <a:buNone/>
            </a:pPr>
            <a:r>
              <a:rPr lang="cs-CZ" dirty="0" smtClean="0"/>
              <a:t>	- zrající pod mazem omývatelné - Romadúr,Pivní sýr</a:t>
            </a:r>
          </a:p>
          <a:p>
            <a:pPr>
              <a:buNone/>
            </a:pPr>
            <a:r>
              <a:rPr lang="cs-CZ" dirty="0" smtClean="0"/>
              <a:t>	- sýry zrající v chladu – těsto se paří, poté zraje při teplotě 5-8°C - Zlato</a:t>
            </a:r>
          </a:p>
          <a:p>
            <a:pPr>
              <a:buNone/>
            </a:pPr>
            <a:r>
              <a:rPr lang="cs-CZ" dirty="0" smtClean="0"/>
              <a:t>	- sýry zrající v solném nálevu – Balkánský sýr</a:t>
            </a:r>
          </a:p>
          <a:p>
            <a:r>
              <a:rPr lang="cs-CZ" b="1" dirty="0" smtClean="0"/>
              <a:t>Tvrdé sýry </a:t>
            </a:r>
          </a:p>
          <a:p>
            <a:pPr>
              <a:buNone/>
            </a:pPr>
            <a:r>
              <a:rPr lang="cs-CZ" dirty="0" smtClean="0"/>
              <a:t>	- s vysoko dohřívanou sýřeninou – Ementál, Parmazán 						          - s nízko dohřívanou sýřeninou - Gouda, Javor, Čedar, Eidam</a:t>
            </a:r>
          </a:p>
          <a:p>
            <a:pPr>
              <a:buNone/>
            </a:pPr>
            <a:r>
              <a:rPr lang="cs-CZ" dirty="0" smtClean="0"/>
              <a:t>	 - kozí hnětený sýr s příchutěmi - vhodné pro alergiky na kravské mléko</a:t>
            </a:r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Měkké sýry, Tvrdé sýry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Plísňové sýry </a:t>
            </a:r>
          </a:p>
          <a:p>
            <a:pPr>
              <a:buNone/>
            </a:pPr>
            <a:r>
              <a:rPr lang="cs-CZ" dirty="0" smtClean="0"/>
              <a:t>	- s plísní uvnitř těsta Niva, Rokfór, Gorgonzola</a:t>
            </a:r>
          </a:p>
          <a:p>
            <a:pPr>
              <a:buNone/>
            </a:pPr>
            <a:r>
              <a:rPr lang="cs-CZ" dirty="0" smtClean="0"/>
              <a:t>	- s plísní na povrchu Camembert, Hermelín, de </a:t>
            </a:r>
            <a:r>
              <a:rPr lang="cs-CZ" dirty="0" err="1" smtClean="0"/>
              <a:t>Brie</a:t>
            </a:r>
            <a:endParaRPr lang="cs-CZ" dirty="0" smtClean="0"/>
          </a:p>
          <a:p>
            <a:r>
              <a:rPr lang="cs-CZ" b="1" dirty="0" smtClean="0"/>
              <a:t>Ovčí sýry </a:t>
            </a:r>
          </a:p>
          <a:p>
            <a:pPr>
              <a:buNone/>
            </a:pPr>
            <a:r>
              <a:rPr lang="cs-CZ" dirty="0" smtClean="0"/>
              <a:t>	- s neformovanou sýřeninou  brynza</a:t>
            </a:r>
          </a:p>
          <a:p>
            <a:pPr>
              <a:buNone/>
            </a:pPr>
            <a:r>
              <a:rPr lang="cs-CZ" dirty="0" smtClean="0"/>
              <a:t>	- s formovanou sýřeninou - Oštěpek, Parenica</a:t>
            </a:r>
          </a:p>
          <a:p>
            <a:r>
              <a:rPr lang="cs-CZ" b="1" dirty="0" smtClean="0"/>
              <a:t>Tavené sýry </a:t>
            </a:r>
          </a:p>
          <a:p>
            <a:pPr>
              <a:buNone/>
            </a:pPr>
            <a:r>
              <a:rPr lang="cs-CZ" dirty="0" smtClean="0"/>
              <a:t>	- se vyrábí z přírodních sýrů s přidáním tvarohu, smetany, tavicích solí a různých příchutí </a:t>
            </a:r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Použití, skladování a vady sýrů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Sýry používáme   </a:t>
            </a:r>
            <a:r>
              <a:rPr lang="cs-CZ" dirty="0" smtClean="0"/>
              <a:t>- samostatné pokrmy</a:t>
            </a:r>
          </a:p>
          <a:p>
            <a:pPr>
              <a:buNone/>
            </a:pPr>
            <a:r>
              <a:rPr lang="cs-CZ" dirty="0" smtClean="0"/>
              <a:t>                            	- pomazánky, saláty,</a:t>
            </a:r>
          </a:p>
          <a:p>
            <a:pPr>
              <a:buNone/>
            </a:pPr>
            <a:r>
              <a:rPr lang="cs-CZ" dirty="0" smtClean="0"/>
              <a:t>                            	- teplý studený předkrm, dezert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b="1" dirty="0" smtClean="0"/>
              <a:t> Skladování sýrů   </a:t>
            </a:r>
            <a:r>
              <a:rPr lang="cs-CZ" dirty="0" smtClean="0"/>
              <a:t>- zabaleny v chladírnách 2-12°C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</a:t>
            </a:r>
            <a:r>
              <a:rPr lang="cs-CZ" b="1" dirty="0" smtClean="0"/>
              <a:t>Vady sýrů </a:t>
            </a:r>
            <a:r>
              <a:rPr lang="cs-CZ" dirty="0" smtClean="0"/>
              <a:t>– přezrálost, deformace, vysychání,  		ztvrdnutí, hniloba, plísně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</a:t>
            </a: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Potraviny a výživa učebnice pro odborná učiliště.</a:t>
            </a:r>
          </a:p>
          <a:p>
            <a:r>
              <a:rPr lang="cs-CZ" dirty="0" err="1" smtClean="0"/>
              <a:t>Google</a:t>
            </a:r>
            <a:r>
              <a:rPr lang="cs-CZ" dirty="0" smtClean="0"/>
              <a:t> - obrázky</a:t>
            </a: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Mléčné výrobky</a:t>
            </a:r>
            <a:endParaRPr lang="cs-CZ" dirty="0"/>
          </a:p>
        </p:txBody>
      </p:sp>
      <p:sp>
        <p:nvSpPr>
          <p:cNvPr id="6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Potraviny a výživa I.</a:t>
            </a:r>
          </a:p>
          <a:p>
            <a:r>
              <a:rPr lang="cs-CZ" dirty="0" smtClean="0"/>
              <a:t>Pavla Vejražková</a:t>
            </a: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cs-CZ" dirty="0" smtClean="0"/>
              <a:t>Mléka zahuštěná a sušená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Výrobky se zvýšenou trvanlivostí, dosahuje se snížením obsahem vody a přidáním cukru a dalších příměsí.</a:t>
            </a:r>
          </a:p>
          <a:p>
            <a:r>
              <a:rPr lang="cs-CZ" b="1" dirty="0" smtClean="0"/>
              <a:t>Sušené mléko pro dětskou výživu</a:t>
            </a:r>
            <a:r>
              <a:rPr lang="cs-CZ" dirty="0" smtClean="0"/>
              <a:t> –</a:t>
            </a:r>
            <a:r>
              <a:rPr lang="cs-CZ" dirty="0" err="1" smtClean="0"/>
              <a:t>Feminar</a:t>
            </a:r>
            <a:r>
              <a:rPr lang="cs-CZ" dirty="0" smtClean="0"/>
              <a:t>, Sunar, </a:t>
            </a:r>
            <a:r>
              <a:rPr lang="cs-CZ" dirty="0" err="1" smtClean="0"/>
              <a:t>Eviko</a:t>
            </a:r>
            <a:endParaRPr lang="cs-CZ" dirty="0" smtClean="0"/>
          </a:p>
          <a:p>
            <a:r>
              <a:rPr lang="cs-CZ" b="1" dirty="0" smtClean="0"/>
              <a:t>Sušené mléko </a:t>
            </a:r>
            <a:r>
              <a:rPr lang="cs-CZ" dirty="0" smtClean="0"/>
              <a:t>– plnotučné, polotučné, odtučněné, nízkotučné</a:t>
            </a:r>
          </a:p>
          <a:p>
            <a:r>
              <a:rPr lang="cs-CZ" b="1" dirty="0" smtClean="0"/>
              <a:t>Zahuštěné mléko </a:t>
            </a:r>
            <a:r>
              <a:rPr lang="cs-CZ" dirty="0" smtClean="0"/>
              <a:t>– kondenzované mléko slazené a neslazené- </a:t>
            </a:r>
            <a:r>
              <a:rPr lang="cs-CZ" dirty="0" err="1" smtClean="0"/>
              <a:t>Pikao</a:t>
            </a:r>
            <a:r>
              <a:rPr lang="cs-CZ" dirty="0" smtClean="0"/>
              <a:t> slazené kakaem, Jesenka slazená smetana</a:t>
            </a:r>
            <a:endParaRPr lang="cs-CZ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/>
          <a:lstStyle/>
          <a:p>
            <a:r>
              <a:rPr lang="cs-CZ" dirty="0" smtClean="0"/>
              <a:t>Máslo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84784"/>
          </a:xfrm>
        </p:spPr>
        <p:txBody>
          <a:bodyPr/>
          <a:lstStyle/>
          <a:p>
            <a:r>
              <a:rPr lang="cs-CZ" dirty="0" smtClean="0"/>
              <a:t>Máslo vyrábíme z pasterizované smetany stloukáním.</a:t>
            </a:r>
          </a:p>
          <a:p>
            <a:r>
              <a:rPr lang="cs-CZ" dirty="0" smtClean="0"/>
              <a:t>Vedlejším produktem při výrobě másla je podmáslí.</a:t>
            </a:r>
            <a:endParaRPr lang="cs-CZ" dirty="0"/>
          </a:p>
        </p:txBody>
      </p:sp>
      <p:pic>
        <p:nvPicPr>
          <p:cNvPr id="1028" name="Picture 4" descr="C:\Users\admin\Desktop\mas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3288" y="3284984"/>
            <a:ext cx="4153048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r>
              <a:rPr lang="cs-CZ" dirty="0" smtClean="0"/>
              <a:t>Tvaroh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3657600" cy="4687416"/>
          </a:xfrm>
        </p:spPr>
        <p:txBody>
          <a:bodyPr>
            <a:normAutofit fontScale="55000" lnSpcReduction="20000"/>
          </a:bodyPr>
          <a:lstStyle/>
          <a:p>
            <a:r>
              <a:rPr lang="cs-CZ" sz="3800" dirty="0" smtClean="0"/>
              <a:t>Vyrábí se z pasterizovaného mléka, po vysrážení zbavíme syrovátky a lisujeme na 25% sušiny.</a:t>
            </a:r>
          </a:p>
          <a:p>
            <a:endParaRPr lang="cs-CZ" sz="3800" dirty="0" smtClean="0"/>
          </a:p>
          <a:p>
            <a:r>
              <a:rPr lang="cs-CZ" sz="3800" dirty="0" smtClean="0"/>
              <a:t>Rozlišení podle konzistence   -  tvrdé	</a:t>
            </a:r>
          </a:p>
          <a:p>
            <a:pPr>
              <a:buNone/>
            </a:pPr>
            <a:r>
              <a:rPr lang="cs-CZ" sz="3800" dirty="0" smtClean="0"/>
              <a:t>			 -  měkké</a:t>
            </a:r>
          </a:p>
          <a:p>
            <a:pPr>
              <a:buNone/>
            </a:pPr>
            <a:r>
              <a:rPr lang="cs-CZ" sz="3800" dirty="0" smtClean="0"/>
              <a:t>    		</a:t>
            </a:r>
          </a:p>
          <a:p>
            <a:r>
              <a:rPr lang="cs-CZ" sz="3800" dirty="0" smtClean="0"/>
              <a:t>Podle obsahu tuku   		 - tučné    		 - polotučné    		 - netučné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sz="2000" dirty="0"/>
          </a:p>
        </p:txBody>
      </p:sp>
      <p:pic>
        <p:nvPicPr>
          <p:cNvPr id="2050" name="Picture 2" descr="C:\Users\admin\Desktop\tvaroh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620688"/>
            <a:ext cx="3657600" cy="2880320"/>
          </a:xfrm>
          <a:prstGeom prst="rect">
            <a:avLst/>
          </a:prstGeom>
          <a:noFill/>
        </p:spPr>
      </p:pic>
      <p:pic>
        <p:nvPicPr>
          <p:cNvPr id="2051" name="Picture 3" descr="C:\Users\admin\Desktop\tvaroh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789040"/>
            <a:ext cx="3744416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mléka a mléčných výrobků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Mléko</a:t>
            </a:r>
            <a:r>
              <a:rPr lang="cs-CZ" dirty="0" smtClean="0"/>
              <a:t> – nápoje teplé i studené, do těst, polévek, 	omáček, kaší, pudinků….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Smetana </a:t>
            </a:r>
            <a:r>
              <a:rPr lang="cs-CZ" dirty="0" smtClean="0"/>
              <a:t>– zjemňování, šlehané hmoty, do nápojů, 	ve studené kuchyni a v cukrářské výrobě.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Tvaroh </a:t>
            </a:r>
            <a:r>
              <a:rPr lang="cs-CZ" dirty="0" smtClean="0"/>
              <a:t>– lehce stravitelný proto je nepostradatelný 	v dětském stravování a v dietách. Měkký 	používáme na zdobení i jako náplně, do těst, 	pomazánek a krémů. Tvrdý používáme na 	sypání moučníků.</a:t>
            </a:r>
            <a:endParaRPr lang="cs-CZ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Sýry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248" y="404664"/>
            <a:ext cx="3657600" cy="619268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b="1" i="1" dirty="0" smtClean="0"/>
              <a:t>R o z d ě l e n í s ý r ů </a:t>
            </a:r>
          </a:p>
          <a:p>
            <a:r>
              <a:rPr lang="cs-CZ" b="1" dirty="0" smtClean="0"/>
              <a:t>Podle původu </a:t>
            </a:r>
            <a:r>
              <a:rPr lang="cs-CZ" dirty="0" smtClean="0"/>
              <a:t>- kravské, ovčí, kozí </a:t>
            </a:r>
          </a:p>
          <a:p>
            <a:r>
              <a:rPr lang="cs-CZ" b="1" dirty="0" smtClean="0"/>
              <a:t>Podle obsahu tuku v sušině</a:t>
            </a:r>
          </a:p>
          <a:p>
            <a:pPr>
              <a:buNone/>
            </a:pPr>
            <a:r>
              <a:rPr lang="cs-CZ" dirty="0" smtClean="0"/>
              <a:t>- hubené 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čtvrttučné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- polotučné 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dirty="0" err="1" smtClean="0"/>
              <a:t>tříčtvrtětučné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- tučné </a:t>
            </a:r>
          </a:p>
          <a:p>
            <a:pPr>
              <a:buNone/>
            </a:pPr>
            <a:r>
              <a:rPr lang="cs-CZ" dirty="0" smtClean="0"/>
              <a:t>- plnotučné </a:t>
            </a:r>
          </a:p>
          <a:p>
            <a:pPr>
              <a:buNone/>
            </a:pPr>
            <a:r>
              <a:rPr lang="cs-CZ" dirty="0" smtClean="0"/>
              <a:t>- smetanové </a:t>
            </a:r>
          </a:p>
          <a:p>
            <a:pPr>
              <a:buNone/>
            </a:pPr>
            <a:r>
              <a:rPr lang="cs-CZ" dirty="0" smtClean="0"/>
              <a:t>- vysokotučné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 descr="C:\Users\admin\Desktop\syry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12976"/>
            <a:ext cx="3657600" cy="3404592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395536" y="1844824"/>
            <a:ext cx="36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se vyrábí  z tvarohoviny kyselé sýry a ze sýřeniny sladké sýry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Podle způsobu výroby</a:t>
            </a:r>
          </a:p>
          <a:p>
            <a:pPr>
              <a:buNone/>
            </a:pPr>
            <a:r>
              <a:rPr lang="cs-CZ" dirty="0" smtClean="0"/>
              <a:t>			- přírodní sladké, kyselé</a:t>
            </a:r>
          </a:p>
          <a:p>
            <a:pPr>
              <a:buNone/>
            </a:pPr>
            <a:r>
              <a:rPr lang="cs-CZ" dirty="0" smtClean="0"/>
              <a:t>			- tavené druhové, směsné, s přísadou 		s příchutí, uzené, lehce roztíratelné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Podle obsahu sušiny</a:t>
            </a:r>
          </a:p>
          <a:p>
            <a:pPr>
              <a:buNone/>
            </a:pPr>
            <a:r>
              <a:rPr lang="cs-CZ" dirty="0" smtClean="0"/>
              <a:t>		- měkké do 45% obsahu sušiny </a:t>
            </a:r>
          </a:p>
          <a:p>
            <a:pPr>
              <a:buNone/>
            </a:pPr>
            <a:r>
              <a:rPr lang="cs-CZ" dirty="0" smtClean="0"/>
              <a:t>		- tvrdé nad 45% obsahu sušiny </a:t>
            </a:r>
          </a:p>
          <a:p>
            <a:endParaRPr lang="cs-CZ" dirty="0" smtClean="0"/>
          </a:p>
          <a:p>
            <a:r>
              <a:rPr lang="cs-CZ" b="1" dirty="0" smtClean="0"/>
              <a:t>V ý z n a m sýrů ve výživě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	 Vysoký obsah plnohodnotných bílkovin a vysoký obsah minerálních látek hlavně Ca, P. Z vitamínů zejména A, B2.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Sýry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58816" cy="457200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Výroba přírodních sýrů </a:t>
            </a:r>
          </a:p>
          <a:p>
            <a:r>
              <a:rPr lang="cs-CZ" dirty="0" smtClean="0"/>
              <a:t>Při výrobě </a:t>
            </a:r>
            <a:r>
              <a:rPr lang="cs-CZ" b="1" dirty="0" smtClean="0"/>
              <a:t>sladkých sýrů </a:t>
            </a:r>
            <a:r>
              <a:rPr lang="cs-CZ" dirty="0" smtClean="0"/>
              <a:t>se sýřenina krájí, pak se drolí, solí, zahřívá a formuje se z ní sýr. Upravuje se obsah vody. U plísňových sýrů se sýřenina očkuje ušlechtilou plísní. Pak se sýry solí a nechávají zrát. Při zrání vznikají organické kyseliny, oxid uhličitý, štěpí se bílkoviny a sýr získává své typické vlastnosti.</a:t>
            </a:r>
          </a:p>
          <a:p>
            <a:r>
              <a:rPr lang="cs-CZ" b="1" dirty="0" smtClean="0"/>
              <a:t>Kyselé sýry </a:t>
            </a:r>
            <a:r>
              <a:rPr lang="cs-CZ" dirty="0" smtClean="0"/>
              <a:t>se vyrábějí z tvarohoviny. Tvarohovina se rozřeže, zbaví se syrovátky, ochucuje, tvaruje, solí. </a:t>
            </a:r>
            <a:r>
              <a:rPr lang="cs-CZ" b="1" dirty="0" smtClean="0"/>
              <a:t>Zrající </a:t>
            </a:r>
            <a:r>
              <a:rPr lang="cs-CZ" dirty="0" smtClean="0"/>
              <a:t>- Olomoucké tvarůžky </a:t>
            </a:r>
          </a:p>
          <a:p>
            <a:endParaRPr lang="cs-CZ" dirty="0"/>
          </a:p>
        </p:txBody>
      </p:sp>
      <p:pic>
        <p:nvPicPr>
          <p:cNvPr id="4098" name="Picture 2" descr="C:\Users\admin\Desktop\sýry1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9487" y="1772816"/>
            <a:ext cx="3238897" cy="417646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</TotalTime>
  <Words>314</Words>
  <Application>Microsoft Office PowerPoint</Application>
  <PresentationFormat>Předvádění na obrazovce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Snímek 1</vt:lpstr>
      <vt:lpstr>Mléčné výrobky</vt:lpstr>
      <vt:lpstr>Mléka zahuštěná a sušená</vt:lpstr>
      <vt:lpstr>Máslo</vt:lpstr>
      <vt:lpstr>Tvaroh</vt:lpstr>
      <vt:lpstr>Použití mléka a mléčných výrobků</vt:lpstr>
      <vt:lpstr>Sýry</vt:lpstr>
      <vt:lpstr>Snímek 8</vt:lpstr>
      <vt:lpstr>Sýry</vt:lpstr>
      <vt:lpstr>Měkké sýry, Tvrdé sýry </vt:lpstr>
      <vt:lpstr>Měkké sýry, Tvrdé sýry </vt:lpstr>
      <vt:lpstr>Použití, skladování a vady sýrů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Hana</cp:lastModifiedBy>
  <cp:revision>18</cp:revision>
  <dcterms:created xsi:type="dcterms:W3CDTF">2013-05-29T16:04:10Z</dcterms:created>
  <dcterms:modified xsi:type="dcterms:W3CDTF">2013-12-11T10:21:49Z</dcterms:modified>
</cp:coreProperties>
</file>