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7" r:id="rId2"/>
    <p:sldId id="258" r:id="rId3"/>
    <p:sldId id="262" r:id="rId4"/>
    <p:sldId id="276" r:id="rId5"/>
    <p:sldId id="274" r:id="rId6"/>
    <p:sldId id="263" r:id="rId7"/>
    <p:sldId id="277" r:id="rId8"/>
    <p:sldId id="264" r:id="rId9"/>
    <p:sldId id="278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BE88C-01E4-40F1-8E91-60B0C4C7FDFD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AE4A0-403A-46D9-BE16-FA4A264AAE9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AE4A0-403A-46D9-BE16-FA4A264AAE9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295F-D34C-4D1A-8396-747E6E121086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243111-8FF1-499A-9DE2-89BC164B5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295F-D34C-4D1A-8396-747E6E121086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3111-8FF1-499A-9DE2-89BC164B5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295F-D34C-4D1A-8396-747E6E121086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3111-8FF1-499A-9DE2-89BC164B5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295F-D34C-4D1A-8396-747E6E121086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243111-8FF1-499A-9DE2-89BC164B5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295F-D34C-4D1A-8396-747E6E121086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3111-8FF1-499A-9DE2-89BC164B53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295F-D34C-4D1A-8396-747E6E121086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3111-8FF1-499A-9DE2-89BC164B5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295F-D34C-4D1A-8396-747E6E121086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243111-8FF1-499A-9DE2-89BC164B53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295F-D34C-4D1A-8396-747E6E121086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3111-8FF1-499A-9DE2-89BC164B5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295F-D34C-4D1A-8396-747E6E121086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3111-8FF1-499A-9DE2-89BC164B5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295F-D34C-4D1A-8396-747E6E121086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3111-8FF1-499A-9DE2-89BC164B5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295F-D34C-4D1A-8396-747E6E121086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3111-8FF1-499A-9DE2-89BC164B53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F8295F-D34C-4D1A-8396-747E6E121086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243111-8FF1-499A-9DE2-89BC164B53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Označení materiálu: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smtClean="0">
                <a:latin typeface="Calibri" pitchFamily="34" charset="0"/>
              </a:rPr>
              <a:t>	</a:t>
            </a:r>
            <a:r>
              <a:rPr lang="cs-CZ" smtClean="0">
                <a:latin typeface="Calibri" pitchFamily="34" charset="0"/>
              </a:rPr>
              <a:t>VY_32_INOVACE_VEJPA_POTRAVINY1_16</a:t>
            </a:r>
            <a:endParaRPr lang="cs-CZ" b="1" dirty="0" smtClean="0">
              <a:latin typeface="Calibri" pitchFamily="34" charset="0"/>
            </a:endParaRP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Název materiálu:</a:t>
            </a:r>
            <a:r>
              <a:rPr lang="cs-CZ" dirty="0" smtClean="0">
                <a:latin typeface="Calibri" pitchFamily="34" charset="0"/>
              </a:rPr>
              <a:t>	Cukr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Tematická oblast:</a:t>
            </a:r>
            <a:r>
              <a:rPr lang="cs-CZ" dirty="0" smtClean="0">
                <a:latin typeface="Calibri" pitchFamily="34" charset="0"/>
              </a:rPr>
              <a:t>	Potraviny a výživa 1. ročník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Anotace: 	</a:t>
            </a:r>
            <a:r>
              <a:rPr lang="cs-CZ" dirty="0" smtClean="0">
                <a:latin typeface="Calibri" pitchFamily="34" charset="0"/>
              </a:rPr>
              <a:t>Prezentace slouží k výkladu nového učiva na téma „Cukr“. 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Očekávaný výstup: 	</a:t>
            </a:r>
            <a:r>
              <a:rPr lang="cs-CZ" dirty="0" smtClean="0">
                <a:latin typeface="Calibri" pitchFamily="34" charset="0"/>
              </a:rPr>
              <a:t>Materiál slouží k osvojení a upevnění učiva na téma„Cukr“,  řepný  třtinový cukr, výroba, tržní 	druhy, použití, skladování cukru, náhražky cukru, med.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Klíčová slova:	</a:t>
            </a:r>
            <a:r>
              <a:rPr lang="cs-CZ" dirty="0" smtClean="0">
                <a:latin typeface="Calibri" pitchFamily="34" charset="0"/>
              </a:rPr>
              <a:t>Řepkový, třtinový cukr, med, náhražky cukru.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Metodika:</a:t>
            </a:r>
            <a:r>
              <a:rPr lang="cs-CZ" dirty="0" smtClean="0">
                <a:latin typeface="Calibri" pitchFamily="34" charset="0"/>
              </a:rPr>
              <a:t> 	Slouží jako podklad pro žáky k výuce nové látky. Lze rozeslat žákům  elektronicky či elektronicky 	prezentovat ve výuce. 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Obor:	</a:t>
            </a:r>
            <a:r>
              <a:rPr lang="cs-CZ" dirty="0" smtClean="0">
                <a:latin typeface="Calibri" pitchFamily="34" charset="0"/>
              </a:rPr>
              <a:t>Kuchař - Číšník			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Ročník:	</a:t>
            </a:r>
            <a:r>
              <a:rPr lang="cs-CZ" dirty="0" smtClean="0">
                <a:latin typeface="Calibri" pitchFamily="34" charset="0"/>
              </a:rPr>
              <a:t>1.			 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Autor:	</a:t>
            </a:r>
            <a:r>
              <a:rPr lang="cs-CZ" dirty="0" smtClean="0">
                <a:latin typeface="Calibri" pitchFamily="34" charset="0"/>
              </a:rPr>
              <a:t>Pavla Vejražková 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Zpracováno dne:	</a:t>
            </a:r>
            <a:r>
              <a:rPr lang="cs-CZ" dirty="0" smtClean="0">
                <a:latin typeface="Calibri" pitchFamily="34" charset="0"/>
              </a:rPr>
              <a:t>26.04.2013 </a:t>
            </a:r>
          </a:p>
          <a:p>
            <a:pPr>
              <a:tabLst>
                <a:tab pos="2068513" algn="l"/>
              </a:tabLst>
            </a:pP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Prohlašuji, že při tvorbě výukového materiálu jsem respektoval(a) všeobecně užívané právní a morální zvyklosti, </a:t>
            </a:r>
            <a:r>
              <a:rPr lang="cs-CZ" dirty="0" err="1" smtClean="0">
                <a:latin typeface="Calibri" pitchFamily="34" charset="0"/>
              </a:rPr>
              <a:t>autorsk</a:t>
            </a:r>
            <a:r>
              <a:rPr lang="en-US" dirty="0" smtClean="0">
                <a:latin typeface="Calibri" pitchFamily="34" charset="0"/>
              </a:rPr>
              <a:t>á a </a:t>
            </a:r>
            <a:r>
              <a:rPr lang="en-US" dirty="0" err="1" smtClean="0">
                <a:latin typeface="Calibri" pitchFamily="34" charset="0"/>
              </a:rPr>
              <a:t>jiná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třetích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osob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zejména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duševního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vlastnictví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např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k </a:t>
            </a:r>
            <a:r>
              <a:rPr lang="en-US" dirty="0" err="1" smtClean="0">
                <a:latin typeface="Calibri" pitchFamily="34" charset="0"/>
              </a:rPr>
              <a:t>obchodní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firmě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autorská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k software, k </a:t>
            </a:r>
            <a:r>
              <a:rPr lang="en-US" dirty="0" err="1" smtClean="0">
                <a:latin typeface="Calibri" pitchFamily="34" charset="0"/>
              </a:rPr>
              <a:t>filmovým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hudebním</a:t>
            </a:r>
            <a:r>
              <a:rPr lang="en-US" dirty="0" smtClean="0">
                <a:latin typeface="Calibri" pitchFamily="34" charset="0"/>
              </a:rPr>
              <a:t> a </a:t>
            </a:r>
            <a:r>
              <a:rPr lang="en-US" dirty="0" err="1" smtClean="0">
                <a:latin typeface="Calibri" pitchFamily="34" charset="0"/>
              </a:rPr>
              <a:t>fotografickým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dílům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nebo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k </a:t>
            </a:r>
            <a:r>
              <a:rPr lang="en-US" dirty="0" err="1" smtClean="0">
                <a:latin typeface="Calibri" pitchFamily="34" charset="0"/>
              </a:rPr>
              <a:t>ochranným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známkám</a:t>
            </a:r>
            <a:r>
              <a:rPr lang="en-US" dirty="0" smtClean="0">
                <a:latin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</a:rPr>
              <a:t>dle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zákona</a:t>
            </a:r>
            <a:r>
              <a:rPr lang="en-US" dirty="0" smtClean="0">
                <a:latin typeface="Calibri" pitchFamily="34" charset="0"/>
              </a:rPr>
              <a:t> 121/2000 Sb. (</a:t>
            </a:r>
            <a:r>
              <a:rPr lang="en-US" dirty="0" err="1" smtClean="0">
                <a:latin typeface="Calibri" pitchFamily="34" charset="0"/>
              </a:rPr>
              <a:t>autorský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zákon</a:t>
            </a:r>
            <a:r>
              <a:rPr lang="en-US" dirty="0" smtClean="0">
                <a:latin typeface="Calibri" pitchFamily="34" charset="0"/>
              </a:rPr>
              <a:t>). </a:t>
            </a:r>
            <a:r>
              <a:rPr lang="en-US" dirty="0" err="1" smtClean="0">
                <a:latin typeface="Calibri" pitchFamily="34" charset="0"/>
              </a:rPr>
              <a:t>Nesu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veškerou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právní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odpovědnost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obsah</a:t>
            </a:r>
            <a:r>
              <a:rPr lang="en-US" dirty="0" smtClean="0">
                <a:latin typeface="Calibri" pitchFamily="34" charset="0"/>
              </a:rPr>
              <a:t> a </a:t>
            </a:r>
            <a:r>
              <a:rPr lang="en-US" dirty="0" err="1" smtClean="0">
                <a:latin typeface="Calibri" pitchFamily="34" charset="0"/>
              </a:rPr>
              <a:t>původ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svého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díla</a:t>
            </a:r>
            <a:r>
              <a:rPr lang="en-US" dirty="0" smtClean="0">
                <a:latin typeface="Calibri" pitchFamily="34" charset="0"/>
              </a:rPr>
              <a:t>.</a:t>
            </a:r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Včelí med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 směs dvou monosacharidů - fruktózy a glukózy - obohacenou o  vitamíny, minerální látky, aromatické látky, enzymy. Poměr glukózy a fruktózy je různý podle původu medu, ale fruktóza vždy převládá. Čím více obsahuje med glukózy, tím snáze krystalizuje je přirozenou vlastností medu, není vadou jakosti. Vody v medu je10 až 20 %.</a:t>
            </a:r>
          </a:p>
          <a:p>
            <a:r>
              <a:rPr lang="cs-CZ" b="1" dirty="0" smtClean="0"/>
              <a:t>Význam medu ve výživě</a:t>
            </a:r>
          </a:p>
          <a:p>
            <a:pPr>
              <a:buNone/>
            </a:pPr>
            <a:r>
              <a:rPr lang="cs-CZ" dirty="0" smtClean="0"/>
              <a:t>    Med má vysokou biologickou hodnotu, zejména pro obsah vitaminů skupiny B, PP,A,K, C, minerálních látek vápníku a fosforu. Významný je v medu i obsah baktericidních látek. Med je lehce stravitelný, energeticky </a:t>
            </a:r>
            <a:r>
              <a:rPr lang="cs-CZ" dirty="0" err="1" smtClean="0"/>
              <a:t>hodnotnÝ</a:t>
            </a:r>
            <a:r>
              <a:rPr lang="cs-CZ" dirty="0" smtClean="0"/>
              <a:t>. Používá se jako sladidlo.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 smtClean="0"/>
              <a:t>Získávání medu</a:t>
            </a:r>
          </a:p>
          <a:p>
            <a:pPr>
              <a:buNone/>
            </a:pPr>
            <a:r>
              <a:rPr lang="cs-CZ" dirty="0" smtClean="0"/>
              <a:t>       Med  získáváme  z plástu buď volným vytékáním, nebo odstřeďováním."Med s mateří kašičkou" se smísí v předepsaném poměru s lyofilizovanou mateří kašičkou.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Tržní druhy medu</a:t>
            </a:r>
            <a:endParaRPr lang="cs-CZ" dirty="0" smtClean="0"/>
          </a:p>
          <a:p>
            <a:r>
              <a:rPr lang="cs-CZ" dirty="0" smtClean="0"/>
              <a:t>- Včelí květový med, Luční med, Lesní med,</a:t>
            </a:r>
          </a:p>
          <a:p>
            <a:r>
              <a:rPr lang="cs-CZ" dirty="0" smtClean="0"/>
              <a:t>- včelí med s mateří kašičkou . Mateří kašička je výměšek hltanových žláz včelích dělnic slouží jako potrava pro včelí larvy, zejména pro larvu včelí matky. Obsahuje bílkoviny a vitaminy, má léčivé účinky.</a:t>
            </a:r>
          </a:p>
          <a:p>
            <a:r>
              <a:rPr lang="cs-CZ" dirty="0" smtClean="0"/>
              <a:t> květový nektarový- akátový, lipový, jetelový, luční, je světlý, kvalitnější.</a:t>
            </a:r>
          </a:p>
          <a:p>
            <a:endParaRPr lang="cs-CZ" dirty="0" smtClean="0"/>
          </a:p>
          <a:p>
            <a:r>
              <a:rPr lang="cs-CZ" dirty="0" smtClean="0"/>
              <a:t>Sklenice medu s mateří kašičkou se obalují hliníkovou fólií nebo tmavým papírem.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Skladování medu</a:t>
            </a:r>
          </a:p>
          <a:p>
            <a:pPr>
              <a:buNone/>
            </a:pPr>
            <a:r>
              <a:rPr lang="cs-CZ" dirty="0" smtClean="0"/>
              <a:t>        Med se skladuje v čistých, suchých, tmavých, chladných a dobře větraných prostorách do 20° C</a:t>
            </a:r>
          </a:p>
          <a:p>
            <a:pPr>
              <a:buNone/>
            </a:pPr>
            <a:r>
              <a:rPr lang="cs-CZ" dirty="0" smtClean="0"/>
              <a:t>        Náhražky cukru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Potraviny a výživa učebnice pro odborná učiliště.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Cukr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Potraviny a výživa I</a:t>
            </a:r>
          </a:p>
          <a:p>
            <a:r>
              <a:rPr lang="cs-CZ" dirty="0" smtClean="0"/>
              <a:t>Pavla Vejražková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CUKR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Řepný cukr je energeticky vysoce hodnotná potravina, která se v lidském organizmu rychle vstřebává i zužitkovává. Cukr je lehce stravitelný a neobsahuje žádné stavební ani ochranné složky, tělu dodává energii.</a:t>
            </a:r>
          </a:p>
          <a:p>
            <a:r>
              <a:rPr lang="cs-CZ" dirty="0" smtClean="0"/>
              <a:t>Známe - cukr řepný</a:t>
            </a:r>
          </a:p>
          <a:p>
            <a:pPr>
              <a:buNone/>
            </a:pPr>
            <a:r>
              <a:rPr lang="cs-CZ" dirty="0" smtClean="0"/>
              <a:t>		       - cukr třtinový</a:t>
            </a:r>
          </a:p>
          <a:p>
            <a:pPr>
              <a:buNone/>
            </a:pPr>
            <a:r>
              <a:rPr lang="cs-CZ" dirty="0" smtClean="0"/>
              <a:t>               -  javorový sirup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ý r o b a surového cukru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Cukr se vyrábí z cukrové řepy a z cukrové třtiny.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Očištěná řepa se rozřeže na řízky, ze kterých se teplou vodou v  difuzérech vyluhuje difúzní šťáva. Do difúzní šťávy se přidá hydroxid vápenatý čeření a vháněním oxidu uhličitého saturace se vysráží uhličitan vápenatý, který strhne i ostatní nečistoty a v kalolisech se filtrací oddělí.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Ve vakuových odparkách se lehká šťáva svaří na těžkou šťávu, ta se zahušťuje až po krystalizaci na první cukrovinu. </a:t>
            </a:r>
          </a:p>
          <a:p>
            <a:r>
              <a:rPr lang="cs-CZ" dirty="0" smtClean="0"/>
              <a:t> cukrovina se v odstředivkách rozdělí na  přírodní cukr a zelený sirob - ten se znovu zahušťuje, krystalizace se opakuje a vznikne druhá cukrovina. </a:t>
            </a:r>
          </a:p>
          <a:p>
            <a:r>
              <a:rPr lang="cs-CZ" dirty="0" smtClean="0"/>
              <a:t>Rozděluje se na zadinový cukr a melasu, používá se k výrobě lihu, droždí, kyseliny citronové a jako krmivo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 r ž n í d r u h y cukru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Cukr rafinovaný řepný</a:t>
            </a:r>
          </a:p>
          <a:p>
            <a:pPr>
              <a:buNone/>
            </a:pPr>
            <a:r>
              <a:rPr lang="cs-CZ" dirty="0" smtClean="0"/>
              <a:t>     - krystalický -krystal hrubý, krupice, jemný</a:t>
            </a:r>
          </a:p>
          <a:p>
            <a:pPr>
              <a:buNone/>
            </a:pPr>
            <a:r>
              <a:rPr lang="cs-CZ" dirty="0" smtClean="0"/>
              <a:t>     - litý- homolky</a:t>
            </a:r>
          </a:p>
          <a:p>
            <a:pPr>
              <a:buNone/>
            </a:pPr>
            <a:r>
              <a:rPr lang="cs-CZ" dirty="0" smtClean="0"/>
              <a:t>     - lisovaný - kostky, bridže, moka kostky</a:t>
            </a:r>
          </a:p>
          <a:p>
            <a:pPr>
              <a:buNone/>
            </a:pPr>
            <a:r>
              <a:rPr lang="cs-CZ" dirty="0" smtClean="0"/>
              <a:t>     - mletý - pudr, moučka</a:t>
            </a:r>
          </a:p>
          <a:p>
            <a:pPr>
              <a:buNone/>
            </a:pPr>
            <a:r>
              <a:rPr lang="cs-CZ" b="1" dirty="0" smtClean="0"/>
              <a:t>Cukr obohacený  </a:t>
            </a:r>
          </a:p>
          <a:p>
            <a:pPr>
              <a:buNone/>
            </a:pPr>
            <a:r>
              <a:rPr lang="cs-CZ" dirty="0" smtClean="0"/>
              <a:t>      -</a:t>
            </a:r>
            <a:r>
              <a:rPr lang="cs-CZ" b="1" dirty="0" smtClean="0"/>
              <a:t> </a:t>
            </a:r>
            <a:r>
              <a:rPr lang="cs-CZ" dirty="0" smtClean="0"/>
              <a:t>želírovací cukr -použití při výrobě    					marmelád, rosolů </a:t>
            </a:r>
          </a:p>
          <a:p>
            <a:pPr>
              <a:buNone/>
            </a:pPr>
            <a:r>
              <a:rPr lang="cs-CZ" dirty="0" smtClean="0"/>
              <a:t>      - cukry ochucené skořicový, vanilínový</a:t>
            </a:r>
          </a:p>
          <a:p>
            <a:pPr>
              <a:buNone/>
            </a:pPr>
            <a:r>
              <a:rPr lang="cs-CZ" dirty="0" smtClean="0"/>
              <a:t>      - cukr barvený – zdobení pečiva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 o u ž i t í cukru v kuchyni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Cukr se používá ke slazení pokrmů, nápojů, při přípravě zmrzlin.</a:t>
            </a:r>
          </a:p>
          <a:p>
            <a:r>
              <a:rPr lang="cs-CZ" dirty="0" smtClean="0"/>
              <a:t>Používáme v teplé i studené kuchyni.</a:t>
            </a:r>
          </a:p>
          <a:p>
            <a:r>
              <a:rPr lang="cs-CZ" dirty="0" smtClean="0"/>
              <a:t> Nadměrné používání cukru vede k poruchám v životosprávě i vzniku zubního kazu. Přebytek cukru se v organismu přeměňuje v tuk a přispívá k otylosti až obezitě. </a:t>
            </a:r>
          </a:p>
          <a:p>
            <a:r>
              <a:rPr lang="cs-CZ" dirty="0" smtClean="0"/>
              <a:t>Při onemocnění cukrovkou, používáme jen náhradní sladidla.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 k l a d o v á n í cukru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Skladovací prostory musí být suché nesmí být vlhké, čisté a dobře větratelné 5 až10 °C. Cukr přijímá z ovzduší vodu, rozpouští se a tvrdne nebo hrudkuje. Přijímá cizí pachy.</a:t>
            </a:r>
          </a:p>
          <a:p>
            <a:r>
              <a:rPr lang="cs-CZ" dirty="0" smtClean="0"/>
              <a:t>Chráníme před změnami teploty, živočišnými škůdci.</a:t>
            </a:r>
          </a:p>
          <a:p>
            <a:r>
              <a:rPr lang="cs-CZ" dirty="0" smtClean="0"/>
              <a:t> Kostkový cukr se vlivem mrazu rozpadá. 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náhražky cukru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Určená pro diabetiky a populaci s nadměrnou tělesnou hmotností. Mezi cukrové náhražky se řadí sorbit, </a:t>
            </a:r>
            <a:r>
              <a:rPr lang="cs-CZ" dirty="0" err="1" smtClean="0"/>
              <a:t>glycirizin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Umělá sladidla jsou látky vyrobené chemickou syntézou zejména sacharin, aspartam, </a:t>
            </a:r>
            <a:r>
              <a:rPr lang="cs-CZ" dirty="0" err="1" smtClean="0"/>
              <a:t>sunett</a:t>
            </a:r>
            <a:r>
              <a:rPr lang="cs-CZ" dirty="0" smtClean="0"/>
              <a:t> a jejich směsi. </a:t>
            </a:r>
          </a:p>
          <a:p>
            <a:pPr>
              <a:buNone/>
            </a:pPr>
            <a:r>
              <a:rPr lang="cs-CZ" dirty="0" smtClean="0"/>
              <a:t>Mají intenzivní sladkou chuť, ale bez výživových hodnot.</a:t>
            </a:r>
          </a:p>
          <a:p>
            <a:pPr>
              <a:buNone/>
            </a:pPr>
            <a:r>
              <a:rPr lang="cs-CZ" dirty="0" smtClean="0"/>
              <a:t>Vyráběny jako tobolky, tekutá a sypká sladidla.</a:t>
            </a:r>
          </a:p>
          <a:p>
            <a:pPr>
              <a:buNone/>
            </a:pPr>
            <a:r>
              <a:rPr lang="cs-CZ" dirty="0" smtClean="0"/>
              <a:t>Používáme na moučníky jídla a nápoje pro diabetiky a při redukční dietě.</a:t>
            </a:r>
          </a:p>
          <a:p>
            <a:pPr>
              <a:buNone/>
            </a:pPr>
            <a:r>
              <a:rPr lang="cs-CZ" dirty="0" smtClean="0"/>
              <a:t>Výhody- nepoškozují zuby, neobsahují kalorie, nenahraditelná pro diabetiky.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náhražky cukru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Sorbit</a:t>
            </a:r>
            <a:r>
              <a:rPr lang="cs-CZ" dirty="0" smtClean="0"/>
              <a:t> - jeho sladivost je asi poloviční než u cukru. V přírodě se vyskytuje v ostružinách jádrovém  bobulovém a peckovém ovoci. </a:t>
            </a:r>
          </a:p>
          <a:p>
            <a:r>
              <a:rPr lang="cs-CZ" b="1" dirty="0" smtClean="0"/>
              <a:t>Sacharin </a:t>
            </a:r>
            <a:r>
              <a:rPr lang="cs-CZ" dirty="0" smtClean="0"/>
              <a:t>- třistakrát sladší než cukr, při odtučňovacích dietách. Nedoporučuje se dlouhodobě používat. </a:t>
            </a:r>
          </a:p>
          <a:p>
            <a:r>
              <a:rPr lang="cs-CZ" b="1" dirty="0" smtClean="0"/>
              <a:t>Aspartam</a:t>
            </a:r>
            <a:r>
              <a:rPr lang="cs-CZ" dirty="0" smtClean="0"/>
              <a:t> - dvěstěkrát sladší než cukr. Není vhodný pro tepelnou úpravu, teplem se ničí.</a:t>
            </a:r>
          </a:p>
          <a:p>
            <a:r>
              <a:rPr lang="cs-CZ" b="1" dirty="0" err="1" smtClean="0"/>
              <a:t>Kandisin</a:t>
            </a:r>
            <a:r>
              <a:rPr lang="cs-CZ" dirty="0" smtClean="0"/>
              <a:t> - sladký sirup bez nežádoucích příchutí, i při vyšších teplotách zůstává sladký.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</TotalTime>
  <Words>784</Words>
  <Application>Microsoft Office PowerPoint</Application>
  <PresentationFormat>Předvádění na obrazovce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Snímek 1</vt:lpstr>
      <vt:lpstr>Cukr</vt:lpstr>
      <vt:lpstr>CUKR  </vt:lpstr>
      <vt:lpstr>V ý r o b a surového cukru </vt:lpstr>
      <vt:lpstr>T r ž n í d r u h y cukru  </vt:lpstr>
      <vt:lpstr>P o u ž i t í cukru v kuchyni </vt:lpstr>
      <vt:lpstr>S k l a d o v á n í cukru  </vt:lpstr>
      <vt:lpstr>náhražky cukru</vt:lpstr>
      <vt:lpstr>náhražky cukru</vt:lpstr>
      <vt:lpstr>Včelí med </vt:lpstr>
      <vt:lpstr>Med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Hana</cp:lastModifiedBy>
  <cp:revision>4</cp:revision>
  <dcterms:created xsi:type="dcterms:W3CDTF">2013-05-30T19:05:38Z</dcterms:created>
  <dcterms:modified xsi:type="dcterms:W3CDTF">2013-12-11T10:22:11Z</dcterms:modified>
</cp:coreProperties>
</file>