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13AEA39-3B6F-4DEE-9554-1DAC2D14E971}" type="datetimeFigureOut">
              <a:rPr lang="cs-CZ" smtClean="0"/>
              <a:pPr/>
              <a:t>11.12.2013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B9C8E79-BB26-475A-A1DB-D02DEC06EB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3AEA39-3B6F-4DEE-9554-1DAC2D14E971}" type="datetimeFigureOut">
              <a:rPr lang="cs-CZ" smtClean="0"/>
              <a:pPr/>
              <a:t>11.12.2013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9C8E79-BB26-475A-A1DB-D02DEC06EB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13AEA39-3B6F-4DEE-9554-1DAC2D14E971}" type="datetimeFigureOut">
              <a:rPr lang="cs-CZ" smtClean="0"/>
              <a:pPr/>
              <a:t>11.12.2013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B9C8E79-BB26-475A-A1DB-D02DEC06EB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3AEA39-3B6F-4DEE-9554-1DAC2D14E971}" type="datetimeFigureOut">
              <a:rPr lang="cs-CZ" smtClean="0"/>
              <a:pPr/>
              <a:t>11.12.2013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9C8E79-BB26-475A-A1DB-D02DEC06EB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13AEA39-3B6F-4DEE-9554-1DAC2D14E971}" type="datetimeFigureOut">
              <a:rPr lang="cs-CZ" smtClean="0"/>
              <a:pPr/>
              <a:t>11.12.2013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B9C8E79-BB26-475A-A1DB-D02DEC06EB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3AEA39-3B6F-4DEE-9554-1DAC2D14E971}" type="datetimeFigureOut">
              <a:rPr lang="cs-CZ" smtClean="0"/>
              <a:pPr/>
              <a:t>11.12.2013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9C8E79-BB26-475A-A1DB-D02DEC06EB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3AEA39-3B6F-4DEE-9554-1DAC2D14E971}" type="datetimeFigureOut">
              <a:rPr lang="cs-CZ" smtClean="0"/>
              <a:pPr/>
              <a:t>11.12.2013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9C8E79-BB26-475A-A1DB-D02DEC06EB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3AEA39-3B6F-4DEE-9554-1DAC2D14E971}" type="datetimeFigureOut">
              <a:rPr lang="cs-CZ" smtClean="0"/>
              <a:pPr/>
              <a:t>11.12.2013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9C8E79-BB26-475A-A1DB-D02DEC06EB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13AEA39-3B6F-4DEE-9554-1DAC2D14E971}" type="datetimeFigureOut">
              <a:rPr lang="cs-CZ" smtClean="0"/>
              <a:pPr/>
              <a:t>11.12.2013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9C8E79-BB26-475A-A1DB-D02DEC06EB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3AEA39-3B6F-4DEE-9554-1DAC2D14E971}" type="datetimeFigureOut">
              <a:rPr lang="cs-CZ" smtClean="0"/>
              <a:pPr/>
              <a:t>11.12.2013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9C8E79-BB26-475A-A1DB-D02DEC06EB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3AEA39-3B6F-4DEE-9554-1DAC2D14E971}" type="datetimeFigureOut">
              <a:rPr lang="cs-CZ" smtClean="0"/>
              <a:pPr/>
              <a:t>11.12.2013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9C8E79-BB26-475A-A1DB-D02DEC06EBB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13AEA39-3B6F-4DEE-9554-1DAC2D14E971}" type="datetimeFigureOut">
              <a:rPr lang="cs-CZ" smtClean="0"/>
              <a:pPr/>
              <a:t>11.12.2013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B9C8E79-BB26-475A-A1DB-D02DEC06EBB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7239000" cy="425087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cs-CZ" dirty="0" smtClean="0"/>
          </a:p>
          <a:p>
            <a:pPr>
              <a:tabLst>
                <a:tab pos="2068513" algn="l"/>
              </a:tabLst>
            </a:pPr>
            <a:r>
              <a:rPr lang="cs-CZ" b="1" dirty="0" smtClean="0">
                <a:latin typeface="Calibri" pitchFamily="34" charset="0"/>
              </a:rPr>
              <a:t>Označení materiálu:</a:t>
            </a:r>
            <a:r>
              <a:rPr lang="cs-CZ" dirty="0" smtClean="0">
                <a:latin typeface="Calibri" pitchFamily="34" charset="0"/>
              </a:rPr>
              <a:t> </a:t>
            </a:r>
            <a:r>
              <a:rPr lang="cs-CZ" smtClean="0">
                <a:latin typeface="Calibri" pitchFamily="34" charset="0"/>
              </a:rPr>
              <a:t>	</a:t>
            </a:r>
            <a:r>
              <a:rPr lang="cs-CZ" smtClean="0">
                <a:latin typeface="Calibri" pitchFamily="34" charset="0"/>
              </a:rPr>
              <a:t>VY_32_INOVACE_VEJPA_POTRAVINY1_17</a:t>
            </a:r>
            <a:endParaRPr lang="cs-CZ" b="1" dirty="0" smtClean="0">
              <a:latin typeface="Calibri" pitchFamily="34" charset="0"/>
            </a:endParaRPr>
          </a:p>
          <a:p>
            <a:pPr>
              <a:tabLst>
                <a:tab pos="2068513" algn="l"/>
              </a:tabLst>
            </a:pPr>
            <a:r>
              <a:rPr lang="cs-CZ" b="1" dirty="0" smtClean="0">
                <a:latin typeface="Calibri" pitchFamily="34" charset="0"/>
              </a:rPr>
              <a:t>Název materiálu:</a:t>
            </a:r>
            <a:r>
              <a:rPr lang="cs-CZ" dirty="0" smtClean="0">
                <a:latin typeface="Calibri" pitchFamily="34" charset="0"/>
              </a:rPr>
              <a:t>	Koření</a:t>
            </a:r>
          </a:p>
          <a:p>
            <a:pPr>
              <a:tabLst>
                <a:tab pos="2068513" algn="l"/>
              </a:tabLst>
            </a:pPr>
            <a:r>
              <a:rPr lang="cs-CZ" b="1" dirty="0" smtClean="0">
                <a:latin typeface="Calibri" pitchFamily="34" charset="0"/>
              </a:rPr>
              <a:t>Tematická oblast:</a:t>
            </a:r>
            <a:r>
              <a:rPr lang="cs-CZ" dirty="0" smtClean="0">
                <a:latin typeface="Calibri" pitchFamily="34" charset="0"/>
              </a:rPr>
              <a:t>	Potraviny a výživa 1. ročník</a:t>
            </a:r>
          </a:p>
          <a:p>
            <a:pPr>
              <a:tabLst>
                <a:tab pos="2068513" algn="l"/>
              </a:tabLst>
            </a:pPr>
            <a:r>
              <a:rPr lang="cs-CZ" b="1" dirty="0" smtClean="0">
                <a:latin typeface="Calibri" pitchFamily="34" charset="0"/>
              </a:rPr>
              <a:t>Anotace: 	</a:t>
            </a:r>
            <a:r>
              <a:rPr lang="cs-CZ" dirty="0" smtClean="0">
                <a:latin typeface="Calibri" pitchFamily="34" charset="0"/>
              </a:rPr>
              <a:t>Prezentace slouží k výkladu nového učiva na téma „Koření“.</a:t>
            </a:r>
          </a:p>
          <a:p>
            <a:pPr>
              <a:tabLst>
                <a:tab pos="2068513" algn="l"/>
              </a:tabLst>
            </a:pPr>
            <a:r>
              <a:rPr lang="cs-CZ" b="1" dirty="0" smtClean="0">
                <a:latin typeface="Calibri" pitchFamily="34" charset="0"/>
              </a:rPr>
              <a:t>Očekávaný výstup: 	</a:t>
            </a:r>
            <a:r>
              <a:rPr lang="cs-CZ" dirty="0" smtClean="0">
                <a:latin typeface="Calibri" pitchFamily="34" charset="0"/>
              </a:rPr>
              <a:t>Materiál slouží k osvojení a upevnění učiva na téma„Koření“, význam složení a 	použití, druhy koření, směsi koření, skladování.</a:t>
            </a:r>
          </a:p>
          <a:p>
            <a:pPr>
              <a:tabLst>
                <a:tab pos="2068513" algn="l"/>
              </a:tabLst>
            </a:pPr>
            <a:r>
              <a:rPr lang="cs-CZ" b="1" dirty="0" smtClean="0">
                <a:latin typeface="Calibri" pitchFamily="34" charset="0"/>
              </a:rPr>
              <a:t>Klíčová slova:	</a:t>
            </a:r>
            <a:r>
              <a:rPr lang="cs-CZ" dirty="0" smtClean="0">
                <a:latin typeface="Calibri" pitchFamily="34" charset="0"/>
              </a:rPr>
              <a:t>Koření, semena, listy, květy, kůry, kořínky.</a:t>
            </a:r>
          </a:p>
          <a:p>
            <a:pPr>
              <a:tabLst>
                <a:tab pos="2068513" algn="l"/>
              </a:tabLst>
            </a:pPr>
            <a:r>
              <a:rPr lang="cs-CZ" b="1" dirty="0" smtClean="0">
                <a:latin typeface="Calibri" pitchFamily="34" charset="0"/>
              </a:rPr>
              <a:t>Metodika:</a:t>
            </a:r>
            <a:r>
              <a:rPr lang="cs-CZ" dirty="0" smtClean="0">
                <a:latin typeface="Calibri" pitchFamily="34" charset="0"/>
              </a:rPr>
              <a:t> 	Slouží jako podklad pro žáky k výuce nové látky. Lze rozeslat žákům 	elektronicky či elektronicky prezentovat ve výuce. </a:t>
            </a:r>
          </a:p>
          <a:p>
            <a:pPr>
              <a:tabLst>
                <a:tab pos="2068513" algn="l"/>
              </a:tabLst>
            </a:pPr>
            <a:r>
              <a:rPr lang="cs-CZ" b="1" dirty="0" smtClean="0">
                <a:latin typeface="Calibri" pitchFamily="34" charset="0"/>
              </a:rPr>
              <a:t>Obor:	</a:t>
            </a:r>
            <a:r>
              <a:rPr lang="cs-CZ" dirty="0" smtClean="0">
                <a:latin typeface="Calibri" pitchFamily="34" charset="0"/>
              </a:rPr>
              <a:t>Kuchař - Číšník			</a:t>
            </a:r>
          </a:p>
          <a:p>
            <a:pPr>
              <a:tabLst>
                <a:tab pos="2068513" algn="l"/>
              </a:tabLst>
            </a:pPr>
            <a:r>
              <a:rPr lang="cs-CZ" b="1" dirty="0" smtClean="0">
                <a:latin typeface="Calibri" pitchFamily="34" charset="0"/>
              </a:rPr>
              <a:t>Ročník:	</a:t>
            </a:r>
            <a:r>
              <a:rPr lang="cs-CZ" dirty="0" smtClean="0">
                <a:latin typeface="Calibri" pitchFamily="34" charset="0"/>
              </a:rPr>
              <a:t>1.			 </a:t>
            </a:r>
          </a:p>
          <a:p>
            <a:pPr>
              <a:tabLst>
                <a:tab pos="2068513" algn="l"/>
              </a:tabLst>
            </a:pPr>
            <a:r>
              <a:rPr lang="cs-CZ" b="1" dirty="0" smtClean="0">
                <a:latin typeface="Calibri" pitchFamily="34" charset="0"/>
              </a:rPr>
              <a:t>Autor:	</a:t>
            </a:r>
            <a:r>
              <a:rPr lang="cs-CZ" dirty="0" smtClean="0">
                <a:latin typeface="Calibri" pitchFamily="34" charset="0"/>
              </a:rPr>
              <a:t>Pavla Vejražková </a:t>
            </a:r>
          </a:p>
          <a:p>
            <a:pPr>
              <a:tabLst>
                <a:tab pos="2068513" algn="l"/>
              </a:tabLst>
            </a:pPr>
            <a:r>
              <a:rPr lang="cs-CZ" b="1" dirty="0" smtClean="0">
                <a:latin typeface="Calibri" pitchFamily="34" charset="0"/>
              </a:rPr>
              <a:t>Zpracováno dne:	</a:t>
            </a:r>
            <a:r>
              <a:rPr lang="cs-CZ" dirty="0" smtClean="0">
                <a:latin typeface="Calibri" pitchFamily="34" charset="0"/>
              </a:rPr>
              <a:t>26.03.2013 </a:t>
            </a:r>
          </a:p>
          <a:p>
            <a:pPr>
              <a:tabLst>
                <a:tab pos="2068513" algn="l"/>
              </a:tabLst>
            </a:pPr>
            <a:endParaRPr lang="cs-CZ" dirty="0" smtClean="0">
              <a:latin typeface="Calibri" pitchFamily="34" charset="0"/>
            </a:endParaRPr>
          </a:p>
          <a:p>
            <a:r>
              <a:rPr lang="cs-CZ" dirty="0" smtClean="0">
                <a:latin typeface="Calibri" pitchFamily="34" charset="0"/>
              </a:rPr>
              <a:t>Prohlašuji, že při tvorbě výukového materiálu jsem respektoval(a) všeobecně užívané právní a morální zvyklosti, </a:t>
            </a:r>
            <a:r>
              <a:rPr lang="cs-CZ" dirty="0" err="1" smtClean="0">
                <a:latin typeface="Calibri" pitchFamily="34" charset="0"/>
              </a:rPr>
              <a:t>autorsk</a:t>
            </a:r>
            <a:r>
              <a:rPr lang="en-US" dirty="0" smtClean="0">
                <a:latin typeface="Calibri" pitchFamily="34" charset="0"/>
              </a:rPr>
              <a:t>á a </a:t>
            </a:r>
            <a:r>
              <a:rPr lang="en-US" dirty="0" err="1" smtClean="0">
                <a:latin typeface="Calibri" pitchFamily="34" charset="0"/>
              </a:rPr>
              <a:t>jiná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práva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třetích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osob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zejména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práva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duševního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vlastnictví</a:t>
            </a:r>
            <a:r>
              <a:rPr lang="en-US" dirty="0" smtClean="0">
                <a:latin typeface="Calibri" pitchFamily="34" charset="0"/>
              </a:rPr>
              <a:t> (</a:t>
            </a:r>
            <a:r>
              <a:rPr lang="en-US" dirty="0" err="1" smtClean="0">
                <a:latin typeface="Calibri" pitchFamily="34" charset="0"/>
              </a:rPr>
              <a:t>např</a:t>
            </a:r>
            <a:r>
              <a:rPr lang="en-US" dirty="0" smtClean="0">
                <a:latin typeface="Calibri" pitchFamily="34" charset="0"/>
              </a:rPr>
              <a:t>. </a:t>
            </a:r>
            <a:r>
              <a:rPr lang="en-US" dirty="0" err="1" smtClean="0">
                <a:latin typeface="Calibri" pitchFamily="34" charset="0"/>
              </a:rPr>
              <a:t>práva</a:t>
            </a:r>
            <a:r>
              <a:rPr lang="en-US" dirty="0" smtClean="0">
                <a:latin typeface="Calibri" pitchFamily="34" charset="0"/>
              </a:rPr>
              <a:t> k </a:t>
            </a:r>
            <a:r>
              <a:rPr lang="en-US" dirty="0" err="1" smtClean="0">
                <a:latin typeface="Calibri" pitchFamily="34" charset="0"/>
              </a:rPr>
              <a:t>obchodní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firmě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autorská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práva</a:t>
            </a:r>
            <a:r>
              <a:rPr lang="en-US" dirty="0" smtClean="0">
                <a:latin typeface="Calibri" pitchFamily="34" charset="0"/>
              </a:rPr>
              <a:t> k software, k </a:t>
            </a:r>
            <a:r>
              <a:rPr lang="en-US" dirty="0" err="1" smtClean="0">
                <a:latin typeface="Calibri" pitchFamily="34" charset="0"/>
              </a:rPr>
              <a:t>filmovým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dirty="0" err="1" smtClean="0">
                <a:latin typeface="Calibri" pitchFamily="34" charset="0"/>
              </a:rPr>
              <a:t>hudebním</a:t>
            </a:r>
            <a:r>
              <a:rPr lang="en-US" dirty="0" smtClean="0">
                <a:latin typeface="Calibri" pitchFamily="34" charset="0"/>
              </a:rPr>
              <a:t> a </a:t>
            </a:r>
            <a:r>
              <a:rPr lang="en-US" dirty="0" err="1" smtClean="0">
                <a:latin typeface="Calibri" pitchFamily="34" charset="0"/>
              </a:rPr>
              <a:t>fotografickým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dílům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nebo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práva</a:t>
            </a:r>
            <a:r>
              <a:rPr lang="en-US" dirty="0" smtClean="0">
                <a:latin typeface="Calibri" pitchFamily="34" charset="0"/>
              </a:rPr>
              <a:t> k </a:t>
            </a:r>
            <a:r>
              <a:rPr lang="en-US" dirty="0" err="1" smtClean="0">
                <a:latin typeface="Calibri" pitchFamily="34" charset="0"/>
              </a:rPr>
              <a:t>ochranným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známkám</a:t>
            </a:r>
            <a:r>
              <a:rPr lang="en-US" dirty="0" smtClean="0">
                <a:latin typeface="Calibri" pitchFamily="34" charset="0"/>
              </a:rPr>
              <a:t>) </a:t>
            </a:r>
            <a:r>
              <a:rPr lang="en-US" dirty="0" err="1" smtClean="0">
                <a:latin typeface="Calibri" pitchFamily="34" charset="0"/>
              </a:rPr>
              <a:t>dle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zákona</a:t>
            </a:r>
            <a:r>
              <a:rPr lang="en-US" dirty="0" smtClean="0">
                <a:latin typeface="Calibri" pitchFamily="34" charset="0"/>
              </a:rPr>
              <a:t> 121/2000 Sb. (</a:t>
            </a:r>
            <a:r>
              <a:rPr lang="en-US" dirty="0" err="1" smtClean="0">
                <a:latin typeface="Calibri" pitchFamily="34" charset="0"/>
              </a:rPr>
              <a:t>autorský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zákon</a:t>
            </a:r>
            <a:r>
              <a:rPr lang="en-US" dirty="0" smtClean="0">
                <a:latin typeface="Calibri" pitchFamily="34" charset="0"/>
              </a:rPr>
              <a:t>). </a:t>
            </a:r>
            <a:r>
              <a:rPr lang="en-US" dirty="0" err="1" smtClean="0">
                <a:latin typeface="Calibri" pitchFamily="34" charset="0"/>
              </a:rPr>
              <a:t>Nesu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veškerou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právní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odpovědnost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za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obsah</a:t>
            </a:r>
            <a:r>
              <a:rPr lang="en-US" dirty="0" smtClean="0">
                <a:latin typeface="Calibri" pitchFamily="34" charset="0"/>
              </a:rPr>
              <a:t> a </a:t>
            </a:r>
            <a:r>
              <a:rPr lang="en-US" dirty="0" err="1" smtClean="0">
                <a:latin typeface="Calibri" pitchFamily="34" charset="0"/>
              </a:rPr>
              <a:t>původ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svého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díla</a:t>
            </a:r>
            <a:r>
              <a:rPr lang="en-US" dirty="0" smtClean="0">
                <a:latin typeface="Calibri" pitchFamily="34" charset="0"/>
              </a:rPr>
              <a:t>.</a:t>
            </a:r>
            <a:endParaRPr lang="cs-CZ" dirty="0" smtClean="0">
              <a:latin typeface="Calibri" pitchFamily="34" charset="0"/>
            </a:endParaRPr>
          </a:p>
          <a:p>
            <a:pPr>
              <a:buNone/>
            </a:pPr>
            <a:endParaRPr lang="cs-CZ" dirty="0" smtClean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32656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Skladování koření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trh je dodávané vážené a balené, v sáčkách a kořenkách.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Skladujeme v chladných, suchých, větratelných prostorách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Vždy skladujeme odděleně od ostatních potravin -&gt; silné aroma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Nesprávné skladování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Zvětralé koření ztrácí chuť i vůni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Přijímá nepříjemný skladištní zápach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Přijímá cizí pachy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Napadeno živočišnými škůdci(kladení vajíček)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Kořenící přípravky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Sůl – dodává minerální látky</a:t>
            </a:r>
          </a:p>
          <a:p>
            <a:pPr>
              <a:buNone/>
            </a:pPr>
            <a:r>
              <a:rPr lang="cs-CZ" dirty="0" smtClean="0"/>
              <a:t>           - podporuje látkovou přeměnu v těle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    - vysoký příjem škodí organismu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    - dodává se na trh obohacená jódem  </a:t>
            </a:r>
          </a:p>
          <a:p>
            <a:pPr>
              <a:buNone/>
            </a:pPr>
            <a:r>
              <a:rPr lang="cs-CZ" dirty="0" smtClean="0"/>
              <a:t>Druhy:</a:t>
            </a:r>
          </a:p>
          <a:p>
            <a:r>
              <a:rPr lang="cs-CZ" dirty="0" smtClean="0"/>
              <a:t>Stolní, sůl kamenná, mořská, různé hrubosti, dietní(snížení obsah sodíku)</a:t>
            </a:r>
          </a:p>
          <a:p>
            <a:r>
              <a:rPr lang="cs-CZ" dirty="0" err="1" smtClean="0"/>
              <a:t>Glutasol</a:t>
            </a:r>
            <a:r>
              <a:rPr lang="cs-CZ" dirty="0" smtClean="0"/>
              <a:t> – chemicky vyráběný prostředek smíšený se solí(ochucování polévek, omáček)</a:t>
            </a:r>
          </a:p>
          <a:p>
            <a:r>
              <a:rPr lang="cs-CZ" dirty="0" smtClean="0"/>
              <a:t>Krmná, průmyslová</a:t>
            </a:r>
          </a:p>
          <a:p>
            <a:pPr>
              <a:buNone/>
            </a:pPr>
            <a:r>
              <a:rPr lang="cs-CZ" dirty="0" smtClean="0"/>
              <a:t> 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cs-CZ" dirty="0" smtClean="0"/>
              <a:t>Ocet – alkoholické tekutiny vystaveny octovému kvašení za vzniku octovému kvašení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Druhy:</a:t>
            </a:r>
          </a:p>
          <a:p>
            <a:r>
              <a:rPr lang="cs-CZ" dirty="0" smtClean="0"/>
              <a:t>- kvasný ocet lihový, jableční vinný a ochucené octy(bylinkový)</a:t>
            </a:r>
          </a:p>
          <a:p>
            <a:endParaRPr lang="cs-CZ" dirty="0"/>
          </a:p>
          <a:p>
            <a:r>
              <a:rPr lang="cs-CZ" dirty="0" smtClean="0"/>
              <a:t>Hořčice – vyrábí se z hořčičného semínka, octu, soli, cukru a koření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Potraviny a výživa učebnice pro odborná učiliště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Koření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Potraviny a výživa I.</a:t>
            </a:r>
          </a:p>
          <a:p>
            <a:r>
              <a:rPr lang="cs-CZ" dirty="0" smtClean="0"/>
              <a:t>Pavla Vejražková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Význam a složení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Koření je část rostlin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Vyskytuje se v podobě: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Semena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Květy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Listy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Kůry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kořínky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Koření používáme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- sušené</a:t>
            </a:r>
          </a:p>
          <a:p>
            <a:r>
              <a:rPr lang="cs-CZ" dirty="0" smtClean="0"/>
              <a:t>- čerstvé</a:t>
            </a:r>
          </a:p>
          <a:p>
            <a:r>
              <a:rPr lang="cs-CZ" dirty="0" smtClean="0"/>
              <a:t>- fermentované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Koření má výraznou chuť a vůni, jelikož obsahuje aromatické látky, a proto zlepšuje chuť jídel.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Složení koření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Obsahuje: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Éterické oleje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Silice</a:t>
            </a:r>
            <a:r>
              <a:rPr lang="cs-CZ" dirty="0"/>
              <a:t> </a:t>
            </a:r>
            <a:r>
              <a:rPr lang="cs-CZ" dirty="0" smtClean="0"/>
              <a:t>(vonné látky)</a:t>
            </a:r>
          </a:p>
          <a:p>
            <a:pPr>
              <a:buNone/>
            </a:pPr>
            <a:r>
              <a:rPr lang="cs-CZ" dirty="0" smtClean="0"/>
              <a:t>Čerstvé naťové koření – vysoký obsah   					vitaminu C                                </a:t>
            </a:r>
          </a:p>
          <a:p>
            <a:r>
              <a:rPr lang="cs-CZ" dirty="0"/>
              <a:t> </a:t>
            </a:r>
            <a:r>
              <a:rPr lang="cs-CZ" dirty="0" smtClean="0"/>
              <a:t>Využití: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Výtažky z rostlin, také využíváme v kosmetickém průmyslu při výrobě parfému a mýdel.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/>
              <a:t>V přírodním léčitelství jsou </a:t>
            </a:r>
            <a:r>
              <a:rPr lang="cs-CZ" dirty="0" err="1" smtClean="0"/>
              <a:t>povážovany</a:t>
            </a:r>
            <a:r>
              <a:rPr lang="cs-CZ" dirty="0" smtClean="0"/>
              <a:t> za léčivé byliny.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Koření podporuje dobré trávení, vylučování trávicích šťáv a chuť k jídlu.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Anýz, fenykl – proti nadýmání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Máta – podpora činnosti jater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Česnek – úprava krevního tlaku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Skořice – zlepšuje krevní oběh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Kurkuma -  činnost žlučníku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koření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i="1" dirty="0" smtClean="0"/>
              <a:t>Rozlišujeme</a:t>
            </a:r>
            <a:r>
              <a:rPr lang="cs-CZ" dirty="0" smtClean="0"/>
              <a:t>:</a:t>
            </a:r>
          </a:p>
          <a:p>
            <a:r>
              <a:rPr lang="cs-CZ" dirty="0" smtClean="0"/>
              <a:t>a) podle původu</a:t>
            </a:r>
          </a:p>
          <a:p>
            <a:pPr>
              <a:buFont typeface="Wingdings" pitchFamily="2" charset="2"/>
              <a:buChar char="Ø"/>
            </a:pPr>
            <a:r>
              <a:rPr lang="cs-CZ" dirty="0"/>
              <a:t>D</a:t>
            </a:r>
            <a:r>
              <a:rPr lang="cs-CZ" dirty="0" smtClean="0"/>
              <a:t>omácí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Dovážené – tropické, subtropické</a:t>
            </a:r>
          </a:p>
          <a:p>
            <a:r>
              <a:rPr lang="cs-CZ" dirty="0" smtClean="0"/>
              <a:t>b) podle části rostlin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Plody semena (anýz, kmín, paprika, pepř…)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Květy a poupata (hřebíček, levandule, šafrán…)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Kůra (skořice)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Listy a natě (bazalka, bobkový list, kopr, majoránka…)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Koření a oddenky (kurkuma, zázvor, puškvorec…)</a:t>
            </a:r>
          </a:p>
          <a:p>
            <a:pPr>
              <a:buFont typeface="Wingdings" pitchFamily="2" charset="2"/>
              <a:buChar char="Ø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Směsi koření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Obsahují druhy koření podle receptur, mohou obsahovat sůl a </a:t>
            </a:r>
            <a:r>
              <a:rPr lang="cs-CZ" dirty="0" err="1" smtClean="0"/>
              <a:t>glutamát</a:t>
            </a:r>
            <a:r>
              <a:rPr lang="cs-CZ" dirty="0" smtClean="0"/>
              <a:t>, jejich určení je pro konkrétní použití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Koření na svíčkovou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Kari koření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Grilovací, gulášové koření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Koření na pizzu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cs-CZ" dirty="0" smtClean="0"/>
              <a:t>Polévkové koření – kostky, nebo tekuté hmoty</a:t>
            </a:r>
          </a:p>
          <a:p>
            <a:endParaRPr lang="cs-CZ" dirty="0" smtClean="0"/>
          </a:p>
          <a:p>
            <a:r>
              <a:rPr lang="cs-CZ" dirty="0" smtClean="0"/>
              <a:t>Salátové koření – dresinky, kořeněné omáčky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Sušené salátové koření </a:t>
            </a:r>
          </a:p>
          <a:p>
            <a:r>
              <a:rPr lang="cs-CZ" dirty="0" smtClean="0"/>
              <a:t>Perníkové koření</a:t>
            </a:r>
          </a:p>
          <a:p>
            <a:r>
              <a:rPr lang="cs-CZ" dirty="0" smtClean="0"/>
              <a:t>Houbové koření</a:t>
            </a:r>
          </a:p>
          <a:p>
            <a:r>
              <a:rPr lang="cs-CZ" dirty="0" err="1" smtClean="0"/>
              <a:t>Tzatziky</a:t>
            </a:r>
            <a:endParaRPr lang="cs-CZ" dirty="0" smtClean="0"/>
          </a:p>
          <a:p>
            <a:r>
              <a:rPr lang="cs-CZ" dirty="0" smtClean="0"/>
              <a:t>Směsi na gyros</a:t>
            </a:r>
          </a:p>
          <a:p>
            <a:r>
              <a:rPr lang="cs-CZ" dirty="0" smtClean="0"/>
              <a:t>barbecue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149</TotalTime>
  <Words>404</Words>
  <Application>Microsoft Office PowerPoint</Application>
  <PresentationFormat>Předvádění na obrazovce (4:3)</PresentationFormat>
  <Paragraphs>108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Bohatý</vt:lpstr>
      <vt:lpstr>Snímek 1</vt:lpstr>
      <vt:lpstr>Koření</vt:lpstr>
      <vt:lpstr>Význam a složení</vt:lpstr>
      <vt:lpstr>Snímek 4</vt:lpstr>
      <vt:lpstr>Složení koření</vt:lpstr>
      <vt:lpstr>Snímek 6</vt:lpstr>
      <vt:lpstr>Druhy koření</vt:lpstr>
      <vt:lpstr>Směsi koření</vt:lpstr>
      <vt:lpstr>Snímek 9</vt:lpstr>
      <vt:lpstr>Skladování koření</vt:lpstr>
      <vt:lpstr>Nesprávné skladování</vt:lpstr>
      <vt:lpstr>Kořenící přípravky</vt:lpstr>
      <vt:lpstr>Snímek 13</vt:lpstr>
      <vt:lpstr>Použitá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Hana</cp:lastModifiedBy>
  <cp:revision>5</cp:revision>
  <dcterms:created xsi:type="dcterms:W3CDTF">2013-06-09T15:20:53Z</dcterms:created>
  <dcterms:modified xsi:type="dcterms:W3CDTF">2013-12-11T10:22:25Z</dcterms:modified>
</cp:coreProperties>
</file>