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06651-F527-420D-9625-926114EDF1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F381137-C010-4B57-9153-A43ECF98AB32}">
      <dgm:prSet phldrT="[Text]"/>
      <dgm:spPr/>
      <dgm:t>
        <a:bodyPr/>
        <a:lstStyle/>
        <a:p>
          <a:r>
            <a:rPr lang="cs-CZ" dirty="0" smtClean="0"/>
            <a:t>Živočišné</a:t>
          </a:r>
          <a:endParaRPr lang="cs-CZ" dirty="0"/>
        </a:p>
      </dgm:t>
    </dgm:pt>
    <dgm:pt modelId="{A591EF6A-4619-4104-A2AA-C25856111442}" type="parTrans" cxnId="{2FE6A4BB-173A-48FB-B33D-BD0DB3914B97}">
      <dgm:prSet/>
      <dgm:spPr/>
      <dgm:t>
        <a:bodyPr/>
        <a:lstStyle/>
        <a:p>
          <a:endParaRPr lang="cs-CZ"/>
        </a:p>
      </dgm:t>
    </dgm:pt>
    <dgm:pt modelId="{5CDBD87E-B362-4DE7-832E-D0AEF03AFEE4}" type="sibTrans" cxnId="{2FE6A4BB-173A-48FB-B33D-BD0DB3914B97}">
      <dgm:prSet/>
      <dgm:spPr/>
      <dgm:t>
        <a:bodyPr/>
        <a:lstStyle/>
        <a:p>
          <a:endParaRPr lang="cs-CZ"/>
        </a:p>
      </dgm:t>
    </dgm:pt>
    <dgm:pt modelId="{58145205-9B48-4DA2-A291-D0682456C754}">
      <dgm:prSet phldrT="[Text]"/>
      <dgm:spPr/>
      <dgm:t>
        <a:bodyPr/>
        <a:lstStyle/>
        <a:p>
          <a:r>
            <a:rPr lang="cs-CZ" dirty="0" smtClean="0"/>
            <a:t>Máslo, sádlo, lůj</a:t>
          </a:r>
          <a:endParaRPr lang="cs-CZ" dirty="0"/>
        </a:p>
      </dgm:t>
    </dgm:pt>
    <dgm:pt modelId="{25AA6775-745B-4E95-92D8-0E9C0F372B1C}" type="parTrans" cxnId="{A0378AB1-31C5-462D-A49F-58B4B041B6DC}">
      <dgm:prSet/>
      <dgm:spPr/>
      <dgm:t>
        <a:bodyPr/>
        <a:lstStyle/>
        <a:p>
          <a:endParaRPr lang="cs-CZ"/>
        </a:p>
      </dgm:t>
    </dgm:pt>
    <dgm:pt modelId="{82AB1B51-4F39-4117-9842-D4E2099F0C17}" type="sibTrans" cxnId="{A0378AB1-31C5-462D-A49F-58B4B041B6DC}">
      <dgm:prSet/>
      <dgm:spPr/>
      <dgm:t>
        <a:bodyPr/>
        <a:lstStyle/>
        <a:p>
          <a:endParaRPr lang="cs-CZ"/>
        </a:p>
      </dgm:t>
    </dgm:pt>
    <dgm:pt modelId="{7E6AEA40-EF0C-404B-A748-0BFC435C26D7}">
      <dgm:prSet phldrT="[Text]"/>
      <dgm:spPr/>
      <dgm:t>
        <a:bodyPr/>
        <a:lstStyle/>
        <a:p>
          <a:r>
            <a:rPr lang="cs-CZ" dirty="0" smtClean="0"/>
            <a:t>Rostlinné</a:t>
          </a:r>
          <a:endParaRPr lang="cs-CZ" dirty="0"/>
        </a:p>
      </dgm:t>
    </dgm:pt>
    <dgm:pt modelId="{4CCB7E29-31D2-4475-A5FB-1C049558DE72}" type="parTrans" cxnId="{BFB24712-FB5C-4298-ACC9-4CF216EB46A6}">
      <dgm:prSet/>
      <dgm:spPr/>
      <dgm:t>
        <a:bodyPr/>
        <a:lstStyle/>
        <a:p>
          <a:endParaRPr lang="cs-CZ"/>
        </a:p>
      </dgm:t>
    </dgm:pt>
    <dgm:pt modelId="{C0FCC5C2-F3A1-4411-9D94-5827E8E61B17}" type="sibTrans" cxnId="{BFB24712-FB5C-4298-ACC9-4CF216EB46A6}">
      <dgm:prSet/>
      <dgm:spPr/>
      <dgm:t>
        <a:bodyPr/>
        <a:lstStyle/>
        <a:p>
          <a:endParaRPr lang="cs-CZ"/>
        </a:p>
      </dgm:t>
    </dgm:pt>
    <dgm:pt modelId="{2A89523E-9F63-4C88-BC52-41D8E623523E}">
      <dgm:prSet phldrT="[Text]"/>
      <dgm:spPr/>
      <dgm:t>
        <a:bodyPr/>
        <a:lstStyle/>
        <a:p>
          <a:r>
            <a:rPr lang="cs-CZ" dirty="0" smtClean="0"/>
            <a:t>Oleje, kakaové máslo</a:t>
          </a:r>
          <a:endParaRPr lang="cs-CZ" dirty="0"/>
        </a:p>
      </dgm:t>
    </dgm:pt>
    <dgm:pt modelId="{5B97F68D-1C90-4EF8-9CB3-5584CAF35D36}" type="parTrans" cxnId="{382ABA31-D8B3-4E4B-A464-EE4BC1471F33}">
      <dgm:prSet/>
      <dgm:spPr/>
      <dgm:t>
        <a:bodyPr/>
        <a:lstStyle/>
        <a:p>
          <a:endParaRPr lang="cs-CZ"/>
        </a:p>
      </dgm:t>
    </dgm:pt>
    <dgm:pt modelId="{85ADDB91-B908-4596-A9AF-5B00083A6838}" type="sibTrans" cxnId="{382ABA31-D8B3-4E4B-A464-EE4BC1471F33}">
      <dgm:prSet/>
      <dgm:spPr/>
      <dgm:t>
        <a:bodyPr/>
        <a:lstStyle/>
        <a:p>
          <a:endParaRPr lang="cs-CZ"/>
        </a:p>
      </dgm:t>
    </dgm:pt>
    <dgm:pt modelId="{1B5FCE10-0B8A-4CD0-9002-712038160EB6}" type="pres">
      <dgm:prSet presAssocID="{60006651-F527-420D-9625-926114EDF1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25C6A1-D482-4C89-BC53-3945D37FFE8A}" type="pres">
      <dgm:prSet presAssocID="{DF381137-C010-4B57-9153-A43ECF98AB3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E3B20-E5AC-441B-BEC3-82547C986BD0}" type="pres">
      <dgm:prSet presAssocID="{DF381137-C010-4B57-9153-A43ECF98AB3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6C366F-2261-4FE6-ADBE-394AC366F81D}" type="pres">
      <dgm:prSet presAssocID="{7E6AEA40-EF0C-404B-A748-0BFC435C26D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FE5BA3-7585-4B96-8D0D-08FC01C0175E}" type="pres">
      <dgm:prSet presAssocID="{7E6AEA40-EF0C-404B-A748-0BFC435C26D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E100F99-F247-495A-A1F8-A7F3DCA1C4BA}" type="presOf" srcId="{58145205-9B48-4DA2-A291-D0682456C754}" destId="{9C5E3B20-E5AC-441B-BEC3-82547C986BD0}" srcOrd="0" destOrd="0" presId="urn:microsoft.com/office/officeart/2005/8/layout/vList2"/>
    <dgm:cxn modelId="{A0378AB1-31C5-462D-A49F-58B4B041B6DC}" srcId="{DF381137-C010-4B57-9153-A43ECF98AB32}" destId="{58145205-9B48-4DA2-A291-D0682456C754}" srcOrd="0" destOrd="0" parTransId="{25AA6775-745B-4E95-92D8-0E9C0F372B1C}" sibTransId="{82AB1B51-4F39-4117-9842-D4E2099F0C17}"/>
    <dgm:cxn modelId="{1A8762D5-8E3A-469B-84A7-E746CC230A17}" type="presOf" srcId="{DF381137-C010-4B57-9153-A43ECF98AB32}" destId="{2A25C6A1-D482-4C89-BC53-3945D37FFE8A}" srcOrd="0" destOrd="0" presId="urn:microsoft.com/office/officeart/2005/8/layout/vList2"/>
    <dgm:cxn modelId="{382ABA31-D8B3-4E4B-A464-EE4BC1471F33}" srcId="{7E6AEA40-EF0C-404B-A748-0BFC435C26D7}" destId="{2A89523E-9F63-4C88-BC52-41D8E623523E}" srcOrd="0" destOrd="0" parTransId="{5B97F68D-1C90-4EF8-9CB3-5584CAF35D36}" sibTransId="{85ADDB91-B908-4596-A9AF-5B00083A6838}"/>
    <dgm:cxn modelId="{C9DAE539-0947-4F11-B33D-16DB429E7A65}" type="presOf" srcId="{60006651-F527-420D-9625-926114EDF1EF}" destId="{1B5FCE10-0B8A-4CD0-9002-712038160EB6}" srcOrd="0" destOrd="0" presId="urn:microsoft.com/office/officeart/2005/8/layout/vList2"/>
    <dgm:cxn modelId="{D8BFE801-0921-4F8D-985B-BA5A879348C3}" type="presOf" srcId="{2A89523E-9F63-4C88-BC52-41D8E623523E}" destId="{F9FE5BA3-7585-4B96-8D0D-08FC01C0175E}" srcOrd="0" destOrd="0" presId="urn:microsoft.com/office/officeart/2005/8/layout/vList2"/>
    <dgm:cxn modelId="{2FE6A4BB-173A-48FB-B33D-BD0DB3914B97}" srcId="{60006651-F527-420D-9625-926114EDF1EF}" destId="{DF381137-C010-4B57-9153-A43ECF98AB32}" srcOrd="0" destOrd="0" parTransId="{A591EF6A-4619-4104-A2AA-C25856111442}" sibTransId="{5CDBD87E-B362-4DE7-832E-D0AEF03AFEE4}"/>
    <dgm:cxn modelId="{C596D96A-0254-4B19-A0E0-DE1E3AA47076}" type="presOf" srcId="{7E6AEA40-EF0C-404B-A748-0BFC435C26D7}" destId="{646C366F-2261-4FE6-ADBE-394AC366F81D}" srcOrd="0" destOrd="0" presId="urn:microsoft.com/office/officeart/2005/8/layout/vList2"/>
    <dgm:cxn modelId="{BFB24712-FB5C-4298-ACC9-4CF216EB46A6}" srcId="{60006651-F527-420D-9625-926114EDF1EF}" destId="{7E6AEA40-EF0C-404B-A748-0BFC435C26D7}" srcOrd="1" destOrd="0" parTransId="{4CCB7E29-31D2-4475-A5FB-1C049558DE72}" sibTransId="{C0FCC5C2-F3A1-4411-9D94-5827E8E61B17}"/>
    <dgm:cxn modelId="{064662FD-35B2-42B2-87A6-D64EA229DF01}" type="presParOf" srcId="{1B5FCE10-0B8A-4CD0-9002-712038160EB6}" destId="{2A25C6A1-D482-4C89-BC53-3945D37FFE8A}" srcOrd="0" destOrd="0" presId="urn:microsoft.com/office/officeart/2005/8/layout/vList2"/>
    <dgm:cxn modelId="{D4FB83A6-EB13-4365-9409-1D768AA37E42}" type="presParOf" srcId="{1B5FCE10-0B8A-4CD0-9002-712038160EB6}" destId="{9C5E3B20-E5AC-441B-BEC3-82547C986BD0}" srcOrd="1" destOrd="0" presId="urn:microsoft.com/office/officeart/2005/8/layout/vList2"/>
    <dgm:cxn modelId="{1D825788-11C8-4A58-87A3-C2D3580C0F20}" type="presParOf" srcId="{1B5FCE10-0B8A-4CD0-9002-712038160EB6}" destId="{646C366F-2261-4FE6-ADBE-394AC366F81D}" srcOrd="2" destOrd="0" presId="urn:microsoft.com/office/officeart/2005/8/layout/vList2"/>
    <dgm:cxn modelId="{70591079-7E86-4C1B-8E4E-51427E13D5E3}" type="presParOf" srcId="{1B5FCE10-0B8A-4CD0-9002-712038160EB6}" destId="{F9FE5BA3-7585-4B96-8D0D-08FC01C0175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25C6A1-D482-4C89-BC53-3945D37FFE8A}">
      <dsp:nvSpPr>
        <dsp:cNvPr id="0" name=""/>
        <dsp:cNvSpPr/>
      </dsp:nvSpPr>
      <dsp:spPr>
        <a:xfrm>
          <a:off x="0" y="33006"/>
          <a:ext cx="8229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Živočišné</a:t>
          </a:r>
          <a:endParaRPr lang="cs-CZ" sz="5500" kern="1200" dirty="0"/>
        </a:p>
      </dsp:txBody>
      <dsp:txXfrm>
        <a:off x="0" y="33006"/>
        <a:ext cx="8229600" cy="1319175"/>
      </dsp:txXfrm>
    </dsp:sp>
    <dsp:sp modelId="{9C5E3B20-E5AC-441B-BEC3-82547C986BD0}">
      <dsp:nvSpPr>
        <dsp:cNvPr id="0" name=""/>
        <dsp:cNvSpPr/>
      </dsp:nvSpPr>
      <dsp:spPr>
        <a:xfrm>
          <a:off x="0" y="1352181"/>
          <a:ext cx="8229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4300" kern="1200" dirty="0" smtClean="0"/>
            <a:t>Máslo, sádlo, lůj</a:t>
          </a:r>
          <a:endParaRPr lang="cs-CZ" sz="4300" kern="1200" dirty="0"/>
        </a:p>
      </dsp:txBody>
      <dsp:txXfrm>
        <a:off x="0" y="1352181"/>
        <a:ext cx="8229600" cy="910800"/>
      </dsp:txXfrm>
    </dsp:sp>
    <dsp:sp modelId="{646C366F-2261-4FE6-ADBE-394AC366F81D}">
      <dsp:nvSpPr>
        <dsp:cNvPr id="0" name=""/>
        <dsp:cNvSpPr/>
      </dsp:nvSpPr>
      <dsp:spPr>
        <a:xfrm>
          <a:off x="0" y="2262981"/>
          <a:ext cx="8229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Rostlinné</a:t>
          </a:r>
          <a:endParaRPr lang="cs-CZ" sz="5500" kern="1200" dirty="0"/>
        </a:p>
      </dsp:txBody>
      <dsp:txXfrm>
        <a:off x="0" y="2262981"/>
        <a:ext cx="8229600" cy="1319175"/>
      </dsp:txXfrm>
    </dsp:sp>
    <dsp:sp modelId="{F9FE5BA3-7585-4B96-8D0D-08FC01C0175E}">
      <dsp:nvSpPr>
        <dsp:cNvPr id="0" name=""/>
        <dsp:cNvSpPr/>
      </dsp:nvSpPr>
      <dsp:spPr>
        <a:xfrm>
          <a:off x="0" y="3582156"/>
          <a:ext cx="8229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4300" kern="1200" dirty="0" smtClean="0"/>
            <a:t>Oleje, kakaové máslo</a:t>
          </a:r>
          <a:endParaRPr lang="cs-CZ" sz="4300" kern="1200" dirty="0"/>
        </a:p>
      </dsp:txBody>
      <dsp:txXfrm>
        <a:off x="0" y="3582156"/>
        <a:ext cx="8229600" cy="910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E5C4A-84D0-4440-BE16-0C8A75EC6893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F7729-AFE9-47C6-AD1E-BFDE15A519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6FE8-B659-463F-B922-B9574C72905E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AE33-F8A9-4380-BE96-79D92CE37B1B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D285-7AA1-4221-A0C3-6981FADD82C8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7C6-356A-47BA-806B-5F0B91C7CFA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0B66-D4B8-4233-964E-8E73C4DC6707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0A22-5D34-4E79-BA84-1034379A5C49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D539-9FF4-4334-85DC-73F09F734D5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4AAA-B5F5-4F2F-8516-2ABB9C0F9E79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8EE1-6144-412E-9226-7164DE72F580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3358-DEC3-450B-A8FD-76E3A2F8E0ED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790F-60AD-43B4-886C-D316EBFA7AC7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07BD-548F-4773-BACB-25DA54581C9C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617A6-42EB-4DD4-91D3-BC2EDBA9E2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Označení materiálu:</a:t>
            </a:r>
            <a:r>
              <a:rPr lang="cs-CZ" dirty="0" smtClean="0"/>
              <a:t> 	</a:t>
            </a:r>
            <a:r>
              <a:rPr lang="cs-CZ" smtClean="0"/>
              <a:t> </a:t>
            </a:r>
            <a:r>
              <a:rPr lang="cs-CZ" smtClean="0"/>
              <a:t>VY_32_INOVACE_DVOLE_SUROVINY1_03</a:t>
            </a:r>
            <a:endParaRPr lang="cs-CZ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Název materiálu:</a:t>
            </a:r>
            <a:r>
              <a:rPr lang="cs-CZ" dirty="0" smtClean="0"/>
              <a:t>	Tuky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Tematická oblast:	</a:t>
            </a:r>
            <a:r>
              <a:rPr lang="cs-CZ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Anotace:</a:t>
            </a:r>
            <a:r>
              <a:rPr lang="cs-CZ" dirty="0" smtClean="0"/>
              <a:t>	Prezentace slouží k výkladu nového učiva.</a:t>
            </a:r>
            <a:endParaRPr lang="en-US" i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Očekávaný výstup:</a:t>
            </a:r>
            <a:r>
              <a:rPr lang="cs-CZ" dirty="0" smtClean="0"/>
              <a:t>	Materiál slouží k osvojení a upevnění učiva na 		téma tuky, rozdělení tuků, význam tuků.	 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Klíčová slova:	</a:t>
            </a:r>
            <a:r>
              <a:rPr lang="cs-CZ" dirty="0" smtClean="0"/>
              <a:t>tuky, rostlinné tuky, živočišné tuky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Metodika:</a:t>
            </a:r>
            <a:r>
              <a:rPr lang="cs-CZ" dirty="0" smtClean="0"/>
              <a:t> 	Podklad k výuce nové látky.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Obor:</a:t>
            </a:r>
            <a:r>
              <a:rPr lang="cs-CZ" dirty="0" smtClean="0"/>
              <a:t>	29-54-H/01 Cukrář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Ročník:</a:t>
            </a:r>
            <a:r>
              <a:rPr lang="cs-CZ" dirty="0" smtClean="0"/>
              <a:t>	1.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Autor:</a:t>
            </a:r>
            <a:r>
              <a:rPr lang="cs-CZ" dirty="0" smtClean="0"/>
              <a:t> 	Ing. Lenka Dvořáčková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Zpracováno dne:	</a:t>
            </a:r>
            <a:r>
              <a:rPr lang="cs-CZ" dirty="0" smtClean="0"/>
              <a:t>12. 9. 2012</a:t>
            </a:r>
          </a:p>
          <a:p>
            <a:pPr>
              <a:lnSpc>
                <a:spcPct val="80000"/>
              </a:lnSpc>
              <a:buNone/>
              <a:tabLst>
                <a:tab pos="2428875" algn="l"/>
              </a:tabLst>
            </a:pP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en-US" dirty="0" err="1" smtClean="0"/>
              <a:t>Prohlašuji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tvorbě</a:t>
            </a:r>
            <a:r>
              <a:rPr lang="en-US" dirty="0" smtClean="0"/>
              <a:t> </a:t>
            </a:r>
            <a:r>
              <a:rPr lang="en-US" dirty="0" err="1" smtClean="0"/>
              <a:t>výukového</a:t>
            </a:r>
            <a:r>
              <a:rPr lang="en-US" dirty="0" smtClean="0"/>
              <a:t> </a:t>
            </a:r>
            <a:r>
              <a:rPr lang="en-US" dirty="0" err="1" smtClean="0"/>
              <a:t>materiálu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respektoval</a:t>
            </a:r>
            <a:r>
              <a:rPr lang="en-US" dirty="0" smtClean="0"/>
              <a:t>(a) </a:t>
            </a:r>
            <a:r>
              <a:rPr lang="en-US" dirty="0" err="1" smtClean="0"/>
              <a:t>všeobecně</a:t>
            </a:r>
            <a:r>
              <a:rPr lang="en-US" dirty="0" smtClean="0"/>
              <a:t> </a:t>
            </a:r>
            <a:r>
              <a:rPr lang="en-US" dirty="0" err="1" smtClean="0"/>
              <a:t>užívané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a </a:t>
            </a:r>
            <a:r>
              <a:rPr lang="en-US" dirty="0" err="1" smtClean="0"/>
              <a:t>morální</a:t>
            </a:r>
            <a:r>
              <a:rPr lang="en-US" dirty="0" smtClean="0"/>
              <a:t> </a:t>
            </a:r>
            <a:r>
              <a:rPr lang="en-US" dirty="0" err="1" smtClean="0"/>
              <a:t>zvyklosti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a </a:t>
            </a:r>
            <a:r>
              <a:rPr lang="en-US" dirty="0" err="1" smtClean="0"/>
              <a:t>jiná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třetích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, 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duševního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firmě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software, k </a:t>
            </a:r>
            <a:r>
              <a:rPr lang="en-US" dirty="0" err="1" smtClean="0"/>
              <a:t>filmovým</a:t>
            </a:r>
            <a:r>
              <a:rPr lang="en-US" dirty="0" smtClean="0"/>
              <a:t>, </a:t>
            </a:r>
            <a:r>
              <a:rPr lang="en-US" dirty="0" err="1" smtClean="0"/>
              <a:t>hudebním</a:t>
            </a:r>
            <a:r>
              <a:rPr lang="en-US" dirty="0" smtClean="0"/>
              <a:t> a </a:t>
            </a:r>
            <a:r>
              <a:rPr lang="en-US" dirty="0" err="1" smtClean="0"/>
              <a:t>fotografickým</a:t>
            </a:r>
            <a:r>
              <a:rPr lang="en-US" dirty="0" smtClean="0"/>
              <a:t> </a:t>
            </a:r>
            <a:r>
              <a:rPr lang="en-US" dirty="0" err="1" smtClean="0"/>
              <a:t>dílům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ochranným</a:t>
            </a:r>
            <a:r>
              <a:rPr lang="en-US" dirty="0" smtClean="0"/>
              <a:t> </a:t>
            </a:r>
            <a:r>
              <a:rPr lang="en-US" dirty="0" err="1" smtClean="0"/>
              <a:t>známkám</a:t>
            </a:r>
            <a:r>
              <a:rPr lang="en-US" dirty="0" smtClean="0"/>
              <a:t>)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121/2000 Sb. (</a:t>
            </a:r>
            <a:r>
              <a:rPr lang="en-US" dirty="0" err="1" smtClean="0"/>
              <a:t>autorský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). </a:t>
            </a:r>
            <a:r>
              <a:rPr lang="en-US" dirty="0" err="1" smtClean="0"/>
              <a:t>Nesu</a:t>
            </a:r>
            <a:r>
              <a:rPr lang="en-US" dirty="0" smtClean="0"/>
              <a:t> </a:t>
            </a:r>
            <a:r>
              <a:rPr lang="en-US" dirty="0" err="1" smtClean="0"/>
              <a:t>veškerou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a </a:t>
            </a:r>
            <a:r>
              <a:rPr lang="en-US" dirty="0" err="1" smtClean="0"/>
              <a:t>původ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tabLst>
                <a:tab pos="2428875" algn="l"/>
              </a:tabLst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368152"/>
          </a:xfrm>
        </p:spPr>
        <p:txBody>
          <a:bodyPr>
            <a:normAutofit/>
          </a:bodyPr>
          <a:lstStyle/>
          <a:p>
            <a:r>
              <a:rPr lang="cs-CZ" sz="7200" b="1" smtClean="0"/>
              <a:t>Základní živiny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r>
              <a:rPr lang="cs-CZ" sz="7200" smtClean="0">
                <a:solidFill>
                  <a:schemeClr val="tx1"/>
                </a:solidFill>
              </a:rPr>
              <a:t>Tuky - lipidy</a:t>
            </a:r>
            <a:endParaRPr lang="cs-CZ" sz="7200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Tuky - lipidy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 složkou potravy</a:t>
            </a:r>
          </a:p>
          <a:p>
            <a:r>
              <a:rPr lang="cs-CZ" smtClean="0"/>
              <a:t>jsou největším zdrojem energie</a:t>
            </a:r>
          </a:p>
          <a:p>
            <a:r>
              <a:rPr lang="cs-CZ" smtClean="0"/>
              <a:t>nezbytné pro chod organismu</a:t>
            </a:r>
          </a:p>
          <a:p>
            <a:r>
              <a:rPr lang="cs-CZ" smtClean="0"/>
              <a:t>uloženy v rostlinných buňkách a v semenech</a:t>
            </a:r>
          </a:p>
          <a:p>
            <a:r>
              <a:rPr lang="cs-CZ" smtClean="0"/>
              <a:t> u zvířat uloženy v tukových buňkách, pod kůží</a:t>
            </a:r>
          </a:p>
          <a:p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r>
              <a:rPr lang="cs-CZ" sz="6000" dirty="0" smtClean="0"/>
              <a:t>Rozdělení tuků</a:t>
            </a:r>
            <a:endParaRPr lang="cs-CZ" sz="6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Rostlinné tuky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kapalné skupenství, oleje</a:t>
            </a:r>
          </a:p>
          <a:p>
            <a:r>
              <a:rPr lang="cs-CZ" dirty="0" smtClean="0"/>
              <a:t>pevné skupenství – kakaové máslo</a:t>
            </a:r>
          </a:p>
          <a:p>
            <a:r>
              <a:rPr lang="cs-CZ" dirty="0" smtClean="0"/>
              <a:t>lisování  semen a plodů: </a:t>
            </a:r>
          </a:p>
          <a:p>
            <a:pPr lvl="2">
              <a:buFontTx/>
              <a:buChar char="-"/>
            </a:pPr>
            <a:r>
              <a:rPr lang="cs-CZ" sz="3200" dirty="0" smtClean="0"/>
              <a:t>za studena – panenské oleje – mají vysoké množství vitamínů a minerálních látek</a:t>
            </a:r>
          </a:p>
          <a:p>
            <a:pPr lvl="2">
              <a:buNone/>
            </a:pPr>
            <a:r>
              <a:rPr lang="cs-CZ" sz="3200" dirty="0" smtClean="0"/>
              <a:t>- za tepla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rostlinných olejů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Řepkový olej</a:t>
            </a:r>
          </a:p>
          <a:p>
            <a:r>
              <a:rPr lang="cs-CZ" dirty="0" smtClean="0"/>
              <a:t>Slunečnicový olej</a:t>
            </a:r>
          </a:p>
          <a:p>
            <a:r>
              <a:rPr lang="cs-CZ" dirty="0" smtClean="0"/>
              <a:t>Olivový olej</a:t>
            </a:r>
          </a:p>
          <a:p>
            <a:r>
              <a:rPr lang="cs-CZ" dirty="0" smtClean="0"/>
              <a:t>Sójový olej</a:t>
            </a:r>
          </a:p>
          <a:p>
            <a:r>
              <a:rPr lang="cs-CZ" dirty="0" smtClean="0"/>
              <a:t>Kokosový olej</a:t>
            </a:r>
          </a:p>
          <a:p>
            <a:r>
              <a:rPr lang="cs-CZ" dirty="0" smtClean="0"/>
              <a:t>Dýňový olej</a:t>
            </a:r>
          </a:p>
          <a:p>
            <a:r>
              <a:rPr lang="cs-CZ" dirty="0" smtClean="0"/>
              <a:t>Kakaové máslo</a:t>
            </a:r>
          </a:p>
          <a:p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Živočišné tuky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Pevné skupenství – sádlo, máslo, lůj</a:t>
            </a:r>
          </a:p>
          <a:p>
            <a:r>
              <a:rPr lang="cs-CZ" dirty="0" smtClean="0"/>
              <a:t>Kapalné skupenství – rybí oleje – TRÁNY zdroj jódu a vitamínu D</a:t>
            </a:r>
          </a:p>
          <a:p>
            <a:r>
              <a:rPr lang="cs-CZ" smtClean="0"/>
              <a:t>Živočišné </a:t>
            </a:r>
            <a:r>
              <a:rPr lang="cs-CZ" dirty="0" smtClean="0"/>
              <a:t>tuky je třeba omezovat, nejsou  prospěšné pro organismus </a:t>
            </a:r>
          </a:p>
          <a:p>
            <a:r>
              <a:rPr lang="cs-CZ" dirty="0" smtClean="0"/>
              <a:t>Mohou vést ke zvýšené hladině cholesterolu a nemocím srdce</a:t>
            </a:r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tuků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 a zásobárna energie</a:t>
            </a:r>
          </a:p>
          <a:p>
            <a:r>
              <a:rPr lang="cs-CZ" dirty="0" smtClean="0"/>
              <a:t>Součástí  živočišných buněk</a:t>
            </a:r>
          </a:p>
          <a:p>
            <a:r>
              <a:rPr lang="cs-CZ" dirty="0" smtClean="0"/>
              <a:t>Chrání tělo před ztrátou tepla</a:t>
            </a:r>
          </a:p>
          <a:p>
            <a:r>
              <a:rPr lang="cs-CZ" dirty="0" smtClean="0"/>
              <a:t>Chrání vnitřní orgány</a:t>
            </a:r>
          </a:p>
          <a:p>
            <a:r>
              <a:rPr lang="cs-CZ" dirty="0" smtClean="0"/>
              <a:t>Obsahují vitamíny rozpustné </a:t>
            </a:r>
            <a:r>
              <a:rPr lang="cs-CZ" smtClean="0"/>
              <a:t>v tucích A,D,E,K</a:t>
            </a:r>
            <a:endParaRPr lang="cs-CZ" dirty="0" smtClean="0"/>
          </a:p>
          <a:p>
            <a:r>
              <a:rPr lang="cs-CZ" dirty="0" smtClean="0"/>
              <a:t>Rostlinné tuky pomáhají snižovat cholesterol v krvi, podporují činnost mozku</a:t>
            </a:r>
          </a:p>
          <a:p>
            <a:endParaRPr lang="cs-CZ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Kontrolní otázky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jsou to tuky?</a:t>
            </a:r>
          </a:p>
          <a:p>
            <a:r>
              <a:rPr lang="cs-CZ" smtClean="0"/>
              <a:t>Jak se tuky rozdělují?</a:t>
            </a:r>
          </a:p>
          <a:p>
            <a:r>
              <a:rPr lang="cs-CZ" smtClean="0"/>
              <a:t>Jaké skupenství tuků znáš?</a:t>
            </a:r>
          </a:p>
          <a:p>
            <a:r>
              <a:rPr lang="cs-CZ" smtClean="0"/>
              <a:t>Uveď příklady tuků?</a:t>
            </a:r>
          </a:p>
          <a:p>
            <a:r>
              <a:rPr lang="cs-CZ" smtClean="0"/>
              <a:t>Jaký je význam tuků pro organismus?</a:t>
            </a:r>
          </a:p>
          <a:p>
            <a:r>
              <a:rPr lang="cs-CZ" smtClean="0"/>
              <a:t>Které tuky pomáhají snižovat cholesterol?</a:t>
            </a:r>
          </a:p>
          <a:p>
            <a:r>
              <a:rPr lang="cs-CZ" smtClean="0"/>
              <a:t>Co jsou to trány?</a:t>
            </a: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5184576" cy="365125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  <a:endParaRPr lang="cs-CZ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356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Základní živiny</vt:lpstr>
      <vt:lpstr>Tuky - lipidy</vt:lpstr>
      <vt:lpstr>Rozdělení tuků</vt:lpstr>
      <vt:lpstr>Rostlinné tuky</vt:lpstr>
      <vt:lpstr>Příklady rostlinných olejů</vt:lpstr>
      <vt:lpstr>Živočišné tuky</vt:lpstr>
      <vt:lpstr>Význam tuků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TUKY</dc:title>
  <dc:creator>Peca</dc:creator>
  <cp:lastModifiedBy>Hana</cp:lastModifiedBy>
  <cp:revision>20</cp:revision>
  <dcterms:created xsi:type="dcterms:W3CDTF">2012-12-12T16:26:25Z</dcterms:created>
  <dcterms:modified xsi:type="dcterms:W3CDTF">2013-07-10T09:35:02Z</dcterms:modified>
</cp:coreProperties>
</file>