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6608DF-1665-4AFF-B971-DE315079089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9B1665E-50E7-40DB-8056-8B707D9F2AA6}">
      <dgm:prSet phldrT="[Text]"/>
      <dgm:spPr/>
      <dgm:t>
        <a:bodyPr/>
        <a:lstStyle/>
        <a:p>
          <a:r>
            <a:rPr lang="cs-CZ" smtClean="0"/>
            <a:t>Výživa těhotných žen</a:t>
          </a:r>
          <a:endParaRPr lang="cs-CZ"/>
        </a:p>
      </dgm:t>
    </dgm:pt>
    <dgm:pt modelId="{4CDA7605-BC15-4357-B8BE-2532854483F2}" type="parTrans" cxnId="{0ABDB593-0BB3-4ADC-B441-320E22BCC842}">
      <dgm:prSet/>
      <dgm:spPr/>
      <dgm:t>
        <a:bodyPr/>
        <a:lstStyle/>
        <a:p>
          <a:endParaRPr lang="cs-CZ"/>
        </a:p>
      </dgm:t>
    </dgm:pt>
    <dgm:pt modelId="{2F92D6EC-7D9D-401C-B906-4D4D4B2EE952}" type="sibTrans" cxnId="{0ABDB593-0BB3-4ADC-B441-320E22BCC842}">
      <dgm:prSet/>
      <dgm:spPr/>
      <dgm:t>
        <a:bodyPr/>
        <a:lstStyle/>
        <a:p>
          <a:endParaRPr lang="cs-CZ"/>
        </a:p>
      </dgm:t>
    </dgm:pt>
    <dgm:pt modelId="{946FDE83-A0E6-46EB-91F5-AA40679BCF7A}">
      <dgm:prSet phldrT="[Text]" custT="1"/>
      <dgm:spPr/>
      <dgm:t>
        <a:bodyPr/>
        <a:lstStyle/>
        <a:p>
          <a:r>
            <a:rPr lang="cs-CZ" sz="2800" smtClean="0"/>
            <a:t>zvýšené nároky na bílkoviny, Ca, P, Fe, I a vitamíny</a:t>
          </a:r>
          <a:endParaRPr lang="cs-CZ" sz="2800"/>
        </a:p>
      </dgm:t>
    </dgm:pt>
    <dgm:pt modelId="{43BB9380-D8DA-4DBC-8FAE-16D4581A82E7}" type="parTrans" cxnId="{F12E93E5-CDDC-4D64-B49B-23C0F147B505}">
      <dgm:prSet/>
      <dgm:spPr/>
      <dgm:t>
        <a:bodyPr/>
        <a:lstStyle/>
        <a:p>
          <a:endParaRPr lang="cs-CZ"/>
        </a:p>
      </dgm:t>
    </dgm:pt>
    <dgm:pt modelId="{7F0D8BD4-16F2-4744-BB62-AA44134863ED}" type="sibTrans" cxnId="{F12E93E5-CDDC-4D64-B49B-23C0F147B505}">
      <dgm:prSet/>
      <dgm:spPr/>
      <dgm:t>
        <a:bodyPr/>
        <a:lstStyle/>
        <a:p>
          <a:endParaRPr lang="cs-CZ"/>
        </a:p>
      </dgm:t>
    </dgm:pt>
    <dgm:pt modelId="{F2A285D5-F6C6-4D2B-9854-381C6FBAE63C}">
      <dgm:prSet phldrT="[Text]"/>
      <dgm:spPr/>
      <dgm:t>
        <a:bodyPr/>
        <a:lstStyle/>
        <a:p>
          <a:r>
            <a:rPr lang="cs-CZ" smtClean="0"/>
            <a:t>Výživa kojících žen</a:t>
          </a:r>
          <a:endParaRPr lang="cs-CZ"/>
        </a:p>
      </dgm:t>
    </dgm:pt>
    <dgm:pt modelId="{F2F6B367-0A9D-4CB4-B676-6CC072EB8CB8}" type="parTrans" cxnId="{FCDBBB2F-E0AE-4268-A6B9-F23BB16F6AB4}">
      <dgm:prSet/>
      <dgm:spPr/>
      <dgm:t>
        <a:bodyPr/>
        <a:lstStyle/>
        <a:p>
          <a:endParaRPr lang="cs-CZ"/>
        </a:p>
      </dgm:t>
    </dgm:pt>
    <dgm:pt modelId="{2A7F8774-1A86-4683-A831-F0776C0803A1}" type="sibTrans" cxnId="{FCDBBB2F-E0AE-4268-A6B9-F23BB16F6AB4}">
      <dgm:prSet/>
      <dgm:spPr/>
      <dgm:t>
        <a:bodyPr/>
        <a:lstStyle/>
        <a:p>
          <a:endParaRPr lang="cs-CZ"/>
        </a:p>
      </dgm:t>
    </dgm:pt>
    <dgm:pt modelId="{B9257D83-FC7A-41D6-AF0A-F4F6D2B30674}">
      <dgm:prSet phldrT="[Text]" custT="1"/>
      <dgm:spPr/>
      <dgm:t>
        <a:bodyPr/>
        <a:lstStyle/>
        <a:p>
          <a:r>
            <a:rPr lang="cs-CZ" sz="3200" smtClean="0"/>
            <a:t>zvýšené nároky jako v těhotenství</a:t>
          </a:r>
          <a:endParaRPr lang="cs-CZ" sz="3200"/>
        </a:p>
      </dgm:t>
    </dgm:pt>
    <dgm:pt modelId="{190B92AD-3AE9-440B-BC19-9278AA1A9090}" type="parTrans" cxnId="{15D3E756-70E5-47A2-A31D-FE15807E8868}">
      <dgm:prSet/>
      <dgm:spPr/>
      <dgm:t>
        <a:bodyPr/>
        <a:lstStyle/>
        <a:p>
          <a:endParaRPr lang="cs-CZ"/>
        </a:p>
      </dgm:t>
    </dgm:pt>
    <dgm:pt modelId="{731E257F-29DA-4893-B5B2-03F93836B32F}" type="sibTrans" cxnId="{15D3E756-70E5-47A2-A31D-FE15807E8868}">
      <dgm:prSet/>
      <dgm:spPr/>
      <dgm:t>
        <a:bodyPr/>
        <a:lstStyle/>
        <a:p>
          <a:endParaRPr lang="cs-CZ"/>
        </a:p>
      </dgm:t>
    </dgm:pt>
    <dgm:pt modelId="{C117DBDE-E3FB-474B-A7F5-88E3FF605630}">
      <dgm:prSet phldrT="[Text]" custT="1"/>
      <dgm:spPr/>
      <dgm:t>
        <a:bodyPr/>
        <a:lstStyle/>
        <a:p>
          <a:r>
            <a:rPr lang="cs-CZ" sz="3200" smtClean="0"/>
            <a:t>vyloučit</a:t>
          </a:r>
          <a:r>
            <a:rPr lang="cs-CZ" sz="3000" smtClean="0"/>
            <a:t> cigarety, alkohol, drogy</a:t>
          </a:r>
          <a:endParaRPr lang="cs-CZ" sz="3000"/>
        </a:p>
      </dgm:t>
    </dgm:pt>
    <dgm:pt modelId="{6EEA8341-BCA4-4775-ABCA-BDBEB93B1955}" type="parTrans" cxnId="{71BB4B39-591E-4872-8E09-F876ED944CF2}">
      <dgm:prSet/>
      <dgm:spPr/>
    </dgm:pt>
    <dgm:pt modelId="{164B3056-CEBE-4C6B-9CF2-68BFE38B0A5C}" type="sibTrans" cxnId="{71BB4B39-591E-4872-8E09-F876ED944CF2}">
      <dgm:prSet/>
      <dgm:spPr/>
    </dgm:pt>
    <dgm:pt modelId="{57B6867B-9B46-4508-BFF1-AA0F61F980E3}">
      <dgm:prSet phldrT="[Text]" custT="1"/>
      <dgm:spPr/>
      <dgm:t>
        <a:bodyPr/>
        <a:lstStyle/>
        <a:p>
          <a:r>
            <a:rPr lang="cs-CZ" sz="3200" smtClean="0"/>
            <a:t>zvýšení příjmu tekutin</a:t>
          </a:r>
          <a:endParaRPr lang="cs-CZ" sz="3200"/>
        </a:p>
      </dgm:t>
    </dgm:pt>
    <dgm:pt modelId="{2A88822D-E620-4AFA-8D33-FBBC75EFB064}" type="parTrans" cxnId="{1E6E023E-BB97-4204-83F5-EA11E0DE59DE}">
      <dgm:prSet/>
      <dgm:spPr/>
    </dgm:pt>
    <dgm:pt modelId="{F8B7681A-CB53-470C-8EEF-68AC1C7548D2}" type="sibTrans" cxnId="{1E6E023E-BB97-4204-83F5-EA11E0DE59DE}">
      <dgm:prSet/>
      <dgm:spPr/>
    </dgm:pt>
    <dgm:pt modelId="{A55861CE-9A36-4DAF-8A8D-579F6ED365A1}" type="pres">
      <dgm:prSet presAssocID="{736608DF-1665-4AFF-B971-DE315079089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3486FDC7-BA3C-4924-B41B-2948FB31F1D5}" type="pres">
      <dgm:prSet presAssocID="{F9B1665E-50E7-40DB-8056-8B707D9F2AA6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608173A-A835-4892-AD63-90FEA244A976}" type="pres">
      <dgm:prSet presAssocID="{F9B1665E-50E7-40DB-8056-8B707D9F2AA6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79E33D6-58E2-4283-B5B0-061C732DB8DE}" type="pres">
      <dgm:prSet presAssocID="{F2A285D5-F6C6-4D2B-9854-381C6FBAE63C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ABC68AD-867A-4E2C-BEB9-BB50BE77A0F3}" type="pres">
      <dgm:prSet presAssocID="{F2A285D5-F6C6-4D2B-9854-381C6FBAE63C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F12E93E5-CDDC-4D64-B49B-23C0F147B505}" srcId="{F9B1665E-50E7-40DB-8056-8B707D9F2AA6}" destId="{946FDE83-A0E6-46EB-91F5-AA40679BCF7A}" srcOrd="0" destOrd="0" parTransId="{43BB9380-D8DA-4DBC-8FAE-16D4581A82E7}" sibTransId="{7F0D8BD4-16F2-4744-BB62-AA44134863ED}"/>
    <dgm:cxn modelId="{15D3E756-70E5-47A2-A31D-FE15807E8868}" srcId="{F2A285D5-F6C6-4D2B-9854-381C6FBAE63C}" destId="{B9257D83-FC7A-41D6-AF0A-F4F6D2B30674}" srcOrd="0" destOrd="0" parTransId="{190B92AD-3AE9-440B-BC19-9278AA1A9090}" sibTransId="{731E257F-29DA-4893-B5B2-03F93836B32F}"/>
    <dgm:cxn modelId="{71BB4B39-591E-4872-8E09-F876ED944CF2}" srcId="{F9B1665E-50E7-40DB-8056-8B707D9F2AA6}" destId="{C117DBDE-E3FB-474B-A7F5-88E3FF605630}" srcOrd="1" destOrd="0" parTransId="{6EEA8341-BCA4-4775-ABCA-BDBEB93B1955}" sibTransId="{164B3056-CEBE-4C6B-9CF2-68BFE38B0A5C}"/>
    <dgm:cxn modelId="{1E6E023E-BB97-4204-83F5-EA11E0DE59DE}" srcId="{F2A285D5-F6C6-4D2B-9854-381C6FBAE63C}" destId="{57B6867B-9B46-4508-BFF1-AA0F61F980E3}" srcOrd="1" destOrd="0" parTransId="{2A88822D-E620-4AFA-8D33-FBBC75EFB064}" sibTransId="{F8B7681A-CB53-470C-8EEF-68AC1C7548D2}"/>
    <dgm:cxn modelId="{95C5260B-B621-4CDE-8908-642820CE5090}" type="presOf" srcId="{F9B1665E-50E7-40DB-8056-8B707D9F2AA6}" destId="{3486FDC7-BA3C-4924-B41B-2948FB31F1D5}" srcOrd="0" destOrd="0" presId="urn:microsoft.com/office/officeart/2005/8/layout/vList2"/>
    <dgm:cxn modelId="{5D21135A-6D92-47A8-808E-1548954E0CEC}" type="presOf" srcId="{736608DF-1665-4AFF-B971-DE3150790899}" destId="{A55861CE-9A36-4DAF-8A8D-579F6ED365A1}" srcOrd="0" destOrd="0" presId="urn:microsoft.com/office/officeart/2005/8/layout/vList2"/>
    <dgm:cxn modelId="{3684A097-12E3-4100-B95E-6F1A695907BE}" type="presOf" srcId="{57B6867B-9B46-4508-BFF1-AA0F61F980E3}" destId="{7ABC68AD-867A-4E2C-BEB9-BB50BE77A0F3}" srcOrd="0" destOrd="1" presId="urn:microsoft.com/office/officeart/2005/8/layout/vList2"/>
    <dgm:cxn modelId="{B6FE40BB-D9EC-4CF9-93F5-685724C86A0C}" type="presOf" srcId="{B9257D83-FC7A-41D6-AF0A-F4F6D2B30674}" destId="{7ABC68AD-867A-4E2C-BEB9-BB50BE77A0F3}" srcOrd="0" destOrd="0" presId="urn:microsoft.com/office/officeart/2005/8/layout/vList2"/>
    <dgm:cxn modelId="{53A9BA2A-D789-48D2-A3F3-238BA705EDA7}" type="presOf" srcId="{946FDE83-A0E6-46EB-91F5-AA40679BCF7A}" destId="{8608173A-A835-4892-AD63-90FEA244A976}" srcOrd="0" destOrd="0" presId="urn:microsoft.com/office/officeart/2005/8/layout/vList2"/>
    <dgm:cxn modelId="{0ABDB593-0BB3-4ADC-B441-320E22BCC842}" srcId="{736608DF-1665-4AFF-B971-DE3150790899}" destId="{F9B1665E-50E7-40DB-8056-8B707D9F2AA6}" srcOrd="0" destOrd="0" parTransId="{4CDA7605-BC15-4357-B8BE-2532854483F2}" sibTransId="{2F92D6EC-7D9D-401C-B906-4D4D4B2EE952}"/>
    <dgm:cxn modelId="{832D0FF1-CF52-40A1-94BB-76E9BFF37E01}" type="presOf" srcId="{F2A285D5-F6C6-4D2B-9854-381C6FBAE63C}" destId="{379E33D6-58E2-4283-B5B0-061C732DB8DE}" srcOrd="0" destOrd="0" presId="urn:microsoft.com/office/officeart/2005/8/layout/vList2"/>
    <dgm:cxn modelId="{EABDCD50-2FB9-4442-B189-A1B20FBBC853}" type="presOf" srcId="{C117DBDE-E3FB-474B-A7F5-88E3FF605630}" destId="{8608173A-A835-4892-AD63-90FEA244A976}" srcOrd="0" destOrd="1" presId="urn:microsoft.com/office/officeart/2005/8/layout/vList2"/>
    <dgm:cxn modelId="{FCDBBB2F-E0AE-4268-A6B9-F23BB16F6AB4}" srcId="{736608DF-1665-4AFF-B971-DE3150790899}" destId="{F2A285D5-F6C6-4D2B-9854-381C6FBAE63C}" srcOrd="1" destOrd="0" parTransId="{F2F6B367-0A9D-4CB4-B676-6CC072EB8CB8}" sibTransId="{2A7F8774-1A86-4683-A831-F0776C0803A1}"/>
    <dgm:cxn modelId="{8AB8A56F-B27A-4071-A1B0-7F37E2876D30}" type="presParOf" srcId="{A55861CE-9A36-4DAF-8A8D-579F6ED365A1}" destId="{3486FDC7-BA3C-4924-B41B-2948FB31F1D5}" srcOrd="0" destOrd="0" presId="urn:microsoft.com/office/officeart/2005/8/layout/vList2"/>
    <dgm:cxn modelId="{5C8AF890-4824-4F49-8E59-9D1C30756FD8}" type="presParOf" srcId="{A55861CE-9A36-4DAF-8A8D-579F6ED365A1}" destId="{8608173A-A835-4892-AD63-90FEA244A976}" srcOrd="1" destOrd="0" presId="urn:microsoft.com/office/officeart/2005/8/layout/vList2"/>
    <dgm:cxn modelId="{715324D2-D1E6-4E98-BEA9-8C15F6462242}" type="presParOf" srcId="{A55861CE-9A36-4DAF-8A8D-579F6ED365A1}" destId="{379E33D6-58E2-4283-B5B0-061C732DB8DE}" srcOrd="2" destOrd="0" presId="urn:microsoft.com/office/officeart/2005/8/layout/vList2"/>
    <dgm:cxn modelId="{40E7463F-DF08-42BD-96A9-060EE948B1C5}" type="presParOf" srcId="{A55861CE-9A36-4DAF-8A8D-579F6ED365A1}" destId="{7ABC68AD-867A-4E2C-BEB9-BB50BE77A0F3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1993B57-DB4F-41D5-B0E6-7C770BC2C73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CF935F7D-C30E-4FFC-85EB-43349B7C8595}">
      <dgm:prSet phldrT="[Text]"/>
      <dgm:spPr/>
      <dgm:t>
        <a:bodyPr/>
        <a:lstStyle/>
        <a:p>
          <a:r>
            <a:rPr lang="cs-CZ" smtClean="0"/>
            <a:t>Novorozenci a kojenci</a:t>
          </a:r>
          <a:endParaRPr lang="cs-CZ"/>
        </a:p>
      </dgm:t>
    </dgm:pt>
    <dgm:pt modelId="{07AD3129-0362-404C-9614-CDA40BC2CE93}" type="parTrans" cxnId="{D44E5C47-E72F-449A-AFDE-2B7F89476E68}">
      <dgm:prSet/>
      <dgm:spPr/>
      <dgm:t>
        <a:bodyPr/>
        <a:lstStyle/>
        <a:p>
          <a:endParaRPr lang="cs-CZ"/>
        </a:p>
      </dgm:t>
    </dgm:pt>
    <dgm:pt modelId="{8E30B1F9-447E-46F8-A5D4-42C48B9AC79E}" type="sibTrans" cxnId="{D44E5C47-E72F-449A-AFDE-2B7F89476E68}">
      <dgm:prSet/>
      <dgm:spPr/>
      <dgm:t>
        <a:bodyPr/>
        <a:lstStyle/>
        <a:p>
          <a:endParaRPr lang="cs-CZ"/>
        </a:p>
      </dgm:t>
    </dgm:pt>
    <dgm:pt modelId="{FAFC5490-606D-4C24-B347-FD056C36769B}">
      <dgm:prSet phldrT="[Text]"/>
      <dgm:spPr/>
      <dgm:t>
        <a:bodyPr/>
        <a:lstStyle/>
        <a:p>
          <a:r>
            <a:rPr lang="cs-CZ" smtClean="0"/>
            <a:t>mateřské mléko, později ovocné a zeleninové šťávy, obilné kaše, masité přídavky, strava se nesolí! a málo přislazuje</a:t>
          </a:r>
          <a:endParaRPr lang="cs-CZ"/>
        </a:p>
      </dgm:t>
    </dgm:pt>
    <dgm:pt modelId="{0AC00924-9CA1-4480-B837-C4CE3F48F21A}" type="parTrans" cxnId="{881A9DA4-E5DC-4F01-9EDC-704F1989CD7F}">
      <dgm:prSet/>
      <dgm:spPr/>
      <dgm:t>
        <a:bodyPr/>
        <a:lstStyle/>
        <a:p>
          <a:endParaRPr lang="cs-CZ"/>
        </a:p>
      </dgm:t>
    </dgm:pt>
    <dgm:pt modelId="{592B4A86-36FE-4DC7-93A3-B6855A8B56A7}" type="sibTrans" cxnId="{881A9DA4-E5DC-4F01-9EDC-704F1989CD7F}">
      <dgm:prSet/>
      <dgm:spPr/>
      <dgm:t>
        <a:bodyPr/>
        <a:lstStyle/>
        <a:p>
          <a:endParaRPr lang="cs-CZ"/>
        </a:p>
      </dgm:t>
    </dgm:pt>
    <dgm:pt modelId="{04A2E43C-6D93-4D35-ABD9-3E5566689D5E}">
      <dgm:prSet phldrT="[Text]"/>
      <dgm:spPr/>
      <dgm:t>
        <a:bodyPr/>
        <a:lstStyle/>
        <a:p>
          <a:r>
            <a:rPr lang="cs-CZ" smtClean="0"/>
            <a:t>Batolata</a:t>
          </a:r>
          <a:endParaRPr lang="cs-CZ"/>
        </a:p>
      </dgm:t>
    </dgm:pt>
    <dgm:pt modelId="{B68A60A3-35E7-43B9-A126-F6E59BF38A10}" type="parTrans" cxnId="{90708B57-72FE-4F32-9CE9-2015C9F3DB83}">
      <dgm:prSet/>
      <dgm:spPr/>
      <dgm:t>
        <a:bodyPr/>
        <a:lstStyle/>
        <a:p>
          <a:endParaRPr lang="cs-CZ"/>
        </a:p>
      </dgm:t>
    </dgm:pt>
    <dgm:pt modelId="{A9EDF6A5-23F0-40A7-8AF0-9C91FE45B9E8}" type="sibTrans" cxnId="{90708B57-72FE-4F32-9CE9-2015C9F3DB83}">
      <dgm:prSet/>
      <dgm:spPr/>
      <dgm:t>
        <a:bodyPr/>
        <a:lstStyle/>
        <a:p>
          <a:endParaRPr lang="cs-CZ"/>
        </a:p>
      </dgm:t>
    </dgm:pt>
    <dgm:pt modelId="{B39D304C-2F31-411E-833C-07E7CFE73AF0}">
      <dgm:prSet phldrT="[Text]"/>
      <dgm:spPr/>
      <dgm:t>
        <a:bodyPr/>
        <a:lstStyle/>
        <a:p>
          <a:r>
            <a:rPr lang="cs-CZ" smtClean="0"/>
            <a:t>mléčný základ, ovoce, zelenina, maso, ryby, vejce</a:t>
          </a:r>
          <a:endParaRPr lang="cs-CZ"/>
        </a:p>
      </dgm:t>
    </dgm:pt>
    <dgm:pt modelId="{289544A3-A435-4600-90BA-4DE4CC618458}" type="parTrans" cxnId="{265E186E-03C1-499E-8234-D1B9C1560DEB}">
      <dgm:prSet/>
      <dgm:spPr/>
      <dgm:t>
        <a:bodyPr/>
        <a:lstStyle/>
        <a:p>
          <a:endParaRPr lang="cs-CZ"/>
        </a:p>
      </dgm:t>
    </dgm:pt>
    <dgm:pt modelId="{11518B20-2621-4FD0-8119-5E273F926A0E}" type="sibTrans" cxnId="{265E186E-03C1-499E-8234-D1B9C1560DEB}">
      <dgm:prSet/>
      <dgm:spPr/>
      <dgm:t>
        <a:bodyPr/>
        <a:lstStyle/>
        <a:p>
          <a:endParaRPr lang="cs-CZ"/>
        </a:p>
      </dgm:t>
    </dgm:pt>
    <dgm:pt modelId="{150CE0D0-1AAE-47C3-A4D5-2D1DD0C98BD3}" type="pres">
      <dgm:prSet presAssocID="{D1993B57-DB4F-41D5-B0E6-7C770BC2C73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A5785A4A-3144-4A5E-9AFE-A521664184B1}" type="pres">
      <dgm:prSet presAssocID="{CF935F7D-C30E-4FFC-85EB-43349B7C8595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F52BB29-1DEE-41DE-9762-24330E581C2C}" type="pres">
      <dgm:prSet presAssocID="{CF935F7D-C30E-4FFC-85EB-43349B7C8595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23DAEAA-7F0E-4042-ACA6-42692467F829}" type="pres">
      <dgm:prSet presAssocID="{04A2E43C-6D93-4D35-ABD9-3E5566689D5E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28A2A52-1A65-4D1B-9C19-3C76A7484F8D}" type="pres">
      <dgm:prSet presAssocID="{04A2E43C-6D93-4D35-ABD9-3E5566689D5E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1578AB0-58D5-4BE4-B907-476DDA5F12C6}" type="presOf" srcId="{CF935F7D-C30E-4FFC-85EB-43349B7C8595}" destId="{A5785A4A-3144-4A5E-9AFE-A521664184B1}" srcOrd="0" destOrd="0" presId="urn:microsoft.com/office/officeart/2005/8/layout/vList2"/>
    <dgm:cxn modelId="{2CC974C9-BCF0-4847-833B-04C4F932B404}" type="presOf" srcId="{04A2E43C-6D93-4D35-ABD9-3E5566689D5E}" destId="{323DAEAA-7F0E-4042-ACA6-42692467F829}" srcOrd="0" destOrd="0" presId="urn:microsoft.com/office/officeart/2005/8/layout/vList2"/>
    <dgm:cxn modelId="{265E186E-03C1-499E-8234-D1B9C1560DEB}" srcId="{04A2E43C-6D93-4D35-ABD9-3E5566689D5E}" destId="{B39D304C-2F31-411E-833C-07E7CFE73AF0}" srcOrd="0" destOrd="0" parTransId="{289544A3-A435-4600-90BA-4DE4CC618458}" sibTransId="{11518B20-2621-4FD0-8119-5E273F926A0E}"/>
    <dgm:cxn modelId="{DD78085A-4BA6-4713-849F-BD918235200A}" type="presOf" srcId="{FAFC5490-606D-4C24-B347-FD056C36769B}" destId="{DF52BB29-1DEE-41DE-9762-24330E581C2C}" srcOrd="0" destOrd="0" presId="urn:microsoft.com/office/officeart/2005/8/layout/vList2"/>
    <dgm:cxn modelId="{3D0B09BF-E05D-4356-9AA8-6317FA055150}" type="presOf" srcId="{B39D304C-2F31-411E-833C-07E7CFE73AF0}" destId="{328A2A52-1A65-4D1B-9C19-3C76A7484F8D}" srcOrd="0" destOrd="0" presId="urn:microsoft.com/office/officeart/2005/8/layout/vList2"/>
    <dgm:cxn modelId="{881A9DA4-E5DC-4F01-9EDC-704F1989CD7F}" srcId="{CF935F7D-C30E-4FFC-85EB-43349B7C8595}" destId="{FAFC5490-606D-4C24-B347-FD056C36769B}" srcOrd="0" destOrd="0" parTransId="{0AC00924-9CA1-4480-B837-C4CE3F48F21A}" sibTransId="{592B4A86-36FE-4DC7-93A3-B6855A8B56A7}"/>
    <dgm:cxn modelId="{CB337A79-8A0E-43D4-8229-CDF143606B7D}" type="presOf" srcId="{D1993B57-DB4F-41D5-B0E6-7C770BC2C734}" destId="{150CE0D0-1AAE-47C3-A4D5-2D1DD0C98BD3}" srcOrd="0" destOrd="0" presId="urn:microsoft.com/office/officeart/2005/8/layout/vList2"/>
    <dgm:cxn modelId="{D44E5C47-E72F-449A-AFDE-2B7F89476E68}" srcId="{D1993B57-DB4F-41D5-B0E6-7C770BC2C734}" destId="{CF935F7D-C30E-4FFC-85EB-43349B7C8595}" srcOrd="0" destOrd="0" parTransId="{07AD3129-0362-404C-9614-CDA40BC2CE93}" sibTransId="{8E30B1F9-447E-46F8-A5D4-42C48B9AC79E}"/>
    <dgm:cxn modelId="{90708B57-72FE-4F32-9CE9-2015C9F3DB83}" srcId="{D1993B57-DB4F-41D5-B0E6-7C770BC2C734}" destId="{04A2E43C-6D93-4D35-ABD9-3E5566689D5E}" srcOrd="1" destOrd="0" parTransId="{B68A60A3-35E7-43B9-A126-F6E59BF38A10}" sibTransId="{A9EDF6A5-23F0-40A7-8AF0-9C91FE45B9E8}"/>
    <dgm:cxn modelId="{B2B76B37-4399-4A33-8812-3D75248BD031}" type="presParOf" srcId="{150CE0D0-1AAE-47C3-A4D5-2D1DD0C98BD3}" destId="{A5785A4A-3144-4A5E-9AFE-A521664184B1}" srcOrd="0" destOrd="0" presId="urn:microsoft.com/office/officeart/2005/8/layout/vList2"/>
    <dgm:cxn modelId="{4531724A-B913-485F-B3AA-CE839711E8E7}" type="presParOf" srcId="{150CE0D0-1AAE-47C3-A4D5-2D1DD0C98BD3}" destId="{DF52BB29-1DEE-41DE-9762-24330E581C2C}" srcOrd="1" destOrd="0" presId="urn:microsoft.com/office/officeart/2005/8/layout/vList2"/>
    <dgm:cxn modelId="{5BD07005-C070-4571-83A3-C7C8C854D882}" type="presParOf" srcId="{150CE0D0-1AAE-47C3-A4D5-2D1DD0C98BD3}" destId="{323DAEAA-7F0E-4042-ACA6-42692467F829}" srcOrd="2" destOrd="0" presId="urn:microsoft.com/office/officeart/2005/8/layout/vList2"/>
    <dgm:cxn modelId="{FF42993D-A27F-4CE1-8557-C236C1085A35}" type="presParOf" srcId="{150CE0D0-1AAE-47C3-A4D5-2D1DD0C98BD3}" destId="{328A2A52-1A65-4D1B-9C19-3C76A7484F8D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496EC61-F6F5-48C4-838F-4795F632759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72CEEAF-4F69-4DE6-827A-3EB913DE500F}">
      <dgm:prSet phldrT="[Text]"/>
      <dgm:spPr/>
      <dgm:t>
        <a:bodyPr/>
        <a:lstStyle/>
        <a:p>
          <a:r>
            <a:rPr lang="cs-CZ" smtClean="0"/>
            <a:t>Děti</a:t>
          </a:r>
          <a:endParaRPr lang="cs-CZ"/>
        </a:p>
      </dgm:t>
    </dgm:pt>
    <dgm:pt modelId="{0F661A28-9B8C-417C-8CDB-E1279988D15C}" type="parTrans" cxnId="{008DF9A7-E5F0-446C-AAF3-2DDC85C2E4F9}">
      <dgm:prSet/>
      <dgm:spPr/>
      <dgm:t>
        <a:bodyPr/>
        <a:lstStyle/>
        <a:p>
          <a:endParaRPr lang="cs-CZ"/>
        </a:p>
      </dgm:t>
    </dgm:pt>
    <dgm:pt modelId="{6905245E-7E47-4F24-9D53-BEE54FA1B674}" type="sibTrans" cxnId="{008DF9A7-E5F0-446C-AAF3-2DDC85C2E4F9}">
      <dgm:prSet/>
      <dgm:spPr/>
      <dgm:t>
        <a:bodyPr/>
        <a:lstStyle/>
        <a:p>
          <a:endParaRPr lang="cs-CZ"/>
        </a:p>
      </dgm:t>
    </dgm:pt>
    <dgm:pt modelId="{2E7C32FE-EBB9-492A-9EAD-C82D236C79B5}">
      <dgm:prSet phldrT="[Text]"/>
      <dgm:spPr/>
      <dgm:t>
        <a:bodyPr/>
        <a:lstStyle/>
        <a:p>
          <a:r>
            <a:rPr lang="cs-CZ" smtClean="0"/>
            <a:t>potřeba většího příjmu bílkovin, Ca, P, Fe, vitamínů C, B, D a tekutin – pitný režim</a:t>
          </a:r>
          <a:endParaRPr lang="cs-CZ"/>
        </a:p>
      </dgm:t>
    </dgm:pt>
    <dgm:pt modelId="{8263BC12-B838-469C-A621-54DA06D011C6}" type="parTrans" cxnId="{76CEDBEB-51FA-41AE-B354-57A9FA8F073B}">
      <dgm:prSet/>
      <dgm:spPr/>
      <dgm:t>
        <a:bodyPr/>
        <a:lstStyle/>
        <a:p>
          <a:endParaRPr lang="cs-CZ"/>
        </a:p>
      </dgm:t>
    </dgm:pt>
    <dgm:pt modelId="{90BA4975-2510-4400-834A-7A66A614EBB0}" type="sibTrans" cxnId="{76CEDBEB-51FA-41AE-B354-57A9FA8F073B}">
      <dgm:prSet/>
      <dgm:spPr/>
      <dgm:t>
        <a:bodyPr/>
        <a:lstStyle/>
        <a:p>
          <a:endParaRPr lang="cs-CZ"/>
        </a:p>
      </dgm:t>
    </dgm:pt>
    <dgm:pt modelId="{48A27355-79F4-49E9-8412-0E980BC2A555}">
      <dgm:prSet phldrT="[Text]"/>
      <dgm:spPr/>
      <dgm:t>
        <a:bodyPr/>
        <a:lstStyle/>
        <a:p>
          <a:r>
            <a:rPr lang="cs-CZ" smtClean="0"/>
            <a:t>Dospívající</a:t>
          </a:r>
          <a:endParaRPr lang="cs-CZ"/>
        </a:p>
      </dgm:t>
    </dgm:pt>
    <dgm:pt modelId="{C8F2D341-D60D-4729-BE05-C986059806FB}" type="parTrans" cxnId="{8BF6B819-E814-42AF-AB5A-21F9D3A4D81C}">
      <dgm:prSet/>
      <dgm:spPr/>
      <dgm:t>
        <a:bodyPr/>
        <a:lstStyle/>
        <a:p>
          <a:endParaRPr lang="cs-CZ"/>
        </a:p>
      </dgm:t>
    </dgm:pt>
    <dgm:pt modelId="{23CD5E2A-C6FC-4DFD-83FE-E6EBAD7E3ED1}" type="sibTrans" cxnId="{8BF6B819-E814-42AF-AB5A-21F9D3A4D81C}">
      <dgm:prSet/>
      <dgm:spPr/>
      <dgm:t>
        <a:bodyPr/>
        <a:lstStyle/>
        <a:p>
          <a:endParaRPr lang="cs-CZ"/>
        </a:p>
      </dgm:t>
    </dgm:pt>
    <dgm:pt modelId="{970A2055-5D0A-413D-A466-DBF34193E549}">
      <dgm:prSet phldrT="[Text]"/>
      <dgm:spPr/>
      <dgm:t>
        <a:bodyPr/>
        <a:lstStyle/>
        <a:p>
          <a:r>
            <a:rPr lang="cs-CZ" smtClean="0"/>
            <a:t>období růstového skoku – puberta – velké nároky na živiny a energii, vitamíny</a:t>
          </a:r>
          <a:endParaRPr lang="cs-CZ"/>
        </a:p>
      </dgm:t>
    </dgm:pt>
    <dgm:pt modelId="{924B9AFA-949F-4C8C-921E-BA19E6127A2D}" type="parTrans" cxnId="{C00591D1-31E9-4633-892C-1360776DCAD5}">
      <dgm:prSet/>
      <dgm:spPr/>
      <dgm:t>
        <a:bodyPr/>
        <a:lstStyle/>
        <a:p>
          <a:endParaRPr lang="cs-CZ"/>
        </a:p>
      </dgm:t>
    </dgm:pt>
    <dgm:pt modelId="{B23C65FE-7FFF-444E-96B1-477CDE9BD02A}" type="sibTrans" cxnId="{C00591D1-31E9-4633-892C-1360776DCAD5}">
      <dgm:prSet/>
      <dgm:spPr/>
      <dgm:t>
        <a:bodyPr/>
        <a:lstStyle/>
        <a:p>
          <a:endParaRPr lang="cs-CZ"/>
        </a:p>
      </dgm:t>
    </dgm:pt>
    <dgm:pt modelId="{2A3A9AEA-6CC1-43C3-9969-F084C87A375E}" type="pres">
      <dgm:prSet presAssocID="{7496EC61-F6F5-48C4-838F-4795F632759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A9323706-D8CA-45E2-B764-E22020F2EB79}" type="pres">
      <dgm:prSet presAssocID="{A72CEEAF-4F69-4DE6-827A-3EB913DE500F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7AB80D3-F589-4176-B638-8AC63F58D659}" type="pres">
      <dgm:prSet presAssocID="{A72CEEAF-4F69-4DE6-827A-3EB913DE500F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F126600-A191-45A1-B8E6-EEEDE718279F}" type="pres">
      <dgm:prSet presAssocID="{48A27355-79F4-49E9-8412-0E980BC2A555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0A190CA-B7E0-4AD7-A109-E1DBD90DDC29}" type="pres">
      <dgm:prSet presAssocID="{48A27355-79F4-49E9-8412-0E980BC2A555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178562F-2FAD-49BD-92E3-ED9D148A5851}" type="presOf" srcId="{A72CEEAF-4F69-4DE6-827A-3EB913DE500F}" destId="{A9323706-D8CA-45E2-B764-E22020F2EB79}" srcOrd="0" destOrd="0" presId="urn:microsoft.com/office/officeart/2005/8/layout/vList2"/>
    <dgm:cxn modelId="{C00591D1-31E9-4633-892C-1360776DCAD5}" srcId="{48A27355-79F4-49E9-8412-0E980BC2A555}" destId="{970A2055-5D0A-413D-A466-DBF34193E549}" srcOrd="0" destOrd="0" parTransId="{924B9AFA-949F-4C8C-921E-BA19E6127A2D}" sibTransId="{B23C65FE-7FFF-444E-96B1-477CDE9BD02A}"/>
    <dgm:cxn modelId="{A739F253-8B4C-4BCD-B29A-1309B8C75BEF}" type="presOf" srcId="{970A2055-5D0A-413D-A466-DBF34193E549}" destId="{10A190CA-B7E0-4AD7-A109-E1DBD90DDC29}" srcOrd="0" destOrd="0" presId="urn:microsoft.com/office/officeart/2005/8/layout/vList2"/>
    <dgm:cxn modelId="{8BF6B819-E814-42AF-AB5A-21F9D3A4D81C}" srcId="{7496EC61-F6F5-48C4-838F-4795F632759A}" destId="{48A27355-79F4-49E9-8412-0E980BC2A555}" srcOrd="1" destOrd="0" parTransId="{C8F2D341-D60D-4729-BE05-C986059806FB}" sibTransId="{23CD5E2A-C6FC-4DFD-83FE-E6EBAD7E3ED1}"/>
    <dgm:cxn modelId="{570676CA-F435-4794-B264-EB7EC7D8EC45}" type="presOf" srcId="{48A27355-79F4-49E9-8412-0E980BC2A555}" destId="{8F126600-A191-45A1-B8E6-EEEDE718279F}" srcOrd="0" destOrd="0" presId="urn:microsoft.com/office/officeart/2005/8/layout/vList2"/>
    <dgm:cxn modelId="{08A439DF-398D-494F-9D9E-585A11014393}" type="presOf" srcId="{7496EC61-F6F5-48C4-838F-4795F632759A}" destId="{2A3A9AEA-6CC1-43C3-9969-F084C87A375E}" srcOrd="0" destOrd="0" presId="urn:microsoft.com/office/officeart/2005/8/layout/vList2"/>
    <dgm:cxn modelId="{9C708E62-562A-4E0B-98B8-C0CEE89C4587}" type="presOf" srcId="{2E7C32FE-EBB9-492A-9EAD-C82D236C79B5}" destId="{07AB80D3-F589-4176-B638-8AC63F58D659}" srcOrd="0" destOrd="0" presId="urn:microsoft.com/office/officeart/2005/8/layout/vList2"/>
    <dgm:cxn modelId="{008DF9A7-E5F0-446C-AAF3-2DDC85C2E4F9}" srcId="{7496EC61-F6F5-48C4-838F-4795F632759A}" destId="{A72CEEAF-4F69-4DE6-827A-3EB913DE500F}" srcOrd="0" destOrd="0" parTransId="{0F661A28-9B8C-417C-8CDB-E1279988D15C}" sibTransId="{6905245E-7E47-4F24-9D53-BEE54FA1B674}"/>
    <dgm:cxn modelId="{76CEDBEB-51FA-41AE-B354-57A9FA8F073B}" srcId="{A72CEEAF-4F69-4DE6-827A-3EB913DE500F}" destId="{2E7C32FE-EBB9-492A-9EAD-C82D236C79B5}" srcOrd="0" destOrd="0" parTransId="{8263BC12-B838-469C-A621-54DA06D011C6}" sibTransId="{90BA4975-2510-4400-834A-7A66A614EBB0}"/>
    <dgm:cxn modelId="{A238792D-F83D-4AE4-A0B5-A4D0D1BE9986}" type="presParOf" srcId="{2A3A9AEA-6CC1-43C3-9969-F084C87A375E}" destId="{A9323706-D8CA-45E2-B764-E22020F2EB79}" srcOrd="0" destOrd="0" presId="urn:microsoft.com/office/officeart/2005/8/layout/vList2"/>
    <dgm:cxn modelId="{803FD4A8-EEFD-483F-BCA3-84CD1483CF72}" type="presParOf" srcId="{2A3A9AEA-6CC1-43C3-9969-F084C87A375E}" destId="{07AB80D3-F589-4176-B638-8AC63F58D659}" srcOrd="1" destOrd="0" presId="urn:microsoft.com/office/officeart/2005/8/layout/vList2"/>
    <dgm:cxn modelId="{2E4A7301-E298-4941-804A-3C52CC76C416}" type="presParOf" srcId="{2A3A9AEA-6CC1-43C3-9969-F084C87A375E}" destId="{8F126600-A191-45A1-B8E6-EEEDE718279F}" srcOrd="2" destOrd="0" presId="urn:microsoft.com/office/officeart/2005/8/layout/vList2"/>
    <dgm:cxn modelId="{9E68B65F-093B-4A95-BA7A-D51B3A59779E}" type="presParOf" srcId="{2A3A9AEA-6CC1-43C3-9969-F084C87A375E}" destId="{10A190CA-B7E0-4AD7-A109-E1DBD90DDC29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FD0DFE0-4D73-4A59-BDE7-06EC3493FA1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C0CCD71-C4E7-467E-AC3A-638590085C2C}">
      <dgm:prSet phldrT="[Text]"/>
      <dgm:spPr/>
      <dgm:t>
        <a:bodyPr/>
        <a:lstStyle/>
        <a:p>
          <a:r>
            <a:rPr lang="cs-CZ" smtClean="0"/>
            <a:t>Dospělý</a:t>
          </a:r>
          <a:endParaRPr lang="cs-CZ"/>
        </a:p>
      </dgm:t>
    </dgm:pt>
    <dgm:pt modelId="{FAF4CAD8-8F3A-445C-9CB9-E68F89D46120}" type="parTrans" cxnId="{28B48467-DA15-4413-8B4B-3B76BBF18906}">
      <dgm:prSet/>
      <dgm:spPr/>
      <dgm:t>
        <a:bodyPr/>
        <a:lstStyle/>
        <a:p>
          <a:endParaRPr lang="cs-CZ"/>
        </a:p>
      </dgm:t>
    </dgm:pt>
    <dgm:pt modelId="{EF186EF4-4557-47E6-9687-3E9F72CC1873}" type="sibTrans" cxnId="{28B48467-DA15-4413-8B4B-3B76BBF18906}">
      <dgm:prSet/>
      <dgm:spPr/>
      <dgm:t>
        <a:bodyPr/>
        <a:lstStyle/>
        <a:p>
          <a:endParaRPr lang="cs-CZ"/>
        </a:p>
      </dgm:t>
    </dgm:pt>
    <dgm:pt modelId="{DD0FD02D-0AF2-46B9-95CD-5DEF6318822B}">
      <dgm:prSet phldrT="[Text]"/>
      <dgm:spPr/>
      <dgm:t>
        <a:bodyPr/>
        <a:lstStyle/>
        <a:p>
          <a:r>
            <a:rPr lang="cs-CZ" smtClean="0"/>
            <a:t>výživa podle charakteru práce a pohlaví</a:t>
          </a:r>
          <a:endParaRPr lang="cs-CZ"/>
        </a:p>
      </dgm:t>
    </dgm:pt>
    <dgm:pt modelId="{74D0210B-BC76-4BC5-AADF-CD4D03267EA0}" type="parTrans" cxnId="{F3187F22-A36A-472D-A9BE-F54E5B63D159}">
      <dgm:prSet/>
      <dgm:spPr/>
      <dgm:t>
        <a:bodyPr/>
        <a:lstStyle/>
        <a:p>
          <a:endParaRPr lang="cs-CZ"/>
        </a:p>
      </dgm:t>
    </dgm:pt>
    <dgm:pt modelId="{8016997C-8B98-400E-BD2E-35E7F4609C5E}" type="sibTrans" cxnId="{F3187F22-A36A-472D-A9BE-F54E5B63D159}">
      <dgm:prSet/>
      <dgm:spPr/>
      <dgm:t>
        <a:bodyPr/>
        <a:lstStyle/>
        <a:p>
          <a:endParaRPr lang="cs-CZ"/>
        </a:p>
      </dgm:t>
    </dgm:pt>
    <dgm:pt modelId="{1ACBADF2-DE27-4C12-BA82-707C080A610C}">
      <dgm:prSet phldrT="[Text]"/>
      <dgm:spPr/>
      <dgm:t>
        <a:bodyPr/>
        <a:lstStyle/>
        <a:p>
          <a:r>
            <a:rPr lang="cs-CZ" smtClean="0"/>
            <a:t>Stáří</a:t>
          </a:r>
          <a:endParaRPr lang="cs-CZ"/>
        </a:p>
      </dgm:t>
    </dgm:pt>
    <dgm:pt modelId="{4DF223E1-2559-402C-909B-30614517C313}" type="parTrans" cxnId="{A5ABF2D0-60FD-45AE-B56D-86E31B4B9A23}">
      <dgm:prSet/>
      <dgm:spPr/>
      <dgm:t>
        <a:bodyPr/>
        <a:lstStyle/>
        <a:p>
          <a:endParaRPr lang="cs-CZ"/>
        </a:p>
      </dgm:t>
    </dgm:pt>
    <dgm:pt modelId="{881123A2-1779-460D-B6B2-108A79ABA722}" type="sibTrans" cxnId="{A5ABF2D0-60FD-45AE-B56D-86E31B4B9A23}">
      <dgm:prSet/>
      <dgm:spPr/>
      <dgm:t>
        <a:bodyPr/>
        <a:lstStyle/>
        <a:p>
          <a:endParaRPr lang="cs-CZ"/>
        </a:p>
      </dgm:t>
    </dgm:pt>
    <dgm:pt modelId="{60A92DDC-DE2D-442C-88E9-F7C16564438E}">
      <dgm:prSet phldrT="[Text]"/>
      <dgm:spPr/>
      <dgm:t>
        <a:bodyPr/>
        <a:lstStyle/>
        <a:p>
          <a:r>
            <a:rPr lang="cs-CZ" smtClean="0"/>
            <a:t>potřeba méně energie, dostatek vitamínů, tekutin</a:t>
          </a:r>
          <a:endParaRPr lang="cs-CZ"/>
        </a:p>
      </dgm:t>
    </dgm:pt>
    <dgm:pt modelId="{F5DEA41A-E75B-4299-ABDA-0D4962663A05}" type="parTrans" cxnId="{B13932F8-B716-4EBC-BC8E-D79506E31173}">
      <dgm:prSet/>
      <dgm:spPr/>
      <dgm:t>
        <a:bodyPr/>
        <a:lstStyle/>
        <a:p>
          <a:endParaRPr lang="cs-CZ"/>
        </a:p>
      </dgm:t>
    </dgm:pt>
    <dgm:pt modelId="{8080BFE4-DA26-46DF-BDD2-6AE6BD4B3124}" type="sibTrans" cxnId="{B13932F8-B716-4EBC-BC8E-D79506E31173}">
      <dgm:prSet/>
      <dgm:spPr/>
      <dgm:t>
        <a:bodyPr/>
        <a:lstStyle/>
        <a:p>
          <a:endParaRPr lang="cs-CZ"/>
        </a:p>
      </dgm:t>
    </dgm:pt>
    <dgm:pt modelId="{F14F2144-B455-4257-8515-791E2CCC4CEF}" type="pres">
      <dgm:prSet presAssocID="{3FD0DFE0-4D73-4A59-BDE7-06EC3493FA1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CF2BC243-94D9-4A94-96EE-12D57242799C}" type="pres">
      <dgm:prSet presAssocID="{3C0CCD71-C4E7-467E-AC3A-638590085C2C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7E14566-CA76-4C80-A303-5A0F3A582A18}" type="pres">
      <dgm:prSet presAssocID="{3C0CCD71-C4E7-467E-AC3A-638590085C2C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B80EC3E-3F2C-47B8-92E4-A8139217C1EE}" type="pres">
      <dgm:prSet presAssocID="{1ACBADF2-DE27-4C12-BA82-707C080A610C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51AB975-5920-4C3A-8D12-124A2224322D}" type="pres">
      <dgm:prSet presAssocID="{1ACBADF2-DE27-4C12-BA82-707C080A610C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AE14F27-F8C0-4F02-AC61-2D0839AE4B2C}" type="presOf" srcId="{3FD0DFE0-4D73-4A59-BDE7-06EC3493FA12}" destId="{F14F2144-B455-4257-8515-791E2CCC4CEF}" srcOrd="0" destOrd="0" presId="urn:microsoft.com/office/officeart/2005/8/layout/vList2"/>
    <dgm:cxn modelId="{28B48467-DA15-4413-8B4B-3B76BBF18906}" srcId="{3FD0DFE0-4D73-4A59-BDE7-06EC3493FA12}" destId="{3C0CCD71-C4E7-467E-AC3A-638590085C2C}" srcOrd="0" destOrd="0" parTransId="{FAF4CAD8-8F3A-445C-9CB9-E68F89D46120}" sibTransId="{EF186EF4-4557-47E6-9687-3E9F72CC1873}"/>
    <dgm:cxn modelId="{C363B542-D007-4D71-9AE6-4C8E63E74DD4}" type="presOf" srcId="{DD0FD02D-0AF2-46B9-95CD-5DEF6318822B}" destId="{07E14566-CA76-4C80-A303-5A0F3A582A18}" srcOrd="0" destOrd="0" presId="urn:microsoft.com/office/officeart/2005/8/layout/vList2"/>
    <dgm:cxn modelId="{A5ABF2D0-60FD-45AE-B56D-86E31B4B9A23}" srcId="{3FD0DFE0-4D73-4A59-BDE7-06EC3493FA12}" destId="{1ACBADF2-DE27-4C12-BA82-707C080A610C}" srcOrd="1" destOrd="0" parTransId="{4DF223E1-2559-402C-909B-30614517C313}" sibTransId="{881123A2-1779-460D-B6B2-108A79ABA722}"/>
    <dgm:cxn modelId="{B13932F8-B716-4EBC-BC8E-D79506E31173}" srcId="{1ACBADF2-DE27-4C12-BA82-707C080A610C}" destId="{60A92DDC-DE2D-442C-88E9-F7C16564438E}" srcOrd="0" destOrd="0" parTransId="{F5DEA41A-E75B-4299-ABDA-0D4962663A05}" sibTransId="{8080BFE4-DA26-46DF-BDD2-6AE6BD4B3124}"/>
    <dgm:cxn modelId="{8502557C-58C2-43C9-89A1-96088C005F4F}" type="presOf" srcId="{1ACBADF2-DE27-4C12-BA82-707C080A610C}" destId="{CB80EC3E-3F2C-47B8-92E4-A8139217C1EE}" srcOrd="0" destOrd="0" presId="urn:microsoft.com/office/officeart/2005/8/layout/vList2"/>
    <dgm:cxn modelId="{FDB72517-A3AB-4C00-B960-2891F1B904C6}" type="presOf" srcId="{60A92DDC-DE2D-442C-88E9-F7C16564438E}" destId="{551AB975-5920-4C3A-8D12-124A2224322D}" srcOrd="0" destOrd="0" presId="urn:microsoft.com/office/officeart/2005/8/layout/vList2"/>
    <dgm:cxn modelId="{F3187F22-A36A-472D-A9BE-F54E5B63D159}" srcId="{3C0CCD71-C4E7-467E-AC3A-638590085C2C}" destId="{DD0FD02D-0AF2-46B9-95CD-5DEF6318822B}" srcOrd="0" destOrd="0" parTransId="{74D0210B-BC76-4BC5-AADF-CD4D03267EA0}" sibTransId="{8016997C-8B98-400E-BD2E-35E7F4609C5E}"/>
    <dgm:cxn modelId="{F1B295A0-B4E2-48BC-ABF7-EF5C0842617C}" type="presOf" srcId="{3C0CCD71-C4E7-467E-AC3A-638590085C2C}" destId="{CF2BC243-94D9-4A94-96EE-12D57242799C}" srcOrd="0" destOrd="0" presId="urn:microsoft.com/office/officeart/2005/8/layout/vList2"/>
    <dgm:cxn modelId="{CC436604-B99F-4C03-B4F4-F2ECA909BCEF}" type="presParOf" srcId="{F14F2144-B455-4257-8515-791E2CCC4CEF}" destId="{CF2BC243-94D9-4A94-96EE-12D57242799C}" srcOrd="0" destOrd="0" presId="urn:microsoft.com/office/officeart/2005/8/layout/vList2"/>
    <dgm:cxn modelId="{6954BC9A-1C3A-4C42-87D3-A9CCFAD3F37E}" type="presParOf" srcId="{F14F2144-B455-4257-8515-791E2CCC4CEF}" destId="{07E14566-CA76-4C80-A303-5A0F3A582A18}" srcOrd="1" destOrd="0" presId="urn:microsoft.com/office/officeart/2005/8/layout/vList2"/>
    <dgm:cxn modelId="{5C12D9B9-F2C9-4968-9FBF-E035EB267028}" type="presParOf" srcId="{F14F2144-B455-4257-8515-791E2CCC4CEF}" destId="{CB80EC3E-3F2C-47B8-92E4-A8139217C1EE}" srcOrd="2" destOrd="0" presId="urn:microsoft.com/office/officeart/2005/8/layout/vList2"/>
    <dgm:cxn modelId="{471D6682-89CA-4A67-94BE-302AC97C8B28}" type="presParOf" srcId="{F14F2144-B455-4257-8515-791E2CCC4CEF}" destId="{551AB975-5920-4C3A-8D12-124A2224322D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486FDC7-BA3C-4924-B41B-2948FB31F1D5}">
      <dsp:nvSpPr>
        <dsp:cNvPr id="0" name=""/>
        <dsp:cNvSpPr/>
      </dsp:nvSpPr>
      <dsp:spPr>
        <a:xfrm>
          <a:off x="0" y="15794"/>
          <a:ext cx="8229600" cy="11992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000" kern="1200" smtClean="0"/>
            <a:t>Výživa těhotných žen</a:t>
          </a:r>
          <a:endParaRPr lang="cs-CZ" sz="5000" kern="1200"/>
        </a:p>
      </dsp:txBody>
      <dsp:txXfrm>
        <a:off x="0" y="15794"/>
        <a:ext cx="8229600" cy="1199250"/>
      </dsp:txXfrm>
    </dsp:sp>
    <dsp:sp modelId="{8608173A-A835-4892-AD63-90FEA244A976}">
      <dsp:nvSpPr>
        <dsp:cNvPr id="0" name=""/>
        <dsp:cNvSpPr/>
      </dsp:nvSpPr>
      <dsp:spPr>
        <a:xfrm>
          <a:off x="0" y="1215044"/>
          <a:ext cx="8229600" cy="10091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5560" rIns="199136" bIns="355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2800" kern="1200" smtClean="0"/>
            <a:t>zvýšené nároky na bílkoviny, Ca, P, Fe, I a vitamíny</a:t>
          </a:r>
          <a:endParaRPr lang="cs-CZ" sz="2800" kern="120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3200" kern="1200" smtClean="0"/>
            <a:t>vyloučit</a:t>
          </a:r>
          <a:r>
            <a:rPr lang="cs-CZ" sz="3000" kern="1200" smtClean="0"/>
            <a:t> cigarety, alkohol, drogy</a:t>
          </a:r>
          <a:endParaRPr lang="cs-CZ" sz="3000" kern="1200"/>
        </a:p>
      </dsp:txBody>
      <dsp:txXfrm>
        <a:off x="0" y="1215044"/>
        <a:ext cx="8229600" cy="1009125"/>
      </dsp:txXfrm>
    </dsp:sp>
    <dsp:sp modelId="{379E33D6-58E2-4283-B5B0-061C732DB8DE}">
      <dsp:nvSpPr>
        <dsp:cNvPr id="0" name=""/>
        <dsp:cNvSpPr/>
      </dsp:nvSpPr>
      <dsp:spPr>
        <a:xfrm>
          <a:off x="0" y="2224169"/>
          <a:ext cx="8229600" cy="11992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000" kern="1200" smtClean="0"/>
            <a:t>Výživa kojících žen</a:t>
          </a:r>
          <a:endParaRPr lang="cs-CZ" sz="5000" kern="1200"/>
        </a:p>
      </dsp:txBody>
      <dsp:txXfrm>
        <a:off x="0" y="2224169"/>
        <a:ext cx="8229600" cy="1199250"/>
      </dsp:txXfrm>
    </dsp:sp>
    <dsp:sp modelId="{7ABC68AD-867A-4E2C-BEB9-BB50BE77A0F3}">
      <dsp:nvSpPr>
        <dsp:cNvPr id="0" name=""/>
        <dsp:cNvSpPr/>
      </dsp:nvSpPr>
      <dsp:spPr>
        <a:xfrm>
          <a:off x="0" y="3423419"/>
          <a:ext cx="8229600" cy="10867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40640" rIns="227584" bIns="40640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3200" kern="1200" smtClean="0"/>
            <a:t>zvýšené nároky jako v těhotenství</a:t>
          </a:r>
          <a:endParaRPr lang="cs-CZ" sz="3200" kern="120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3200" kern="1200" smtClean="0"/>
            <a:t>zvýšení příjmu tekutin</a:t>
          </a:r>
          <a:endParaRPr lang="cs-CZ" sz="3200" kern="1200"/>
        </a:p>
      </dsp:txBody>
      <dsp:txXfrm>
        <a:off x="0" y="3423419"/>
        <a:ext cx="8229600" cy="108675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5785A4A-3144-4A5E-9AFE-A521664184B1}">
      <dsp:nvSpPr>
        <dsp:cNvPr id="0" name=""/>
        <dsp:cNvSpPr/>
      </dsp:nvSpPr>
      <dsp:spPr>
        <a:xfrm>
          <a:off x="0" y="38372"/>
          <a:ext cx="8229600" cy="9833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100" kern="1200" smtClean="0"/>
            <a:t>Novorozenci a kojenci</a:t>
          </a:r>
          <a:endParaRPr lang="cs-CZ" sz="4100" kern="1200"/>
        </a:p>
      </dsp:txBody>
      <dsp:txXfrm>
        <a:off x="0" y="38372"/>
        <a:ext cx="8229600" cy="983384"/>
      </dsp:txXfrm>
    </dsp:sp>
    <dsp:sp modelId="{DF52BB29-1DEE-41DE-9762-24330E581C2C}">
      <dsp:nvSpPr>
        <dsp:cNvPr id="0" name=""/>
        <dsp:cNvSpPr/>
      </dsp:nvSpPr>
      <dsp:spPr>
        <a:xfrm>
          <a:off x="0" y="1021757"/>
          <a:ext cx="8229600" cy="14852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52070" rIns="291592" bIns="52070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3200" kern="1200" smtClean="0"/>
            <a:t>mateřské mléko, později ovocné a zeleninové šťávy, obilné kaše, masité přídavky, strava se nesolí! a málo přislazuje</a:t>
          </a:r>
          <a:endParaRPr lang="cs-CZ" sz="3200" kern="1200"/>
        </a:p>
      </dsp:txBody>
      <dsp:txXfrm>
        <a:off x="0" y="1021757"/>
        <a:ext cx="8229600" cy="1485225"/>
      </dsp:txXfrm>
    </dsp:sp>
    <dsp:sp modelId="{323DAEAA-7F0E-4042-ACA6-42692467F829}">
      <dsp:nvSpPr>
        <dsp:cNvPr id="0" name=""/>
        <dsp:cNvSpPr/>
      </dsp:nvSpPr>
      <dsp:spPr>
        <a:xfrm>
          <a:off x="0" y="2506982"/>
          <a:ext cx="8229600" cy="9833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100" kern="1200" smtClean="0"/>
            <a:t>Batolata</a:t>
          </a:r>
          <a:endParaRPr lang="cs-CZ" sz="4100" kern="1200"/>
        </a:p>
      </dsp:txBody>
      <dsp:txXfrm>
        <a:off x="0" y="2506982"/>
        <a:ext cx="8229600" cy="983384"/>
      </dsp:txXfrm>
    </dsp:sp>
    <dsp:sp modelId="{328A2A52-1A65-4D1B-9C19-3C76A7484F8D}">
      <dsp:nvSpPr>
        <dsp:cNvPr id="0" name=""/>
        <dsp:cNvSpPr/>
      </dsp:nvSpPr>
      <dsp:spPr>
        <a:xfrm>
          <a:off x="0" y="3490367"/>
          <a:ext cx="8229600" cy="9972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52070" rIns="291592" bIns="52070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3200" kern="1200" smtClean="0"/>
            <a:t>mléčný základ, ovoce, zelenina, maso, ryby, vejce</a:t>
          </a:r>
          <a:endParaRPr lang="cs-CZ" sz="3200" kern="1200"/>
        </a:p>
      </dsp:txBody>
      <dsp:txXfrm>
        <a:off x="0" y="3490367"/>
        <a:ext cx="8229600" cy="99722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5E392-5066-41B9-9364-5073A69EBB8E}" type="datetimeFigureOut">
              <a:rPr lang="cs-CZ" smtClean="0"/>
              <a:pPr/>
              <a:t>10.7.2013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81F27-6588-4BE1-B7B3-DB102F821F1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5E392-5066-41B9-9364-5073A69EBB8E}" type="datetimeFigureOut">
              <a:rPr lang="cs-CZ" smtClean="0"/>
              <a:pPr/>
              <a:t>10.7.2013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81F27-6588-4BE1-B7B3-DB102F821F1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5E392-5066-41B9-9364-5073A69EBB8E}" type="datetimeFigureOut">
              <a:rPr lang="cs-CZ" smtClean="0"/>
              <a:pPr/>
              <a:t>10.7.2013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81F27-6588-4BE1-B7B3-DB102F821F1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5E392-5066-41B9-9364-5073A69EBB8E}" type="datetimeFigureOut">
              <a:rPr lang="cs-CZ" smtClean="0"/>
              <a:pPr/>
              <a:t>10.7.2013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81F27-6588-4BE1-B7B3-DB102F821F1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5E392-5066-41B9-9364-5073A69EBB8E}" type="datetimeFigureOut">
              <a:rPr lang="cs-CZ" smtClean="0"/>
              <a:pPr/>
              <a:t>10.7.2013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81F27-6588-4BE1-B7B3-DB102F821F1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5E392-5066-41B9-9364-5073A69EBB8E}" type="datetimeFigureOut">
              <a:rPr lang="cs-CZ" smtClean="0"/>
              <a:pPr/>
              <a:t>10.7.2013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81F27-6588-4BE1-B7B3-DB102F821F1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5E392-5066-41B9-9364-5073A69EBB8E}" type="datetimeFigureOut">
              <a:rPr lang="cs-CZ" smtClean="0"/>
              <a:pPr/>
              <a:t>10.7.2013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81F27-6588-4BE1-B7B3-DB102F821F1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5E392-5066-41B9-9364-5073A69EBB8E}" type="datetimeFigureOut">
              <a:rPr lang="cs-CZ" smtClean="0"/>
              <a:pPr/>
              <a:t>10.7.2013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81F27-6588-4BE1-B7B3-DB102F821F1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5E392-5066-41B9-9364-5073A69EBB8E}" type="datetimeFigureOut">
              <a:rPr lang="cs-CZ" smtClean="0"/>
              <a:pPr/>
              <a:t>10.7.2013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81F27-6588-4BE1-B7B3-DB102F821F1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5E392-5066-41B9-9364-5073A69EBB8E}" type="datetimeFigureOut">
              <a:rPr lang="cs-CZ" smtClean="0"/>
              <a:pPr/>
              <a:t>10.7.2013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81F27-6588-4BE1-B7B3-DB102F821F1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5E392-5066-41B9-9364-5073A69EBB8E}" type="datetimeFigureOut">
              <a:rPr lang="cs-CZ" smtClean="0"/>
              <a:pPr/>
              <a:t>10.7.2013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81F27-6588-4BE1-B7B3-DB102F821F1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55E392-5066-41B9-9364-5073A69EBB8E}" type="datetimeFigureOut">
              <a:rPr lang="cs-CZ" smtClean="0"/>
              <a:pPr/>
              <a:t>10.7.2013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81F27-6588-4BE1-B7B3-DB102F821F1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3921299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80000"/>
              </a:lnSpc>
              <a:tabLst>
                <a:tab pos="2428875" algn="l"/>
              </a:tabLst>
            </a:pPr>
            <a:r>
              <a:rPr lang="cs-CZ" b="1" dirty="0" smtClean="0"/>
              <a:t>Označení materiálu:</a:t>
            </a:r>
            <a:r>
              <a:rPr lang="cs-CZ" dirty="0" smtClean="0"/>
              <a:t> </a:t>
            </a:r>
            <a:r>
              <a:rPr lang="cs-CZ" smtClean="0"/>
              <a:t>	</a:t>
            </a:r>
            <a:r>
              <a:rPr lang="cs-CZ" smtClean="0"/>
              <a:t>VY_32_INOVACE_DVOLE_SUROVINY1_11</a:t>
            </a:r>
            <a:endParaRPr lang="cs-CZ" b="1" dirty="0" smtClean="0"/>
          </a:p>
          <a:p>
            <a:pPr>
              <a:lnSpc>
                <a:spcPct val="80000"/>
              </a:lnSpc>
              <a:tabLst>
                <a:tab pos="2428875" algn="l"/>
              </a:tabLst>
            </a:pPr>
            <a:r>
              <a:rPr lang="cs-CZ" b="1" dirty="0" smtClean="0"/>
              <a:t>Název materiálu:</a:t>
            </a:r>
            <a:r>
              <a:rPr lang="cs-CZ" dirty="0" smtClean="0"/>
              <a:t>	Druhy výživy			</a:t>
            </a:r>
            <a:endParaRPr lang="cs-CZ" b="1" dirty="0" smtClean="0"/>
          </a:p>
          <a:p>
            <a:pPr>
              <a:lnSpc>
                <a:spcPct val="80000"/>
              </a:lnSpc>
              <a:tabLst>
                <a:tab pos="2428875" algn="l"/>
              </a:tabLst>
            </a:pPr>
            <a:r>
              <a:rPr lang="cs-CZ" b="1" dirty="0" smtClean="0"/>
              <a:t>Tematická oblast:	</a:t>
            </a:r>
            <a:r>
              <a:rPr lang="cs-CZ" dirty="0" smtClean="0"/>
              <a:t>Suroviny, 1. ročník</a:t>
            </a:r>
          </a:p>
          <a:p>
            <a:pPr>
              <a:lnSpc>
                <a:spcPct val="80000"/>
              </a:lnSpc>
              <a:tabLst>
                <a:tab pos="2428875" algn="l"/>
              </a:tabLst>
            </a:pPr>
            <a:r>
              <a:rPr lang="cs-CZ" b="1" dirty="0" smtClean="0"/>
              <a:t>Anotace:</a:t>
            </a:r>
            <a:r>
              <a:rPr lang="cs-CZ" dirty="0" smtClean="0"/>
              <a:t>	Prezentace slouží k výkladu nového učiva.</a:t>
            </a:r>
            <a:endParaRPr lang="en-US" i="1" dirty="0" smtClean="0"/>
          </a:p>
          <a:p>
            <a:pPr>
              <a:lnSpc>
                <a:spcPct val="80000"/>
              </a:lnSpc>
              <a:tabLst>
                <a:tab pos="2428875" algn="l"/>
              </a:tabLst>
            </a:pPr>
            <a:r>
              <a:rPr lang="cs-CZ" b="1" dirty="0" smtClean="0"/>
              <a:t>Očekávaný výstup:</a:t>
            </a:r>
            <a:r>
              <a:rPr lang="cs-CZ" dirty="0" smtClean="0"/>
              <a:t>	Materiál seznámí žáky s rozdělením výživy v jednotlivých 	obdobích života a  při různých onemocnění. </a:t>
            </a:r>
          </a:p>
          <a:p>
            <a:pPr>
              <a:lnSpc>
                <a:spcPct val="80000"/>
              </a:lnSpc>
              <a:tabLst>
                <a:tab pos="2428875" algn="l"/>
              </a:tabLst>
            </a:pPr>
            <a:r>
              <a:rPr lang="cs-CZ" b="1" dirty="0" smtClean="0"/>
              <a:t>Klíčová slova:	</a:t>
            </a:r>
            <a:r>
              <a:rPr lang="cs-CZ" dirty="0" smtClean="0"/>
              <a:t>diferencovaná výživa, léčebná výživa, dieta</a:t>
            </a:r>
          </a:p>
          <a:p>
            <a:pPr>
              <a:lnSpc>
                <a:spcPct val="80000"/>
              </a:lnSpc>
              <a:tabLst>
                <a:tab pos="2428875" algn="l"/>
              </a:tabLst>
            </a:pPr>
            <a:r>
              <a:rPr lang="cs-CZ" b="1" dirty="0" smtClean="0"/>
              <a:t>Metodika:</a:t>
            </a:r>
            <a:r>
              <a:rPr lang="cs-CZ" dirty="0" smtClean="0"/>
              <a:t> 	Podklad k výuce nové látky.</a:t>
            </a:r>
            <a:endParaRPr lang="cs-CZ" b="1" dirty="0" smtClean="0"/>
          </a:p>
          <a:p>
            <a:pPr>
              <a:lnSpc>
                <a:spcPct val="80000"/>
              </a:lnSpc>
              <a:tabLst>
                <a:tab pos="2428875" algn="l"/>
              </a:tabLst>
            </a:pPr>
            <a:r>
              <a:rPr lang="cs-CZ" b="1" dirty="0" smtClean="0"/>
              <a:t>Obor:</a:t>
            </a:r>
            <a:r>
              <a:rPr lang="cs-CZ" dirty="0" smtClean="0"/>
              <a:t>	29-54-H/01 Cukrář		</a:t>
            </a:r>
            <a:endParaRPr lang="cs-CZ" b="1" dirty="0" smtClean="0"/>
          </a:p>
          <a:p>
            <a:pPr>
              <a:lnSpc>
                <a:spcPct val="80000"/>
              </a:lnSpc>
              <a:tabLst>
                <a:tab pos="2428875" algn="l"/>
              </a:tabLst>
            </a:pPr>
            <a:r>
              <a:rPr lang="cs-CZ" b="1" dirty="0" smtClean="0"/>
              <a:t>Ročník:</a:t>
            </a:r>
            <a:r>
              <a:rPr lang="cs-CZ" dirty="0" smtClean="0"/>
              <a:t>	1.</a:t>
            </a:r>
            <a:endParaRPr lang="cs-CZ" b="1" dirty="0" smtClean="0"/>
          </a:p>
          <a:p>
            <a:pPr>
              <a:lnSpc>
                <a:spcPct val="80000"/>
              </a:lnSpc>
              <a:tabLst>
                <a:tab pos="2428875" algn="l"/>
              </a:tabLst>
            </a:pPr>
            <a:r>
              <a:rPr lang="cs-CZ" b="1" dirty="0" smtClean="0"/>
              <a:t>Autor:</a:t>
            </a:r>
            <a:r>
              <a:rPr lang="cs-CZ" dirty="0" smtClean="0"/>
              <a:t> 	Ing. Lenka Dvořáčková</a:t>
            </a:r>
            <a:endParaRPr lang="cs-CZ" b="1" dirty="0" smtClean="0"/>
          </a:p>
          <a:p>
            <a:pPr>
              <a:lnSpc>
                <a:spcPct val="80000"/>
              </a:lnSpc>
              <a:tabLst>
                <a:tab pos="2428875" algn="l"/>
              </a:tabLst>
            </a:pPr>
            <a:r>
              <a:rPr lang="cs-CZ" b="1" dirty="0" smtClean="0"/>
              <a:t>Zpracováno dne:	</a:t>
            </a:r>
            <a:r>
              <a:rPr lang="cs-CZ" dirty="0" smtClean="0"/>
              <a:t>18. 01. 2013</a:t>
            </a:r>
            <a:endParaRPr lang="cs-CZ" b="1" dirty="0" smtClean="0"/>
          </a:p>
          <a:p>
            <a:pPr>
              <a:lnSpc>
                <a:spcPct val="80000"/>
              </a:lnSpc>
              <a:tabLst>
                <a:tab pos="2428875" algn="l"/>
              </a:tabLst>
            </a:pPr>
            <a:endParaRPr lang="en-US" dirty="0" smtClean="0"/>
          </a:p>
          <a:p>
            <a:pPr>
              <a:lnSpc>
                <a:spcPct val="80000"/>
              </a:lnSpc>
              <a:tabLst>
                <a:tab pos="2428875" algn="l"/>
              </a:tabLst>
            </a:pPr>
            <a:r>
              <a:rPr lang="en-US" dirty="0" err="1" smtClean="0"/>
              <a:t>Prohlašuji</a:t>
            </a:r>
            <a:r>
              <a:rPr lang="en-US" dirty="0" smtClean="0"/>
              <a:t>, </a:t>
            </a:r>
            <a:r>
              <a:rPr lang="en-US" dirty="0" err="1" smtClean="0"/>
              <a:t>že</a:t>
            </a:r>
            <a:r>
              <a:rPr lang="en-US" dirty="0" smtClean="0"/>
              <a:t> </a:t>
            </a:r>
            <a:r>
              <a:rPr lang="en-US" dirty="0" err="1" smtClean="0"/>
              <a:t>při</a:t>
            </a:r>
            <a:r>
              <a:rPr lang="en-US" dirty="0" smtClean="0"/>
              <a:t> </a:t>
            </a:r>
            <a:r>
              <a:rPr lang="en-US" dirty="0" err="1" smtClean="0"/>
              <a:t>tvorbě</a:t>
            </a:r>
            <a:r>
              <a:rPr lang="en-US" dirty="0" smtClean="0"/>
              <a:t> </a:t>
            </a:r>
            <a:r>
              <a:rPr lang="en-US" dirty="0" err="1" smtClean="0"/>
              <a:t>výukového</a:t>
            </a:r>
            <a:r>
              <a:rPr lang="en-US" dirty="0" smtClean="0"/>
              <a:t> </a:t>
            </a:r>
            <a:r>
              <a:rPr lang="en-US" dirty="0" err="1" smtClean="0"/>
              <a:t>materiálu</a:t>
            </a:r>
            <a:r>
              <a:rPr lang="en-US" dirty="0" smtClean="0"/>
              <a:t> </a:t>
            </a:r>
            <a:r>
              <a:rPr lang="en-US" dirty="0" err="1" smtClean="0"/>
              <a:t>jsem</a:t>
            </a:r>
            <a:r>
              <a:rPr lang="en-US" dirty="0" smtClean="0"/>
              <a:t> </a:t>
            </a:r>
            <a:r>
              <a:rPr lang="en-US" dirty="0" err="1" smtClean="0"/>
              <a:t>respektoval</a:t>
            </a:r>
            <a:r>
              <a:rPr lang="en-US" dirty="0" smtClean="0"/>
              <a:t>(a) </a:t>
            </a:r>
            <a:r>
              <a:rPr lang="en-US" dirty="0" err="1" smtClean="0"/>
              <a:t>všeobecně</a:t>
            </a:r>
            <a:r>
              <a:rPr lang="en-US" dirty="0" smtClean="0"/>
              <a:t> </a:t>
            </a:r>
            <a:r>
              <a:rPr lang="en-US" dirty="0" err="1" smtClean="0"/>
              <a:t>užívané</a:t>
            </a:r>
            <a:r>
              <a:rPr lang="en-US" dirty="0" smtClean="0"/>
              <a:t> </a:t>
            </a:r>
            <a:r>
              <a:rPr lang="en-US" dirty="0" err="1" smtClean="0"/>
              <a:t>právní</a:t>
            </a:r>
            <a:r>
              <a:rPr lang="en-US" dirty="0" smtClean="0"/>
              <a:t> a </a:t>
            </a:r>
            <a:r>
              <a:rPr lang="en-US" dirty="0" err="1" smtClean="0"/>
              <a:t>morální</a:t>
            </a:r>
            <a:r>
              <a:rPr lang="en-US" dirty="0" smtClean="0"/>
              <a:t> </a:t>
            </a:r>
            <a:r>
              <a:rPr lang="en-US" dirty="0" err="1" smtClean="0"/>
              <a:t>zvyklosti</a:t>
            </a:r>
            <a:r>
              <a:rPr lang="en-US" dirty="0" smtClean="0"/>
              <a:t>, </a:t>
            </a:r>
            <a:r>
              <a:rPr lang="en-US" dirty="0" err="1" smtClean="0"/>
              <a:t>autorská</a:t>
            </a:r>
            <a:r>
              <a:rPr lang="en-US" dirty="0" smtClean="0"/>
              <a:t> a </a:t>
            </a:r>
            <a:r>
              <a:rPr lang="en-US" dirty="0" err="1" smtClean="0"/>
              <a:t>jiná</a:t>
            </a:r>
            <a:r>
              <a:rPr lang="en-US" dirty="0" smtClean="0"/>
              <a:t> </a:t>
            </a:r>
            <a:r>
              <a:rPr lang="en-US" dirty="0" err="1" smtClean="0"/>
              <a:t>práva</a:t>
            </a:r>
            <a:r>
              <a:rPr lang="en-US" dirty="0" smtClean="0"/>
              <a:t> </a:t>
            </a:r>
            <a:r>
              <a:rPr lang="en-US" dirty="0" err="1" smtClean="0"/>
              <a:t>třetích</a:t>
            </a:r>
            <a:r>
              <a:rPr lang="en-US" dirty="0" smtClean="0"/>
              <a:t> </a:t>
            </a:r>
            <a:r>
              <a:rPr lang="en-US" dirty="0" err="1" smtClean="0"/>
              <a:t>osob</a:t>
            </a:r>
            <a:r>
              <a:rPr lang="en-US" dirty="0" smtClean="0"/>
              <a:t>, </a:t>
            </a:r>
            <a:r>
              <a:rPr lang="en-US" dirty="0" err="1" smtClean="0"/>
              <a:t>zejména</a:t>
            </a:r>
            <a:r>
              <a:rPr lang="en-US" dirty="0" smtClean="0"/>
              <a:t> </a:t>
            </a:r>
            <a:r>
              <a:rPr lang="en-US" dirty="0" err="1" smtClean="0"/>
              <a:t>práva</a:t>
            </a:r>
            <a:r>
              <a:rPr lang="en-US" dirty="0" smtClean="0"/>
              <a:t> </a:t>
            </a:r>
            <a:r>
              <a:rPr lang="en-US" dirty="0" err="1" smtClean="0"/>
              <a:t>duševního</a:t>
            </a:r>
            <a:r>
              <a:rPr lang="en-US" dirty="0" smtClean="0"/>
              <a:t> </a:t>
            </a:r>
            <a:r>
              <a:rPr lang="en-US" dirty="0" err="1" smtClean="0"/>
              <a:t>vlastnictví</a:t>
            </a:r>
            <a:r>
              <a:rPr lang="en-US" dirty="0" smtClean="0"/>
              <a:t> (</a:t>
            </a:r>
            <a:r>
              <a:rPr lang="en-US" dirty="0" err="1" smtClean="0"/>
              <a:t>např</a:t>
            </a:r>
            <a:r>
              <a:rPr lang="en-US" dirty="0" smtClean="0"/>
              <a:t>. </a:t>
            </a:r>
            <a:r>
              <a:rPr lang="en-US" dirty="0" err="1" smtClean="0"/>
              <a:t>práva</a:t>
            </a:r>
            <a:r>
              <a:rPr lang="en-US" dirty="0" smtClean="0"/>
              <a:t> k </a:t>
            </a:r>
            <a:r>
              <a:rPr lang="en-US" dirty="0" err="1" smtClean="0"/>
              <a:t>obchodní</a:t>
            </a:r>
            <a:r>
              <a:rPr lang="en-US" dirty="0" smtClean="0"/>
              <a:t> </a:t>
            </a:r>
            <a:r>
              <a:rPr lang="en-US" dirty="0" err="1" smtClean="0"/>
              <a:t>firmě</a:t>
            </a:r>
            <a:r>
              <a:rPr lang="en-US" dirty="0" smtClean="0"/>
              <a:t>, </a:t>
            </a:r>
            <a:r>
              <a:rPr lang="en-US" dirty="0" err="1" smtClean="0"/>
              <a:t>autorská</a:t>
            </a:r>
            <a:r>
              <a:rPr lang="en-US" dirty="0" smtClean="0"/>
              <a:t> </a:t>
            </a:r>
            <a:r>
              <a:rPr lang="en-US" dirty="0" err="1" smtClean="0"/>
              <a:t>práva</a:t>
            </a:r>
            <a:r>
              <a:rPr lang="en-US" dirty="0" smtClean="0"/>
              <a:t> k software, k </a:t>
            </a:r>
            <a:r>
              <a:rPr lang="en-US" dirty="0" err="1" smtClean="0"/>
              <a:t>filmovým</a:t>
            </a:r>
            <a:r>
              <a:rPr lang="en-US" dirty="0" smtClean="0"/>
              <a:t>, </a:t>
            </a:r>
            <a:r>
              <a:rPr lang="en-US" dirty="0" err="1" smtClean="0"/>
              <a:t>hudebním</a:t>
            </a:r>
            <a:r>
              <a:rPr lang="en-US" dirty="0" smtClean="0"/>
              <a:t> a </a:t>
            </a:r>
            <a:r>
              <a:rPr lang="en-US" dirty="0" err="1" smtClean="0"/>
              <a:t>fotografickým</a:t>
            </a:r>
            <a:r>
              <a:rPr lang="en-US" dirty="0" smtClean="0"/>
              <a:t> </a:t>
            </a:r>
            <a:r>
              <a:rPr lang="en-US" dirty="0" err="1" smtClean="0"/>
              <a:t>dílům</a:t>
            </a:r>
            <a:r>
              <a:rPr lang="en-US" dirty="0" smtClean="0"/>
              <a:t> </a:t>
            </a:r>
            <a:r>
              <a:rPr lang="en-US" dirty="0" err="1" smtClean="0"/>
              <a:t>nebo</a:t>
            </a:r>
            <a:r>
              <a:rPr lang="en-US" dirty="0" smtClean="0"/>
              <a:t> </a:t>
            </a:r>
            <a:r>
              <a:rPr lang="en-US" dirty="0" err="1" smtClean="0"/>
              <a:t>práva</a:t>
            </a:r>
            <a:r>
              <a:rPr lang="en-US" dirty="0" smtClean="0"/>
              <a:t> k </a:t>
            </a:r>
            <a:r>
              <a:rPr lang="en-US" dirty="0" err="1" smtClean="0"/>
              <a:t>ochranným</a:t>
            </a:r>
            <a:r>
              <a:rPr lang="en-US" dirty="0" smtClean="0"/>
              <a:t> </a:t>
            </a:r>
            <a:r>
              <a:rPr lang="en-US" dirty="0" err="1" smtClean="0"/>
              <a:t>známkám</a:t>
            </a:r>
            <a:r>
              <a:rPr lang="en-US" dirty="0" smtClean="0"/>
              <a:t>) </a:t>
            </a:r>
            <a:r>
              <a:rPr lang="en-US" dirty="0" err="1" smtClean="0"/>
              <a:t>dle</a:t>
            </a:r>
            <a:r>
              <a:rPr lang="en-US" dirty="0" smtClean="0"/>
              <a:t> </a:t>
            </a:r>
            <a:r>
              <a:rPr lang="en-US" dirty="0" err="1" smtClean="0"/>
              <a:t>zákona</a:t>
            </a:r>
            <a:r>
              <a:rPr lang="en-US" dirty="0" smtClean="0"/>
              <a:t> 121/2000 Sb. (</a:t>
            </a:r>
            <a:r>
              <a:rPr lang="en-US" dirty="0" err="1" smtClean="0"/>
              <a:t>autorský</a:t>
            </a:r>
            <a:r>
              <a:rPr lang="en-US" dirty="0" smtClean="0"/>
              <a:t> </a:t>
            </a:r>
            <a:r>
              <a:rPr lang="en-US" dirty="0" err="1" smtClean="0"/>
              <a:t>zákon</a:t>
            </a:r>
            <a:r>
              <a:rPr lang="en-US" dirty="0" smtClean="0"/>
              <a:t>). </a:t>
            </a:r>
            <a:r>
              <a:rPr lang="en-US" dirty="0" err="1" smtClean="0"/>
              <a:t>Nesu</a:t>
            </a:r>
            <a:r>
              <a:rPr lang="en-US" dirty="0" smtClean="0"/>
              <a:t> </a:t>
            </a:r>
            <a:r>
              <a:rPr lang="en-US" dirty="0" err="1" smtClean="0"/>
              <a:t>veškerou</a:t>
            </a:r>
            <a:r>
              <a:rPr lang="en-US" dirty="0" smtClean="0"/>
              <a:t> </a:t>
            </a:r>
            <a:r>
              <a:rPr lang="en-US" dirty="0" err="1" smtClean="0"/>
              <a:t>právní</a:t>
            </a:r>
            <a:r>
              <a:rPr lang="en-US" dirty="0" smtClean="0"/>
              <a:t> </a:t>
            </a:r>
            <a:r>
              <a:rPr lang="en-US" dirty="0" err="1" smtClean="0"/>
              <a:t>odpovědnost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obsah</a:t>
            </a:r>
            <a:r>
              <a:rPr lang="en-US" dirty="0" smtClean="0"/>
              <a:t> a </a:t>
            </a:r>
            <a:r>
              <a:rPr lang="en-US" dirty="0" err="1" smtClean="0"/>
              <a:t>původ</a:t>
            </a:r>
            <a:r>
              <a:rPr lang="en-US" dirty="0" smtClean="0"/>
              <a:t> </a:t>
            </a:r>
            <a:r>
              <a:rPr lang="en-US" dirty="0" err="1" smtClean="0"/>
              <a:t>svého</a:t>
            </a:r>
            <a:r>
              <a:rPr lang="en-US" dirty="0" smtClean="0"/>
              <a:t> </a:t>
            </a:r>
            <a:r>
              <a:rPr lang="en-US" dirty="0" err="1" smtClean="0"/>
              <a:t>díla</a:t>
            </a:r>
            <a:r>
              <a:rPr lang="en-US" dirty="0" smtClean="0"/>
              <a:t>.</a:t>
            </a:r>
            <a:endParaRPr lang="cs-CZ" dirty="0" smtClean="0"/>
          </a:p>
          <a:p>
            <a:pPr>
              <a:tabLst>
                <a:tab pos="2428875" algn="l"/>
              </a:tabLst>
            </a:pP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1475656" y="6309320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Integrovaná střední škola, Hlaváčkovo nám. 673, Slaný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14624" y="260648"/>
            <a:ext cx="6081712" cy="14859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DIETY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smtClean="0"/>
              <a:t>Kašovitá</a:t>
            </a:r>
          </a:p>
          <a:p>
            <a:pPr>
              <a:buFontTx/>
              <a:buChar char="-"/>
            </a:pPr>
            <a:r>
              <a:rPr lang="cs-CZ" smtClean="0"/>
              <a:t>po operačních stavech</a:t>
            </a:r>
          </a:p>
          <a:p>
            <a:r>
              <a:rPr lang="cs-CZ" b="1" smtClean="0"/>
              <a:t>Šetřící</a:t>
            </a:r>
          </a:p>
          <a:p>
            <a:pPr>
              <a:buFontTx/>
              <a:buChar char="-"/>
            </a:pPr>
            <a:r>
              <a:rPr lang="cs-CZ" smtClean="0"/>
              <a:t>horečnatá onemocnění</a:t>
            </a:r>
          </a:p>
          <a:p>
            <a:r>
              <a:rPr lang="cs-CZ" b="1" smtClean="0"/>
              <a:t>Racionální</a:t>
            </a:r>
          </a:p>
          <a:p>
            <a:pPr>
              <a:buFontTx/>
              <a:buChar char="-"/>
            </a:pPr>
            <a:r>
              <a:rPr lang="cs-CZ" smtClean="0"/>
              <a:t>správný poměr živin</a:t>
            </a:r>
          </a:p>
          <a:p>
            <a:r>
              <a:rPr lang="cs-CZ" b="1" smtClean="0"/>
              <a:t>S omezením tuku</a:t>
            </a:r>
          </a:p>
          <a:p>
            <a:pPr>
              <a:buNone/>
            </a:pPr>
            <a:r>
              <a:rPr lang="cs-CZ" smtClean="0"/>
              <a:t>-  choroby žlučníku, pankreatu, hepatitida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1475656" y="6309320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Integrovaná střední škola, Hlaváčkovo nám. 673, Slaný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DIETY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smtClean="0"/>
              <a:t>Nízkobílkovinná</a:t>
            </a:r>
          </a:p>
          <a:p>
            <a:pPr>
              <a:buFontTx/>
              <a:buChar char="-"/>
            </a:pPr>
            <a:r>
              <a:rPr lang="cs-CZ" smtClean="0"/>
              <a:t>choroby ledvin, omezení bílkovin a soli</a:t>
            </a:r>
          </a:p>
          <a:p>
            <a:r>
              <a:rPr lang="cs-CZ" b="1" smtClean="0"/>
              <a:t>Nízkocholesterová</a:t>
            </a:r>
          </a:p>
          <a:p>
            <a:pPr>
              <a:buFontTx/>
              <a:buChar char="-"/>
            </a:pPr>
            <a:r>
              <a:rPr lang="cs-CZ" smtClean="0"/>
              <a:t>choroby žlučníku, při ateroskleróze</a:t>
            </a:r>
          </a:p>
          <a:p>
            <a:r>
              <a:rPr lang="cs-CZ" b="1" smtClean="0"/>
              <a:t>Redukční</a:t>
            </a:r>
          </a:p>
          <a:p>
            <a:pPr>
              <a:buFontTx/>
              <a:buChar char="-"/>
            </a:pPr>
            <a:r>
              <a:rPr lang="cs-CZ" smtClean="0"/>
              <a:t>při obezitě, nemoci pohybového ústrojí</a:t>
            </a:r>
          </a:p>
          <a:p>
            <a:r>
              <a:rPr lang="cs-CZ" b="1" smtClean="0"/>
              <a:t>Diabetická</a:t>
            </a:r>
          </a:p>
          <a:p>
            <a:pPr>
              <a:buNone/>
            </a:pPr>
            <a:r>
              <a:rPr lang="cs-CZ" smtClean="0"/>
              <a:t>-  při cukrovce, dlouhodobá dieta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1475656" y="6309320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Integrovaná střední škola, Hlaváčkovo nám. 673, Slaný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DIETY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smtClean="0"/>
              <a:t>Bezlepková</a:t>
            </a:r>
          </a:p>
          <a:p>
            <a:pPr>
              <a:buFontTx/>
              <a:buChar char="-"/>
            </a:pPr>
            <a:r>
              <a:rPr lang="cs-CZ" smtClean="0"/>
              <a:t>při alergii na lepek – nemoc celiakie</a:t>
            </a:r>
          </a:p>
          <a:p>
            <a:pPr>
              <a:buFontTx/>
              <a:buChar char="-"/>
            </a:pPr>
            <a:r>
              <a:rPr lang="cs-CZ" smtClean="0"/>
              <a:t>onemocnění sliznice tenkého střeva</a:t>
            </a:r>
          </a:p>
          <a:p>
            <a:pPr>
              <a:buFontTx/>
              <a:buChar char="-"/>
            </a:pPr>
            <a:r>
              <a:rPr lang="cs-CZ" smtClean="0"/>
              <a:t>výživa neobsahuje pšeničný lepek</a:t>
            </a:r>
          </a:p>
          <a:p>
            <a:pPr>
              <a:buFontTx/>
              <a:buChar char="-"/>
            </a:pPr>
            <a:r>
              <a:rPr lang="cs-CZ" smtClean="0"/>
              <a:t>založena na bramborách, rýži, kukuřici</a:t>
            </a:r>
          </a:p>
          <a:p>
            <a:r>
              <a:rPr lang="cs-CZ" b="1" smtClean="0"/>
              <a:t>Umělá výživa</a:t>
            </a:r>
          </a:p>
          <a:p>
            <a:pPr>
              <a:buFontTx/>
              <a:buChar char="-"/>
            </a:pPr>
            <a:r>
              <a:rPr lang="cs-CZ" smtClean="0"/>
              <a:t>podávání farmaceuticky připravených roztoků</a:t>
            </a:r>
          </a:p>
          <a:p>
            <a:pPr>
              <a:buFontTx/>
              <a:buChar char="-"/>
            </a:pPr>
            <a:r>
              <a:rPr lang="cs-CZ" smtClean="0"/>
              <a:t>infuze - glukóza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1475656" y="6309320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Integrovaná střední škola, Hlaváčkovo nám. 673, Slaný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Kontrolní otázky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Co je to diferencovaná výživa?</a:t>
            </a:r>
          </a:p>
          <a:p>
            <a:r>
              <a:rPr lang="cs-CZ" smtClean="0"/>
              <a:t>Jak se výživa liší dle věku?</a:t>
            </a:r>
          </a:p>
          <a:p>
            <a:r>
              <a:rPr lang="cs-CZ" smtClean="0"/>
              <a:t>Co je to léčebná výživa?</a:t>
            </a:r>
          </a:p>
          <a:p>
            <a:r>
              <a:rPr lang="cs-CZ" smtClean="0"/>
              <a:t>Uveďte hlediska dělení léčebné výživy.</a:t>
            </a:r>
          </a:p>
          <a:p>
            <a:r>
              <a:rPr lang="cs-CZ" smtClean="0"/>
              <a:t>Popiš bezlepkovou dietu.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1475656" y="6309320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Integrovaná střední škola, Hlaváčkovo nám. 673, Slaný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Použitá literatura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BLÁHA, Ludvík, RNDr. Ivana KOPOVÁ a František ŠREK. </a:t>
            </a:r>
            <a:r>
              <a:rPr lang="cs-CZ" i="1" smtClean="0"/>
              <a:t>SUROVINY: pro učební obor Cukrář, Cukrářka</a:t>
            </a:r>
            <a:r>
              <a:rPr lang="cs-CZ" smtClean="0"/>
              <a:t>. 4. aktualizované vydání. Praha: Informatorium, spol.s.r.o., 2007. 4. ISBN 978-80-7333-000-2.</a:t>
            </a:r>
          </a:p>
          <a:p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1475656" y="6309320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Integrovaná střední škola, Hlaváčkovo nám. 673, Slaný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628801"/>
            <a:ext cx="7772400" cy="1800199"/>
          </a:xfrm>
        </p:spPr>
        <p:txBody>
          <a:bodyPr>
            <a:normAutofit/>
          </a:bodyPr>
          <a:lstStyle/>
          <a:p>
            <a:r>
              <a:rPr lang="cs-CZ" sz="6600" b="1" smtClean="0"/>
              <a:t>Druhy výživy</a:t>
            </a:r>
            <a:endParaRPr lang="cs-CZ" sz="6600" b="1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573016"/>
            <a:ext cx="6400800" cy="2065784"/>
          </a:xfrm>
        </p:spPr>
        <p:txBody>
          <a:bodyPr>
            <a:normAutofit/>
          </a:bodyPr>
          <a:lstStyle/>
          <a:p>
            <a:r>
              <a:rPr lang="cs-CZ" sz="4800" smtClean="0">
                <a:solidFill>
                  <a:schemeClr val="tx1"/>
                </a:solidFill>
              </a:rPr>
              <a:t>Diferencovaná výživa</a:t>
            </a:r>
          </a:p>
          <a:p>
            <a:r>
              <a:rPr lang="cs-CZ" sz="4800" smtClean="0">
                <a:solidFill>
                  <a:schemeClr val="tx1"/>
                </a:solidFill>
              </a:rPr>
              <a:t>Léčebná výživa</a:t>
            </a:r>
            <a:endParaRPr lang="cs-CZ" sz="4800">
              <a:solidFill>
                <a:schemeClr val="tx1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475656" y="6309320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Integrovaná střední škola, Hlaváčkovo nám. 673, Slaný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Hlediska diferencované výživy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Energetické nároky</a:t>
            </a:r>
          </a:p>
          <a:p>
            <a:r>
              <a:rPr lang="cs-CZ" smtClean="0"/>
              <a:t>Potřeba živin</a:t>
            </a:r>
          </a:p>
          <a:p>
            <a:r>
              <a:rPr lang="cs-CZ" smtClean="0"/>
              <a:t>Stravovací zvyklosti</a:t>
            </a:r>
          </a:p>
          <a:p>
            <a:r>
              <a:rPr lang="cs-CZ" smtClean="0"/>
              <a:t>Zdravotní stav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1475656" y="6309320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Integrovaná střední škola, Hlaváčkovo nám. 673, Slaný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DIFERENCOVANÁ VÝŽIVA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mtClean="0"/>
              <a:t>Výživa těhotných žen</a:t>
            </a:r>
          </a:p>
          <a:p>
            <a:pPr marL="514350" indent="-514350">
              <a:buFont typeface="+mj-lt"/>
              <a:buAutoNum type="arabicPeriod"/>
            </a:pPr>
            <a:r>
              <a:rPr lang="cs-CZ" smtClean="0"/>
              <a:t>Výživa kojících žen</a:t>
            </a:r>
          </a:p>
          <a:p>
            <a:pPr marL="514350" indent="-514350">
              <a:buFont typeface="+mj-lt"/>
              <a:buAutoNum type="arabicPeriod"/>
            </a:pPr>
            <a:r>
              <a:rPr lang="cs-CZ" smtClean="0"/>
              <a:t>Výživa novorozenců a kojenců</a:t>
            </a:r>
          </a:p>
          <a:p>
            <a:pPr marL="514350" indent="-514350">
              <a:buFont typeface="+mj-lt"/>
              <a:buAutoNum type="arabicPeriod"/>
            </a:pPr>
            <a:r>
              <a:rPr lang="cs-CZ" smtClean="0"/>
              <a:t>Výživa batolat</a:t>
            </a:r>
          </a:p>
          <a:p>
            <a:pPr marL="514350" indent="-514350">
              <a:buFont typeface="+mj-lt"/>
              <a:buAutoNum type="arabicPeriod"/>
            </a:pPr>
            <a:r>
              <a:rPr lang="cs-CZ" smtClean="0"/>
              <a:t>Výživa dětí</a:t>
            </a:r>
          </a:p>
          <a:p>
            <a:pPr marL="514350" indent="-514350">
              <a:buFont typeface="+mj-lt"/>
              <a:buAutoNum type="arabicPeriod"/>
            </a:pPr>
            <a:r>
              <a:rPr lang="cs-CZ" smtClean="0"/>
              <a:t>Výživa dospívajících</a:t>
            </a:r>
          </a:p>
          <a:p>
            <a:pPr marL="514350" indent="-514350">
              <a:buFont typeface="+mj-lt"/>
              <a:buAutoNum type="arabicPeriod"/>
            </a:pPr>
            <a:r>
              <a:rPr lang="cs-CZ" smtClean="0"/>
              <a:t>Výživa dospělých</a:t>
            </a:r>
          </a:p>
          <a:p>
            <a:pPr marL="514350" indent="-514350">
              <a:buFont typeface="+mj-lt"/>
              <a:buAutoNum type="arabicPeriod"/>
            </a:pPr>
            <a:r>
              <a:rPr lang="cs-CZ" smtClean="0"/>
              <a:t>Výživa ve stáří</a:t>
            </a:r>
          </a:p>
          <a:p>
            <a:pPr marL="514350" indent="-514350">
              <a:buFont typeface="+mj-lt"/>
              <a:buAutoNum type="arabicPeriod"/>
            </a:pP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1475656" y="6309320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Integrovaná střední škola, Hlaváčkovo nám. 673, Slaný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Výživa těhotných a kojících žen</a:t>
            </a:r>
            <a:endParaRPr lang="cs-CZ" b="1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1475656" y="6309320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Integrovaná střední škola, Hlaváčkovo nám. 673, Slaný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b="1" smtClean="0"/>
              <a:t>Výživa novorozenců, kojenců a batolet</a:t>
            </a:r>
            <a:endParaRPr lang="cs-CZ" sz="4000" b="1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1475656" y="6309320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Integrovaná střední škola, Hlaváčkovo nám. 673, Slaný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Výživa dětí a dospívajících</a:t>
            </a:r>
            <a:endParaRPr lang="cs-CZ" b="1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1475656" y="6309320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Integrovaná střední škola, Hlaváčkovo nám. 673, Slaný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Výživa dospělých a ve stáří</a:t>
            </a:r>
            <a:endParaRPr lang="cs-CZ" b="1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1475656" y="6309320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Integrovaná střední škola, Hlaváčkovo nám. 673, Slaný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LÉČEBNÁ VÝŽIVA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mtClean="0"/>
              <a:t>při různých onemocněních, dozor lékaře</a:t>
            </a:r>
          </a:p>
          <a:p>
            <a:pPr>
              <a:buNone/>
            </a:pPr>
            <a:r>
              <a:rPr lang="cs-CZ" smtClean="0"/>
              <a:t>	</a:t>
            </a:r>
            <a:r>
              <a:rPr lang="cs-CZ" b="1" smtClean="0"/>
              <a:t>DIETY:</a:t>
            </a:r>
          </a:p>
          <a:p>
            <a:pPr marL="514350" indent="-514350">
              <a:buFont typeface="+mj-lt"/>
              <a:buAutoNum type="arabicPeriod"/>
            </a:pPr>
            <a:r>
              <a:rPr lang="cs-CZ" smtClean="0"/>
              <a:t>Kašovitá		 6.  Nízkocholesterová</a:t>
            </a:r>
          </a:p>
          <a:p>
            <a:pPr marL="514350" indent="-514350">
              <a:buFont typeface="+mj-lt"/>
              <a:buAutoNum type="arabicPeriod"/>
            </a:pPr>
            <a:r>
              <a:rPr lang="cs-CZ" smtClean="0"/>
              <a:t>Šetřící			 7.  Redukční</a:t>
            </a:r>
          </a:p>
          <a:p>
            <a:pPr marL="514350" indent="-514350">
              <a:buFont typeface="+mj-lt"/>
              <a:buAutoNum type="arabicPeriod"/>
            </a:pPr>
            <a:r>
              <a:rPr lang="cs-CZ" smtClean="0"/>
              <a:t>Racionální		 8.  Diabetická</a:t>
            </a:r>
          </a:p>
          <a:p>
            <a:pPr marL="514350" indent="-514350">
              <a:buFont typeface="+mj-lt"/>
              <a:buAutoNum type="arabicPeriod"/>
            </a:pPr>
            <a:r>
              <a:rPr lang="cs-CZ" smtClean="0"/>
              <a:t>S omezením tuku	 9.  Bezlepková</a:t>
            </a:r>
          </a:p>
          <a:p>
            <a:pPr marL="514350" indent="-514350">
              <a:buFont typeface="+mj-lt"/>
              <a:buAutoNum type="arabicPeriod"/>
            </a:pPr>
            <a:r>
              <a:rPr lang="cs-CZ" smtClean="0"/>
              <a:t>Nízkobílkovinná	10. Umělá výživa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475656" y="6309320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Integrovaná střední škola, Hlaváčkovo nám. 673, Slaný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493</Words>
  <Application>Microsoft Office PowerPoint</Application>
  <PresentationFormat>Předvádění na obrazovce (4:3)</PresentationFormat>
  <Paragraphs>109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sady Office</vt:lpstr>
      <vt:lpstr>Snímek 1</vt:lpstr>
      <vt:lpstr>Druhy výživy</vt:lpstr>
      <vt:lpstr>Hlediska diferencované výživy</vt:lpstr>
      <vt:lpstr>DIFERENCOVANÁ VÝŽIVA</vt:lpstr>
      <vt:lpstr>Výživa těhotných a kojících žen</vt:lpstr>
      <vt:lpstr>Výživa novorozenců, kojenců a batolet</vt:lpstr>
      <vt:lpstr>Výživa dětí a dospívajících</vt:lpstr>
      <vt:lpstr>Výživa dospělých a ve stáří</vt:lpstr>
      <vt:lpstr>LÉČEBNÁ VÝŽIVA</vt:lpstr>
      <vt:lpstr>DIETY</vt:lpstr>
      <vt:lpstr>DIETY</vt:lpstr>
      <vt:lpstr>DIETY</vt:lpstr>
      <vt:lpstr>Kontrolní otázky</vt:lpstr>
      <vt:lpstr>Použitá literatura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Druhy výživy</dc:title>
  <dc:creator>admin</dc:creator>
  <cp:lastModifiedBy>Hana</cp:lastModifiedBy>
  <cp:revision>7</cp:revision>
  <dcterms:created xsi:type="dcterms:W3CDTF">2013-01-12T18:17:24Z</dcterms:created>
  <dcterms:modified xsi:type="dcterms:W3CDTF">2013-07-10T09:36:00Z</dcterms:modified>
</cp:coreProperties>
</file>