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5" r:id="rId11"/>
    <p:sldId id="276" r:id="rId12"/>
    <p:sldId id="277" r:id="rId13"/>
    <p:sldId id="263" r:id="rId14"/>
    <p:sldId id="26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B513B-74C6-496A-A4A8-2963B5E5487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0E4F1F4-9A96-49C2-9495-D7C128DC353A}">
      <dgm:prSet phldrT="[Text]"/>
      <dgm:spPr/>
      <dgm:t>
        <a:bodyPr/>
        <a:lstStyle/>
        <a:p>
          <a:r>
            <a:rPr lang="cs-CZ" smtClean="0"/>
            <a:t>Čištění obilí</a:t>
          </a:r>
          <a:endParaRPr lang="cs-CZ"/>
        </a:p>
      </dgm:t>
    </dgm:pt>
    <dgm:pt modelId="{993541A9-46C1-4A13-A006-8358FDCD583C}" type="parTrans" cxnId="{1CE874DF-D7B0-48F2-A37E-EF3BEE3D9A50}">
      <dgm:prSet/>
      <dgm:spPr/>
      <dgm:t>
        <a:bodyPr/>
        <a:lstStyle/>
        <a:p>
          <a:endParaRPr lang="cs-CZ"/>
        </a:p>
      </dgm:t>
    </dgm:pt>
    <dgm:pt modelId="{922BA7CF-0DBB-41B7-A87B-0F7BA650393C}" type="sibTrans" cxnId="{1CE874DF-D7B0-48F2-A37E-EF3BEE3D9A50}">
      <dgm:prSet/>
      <dgm:spPr/>
      <dgm:t>
        <a:bodyPr/>
        <a:lstStyle/>
        <a:p>
          <a:endParaRPr lang="cs-CZ"/>
        </a:p>
      </dgm:t>
    </dgm:pt>
    <dgm:pt modelId="{C67EF3B1-FD38-4568-8C66-31893CA39D66}">
      <dgm:prSet phldrT="[Text]"/>
      <dgm:spPr/>
      <dgm:t>
        <a:bodyPr/>
        <a:lstStyle/>
        <a:p>
          <a:r>
            <a:rPr lang="cs-CZ" smtClean="0"/>
            <a:t>Mletí obilí</a:t>
          </a:r>
          <a:endParaRPr lang="cs-CZ"/>
        </a:p>
      </dgm:t>
    </dgm:pt>
    <dgm:pt modelId="{BA66CFC0-5DAC-4BCC-BF73-0E73972CB4CA}" type="parTrans" cxnId="{02089FFC-3EF6-419D-95D0-CFE84BA15AF1}">
      <dgm:prSet/>
      <dgm:spPr/>
      <dgm:t>
        <a:bodyPr/>
        <a:lstStyle/>
        <a:p>
          <a:endParaRPr lang="cs-CZ"/>
        </a:p>
      </dgm:t>
    </dgm:pt>
    <dgm:pt modelId="{797D994F-AFF1-4393-ADD7-80C08F7C24CD}" type="sibTrans" cxnId="{02089FFC-3EF6-419D-95D0-CFE84BA15AF1}">
      <dgm:prSet/>
      <dgm:spPr/>
      <dgm:t>
        <a:bodyPr/>
        <a:lstStyle/>
        <a:p>
          <a:endParaRPr lang="cs-CZ"/>
        </a:p>
      </dgm:t>
    </dgm:pt>
    <dgm:pt modelId="{6A3E7D04-9DFC-44AC-9379-9DE6168FC02D}">
      <dgm:prSet phldrT="[Text]"/>
      <dgm:spPr/>
      <dgm:t>
        <a:bodyPr/>
        <a:lstStyle/>
        <a:p>
          <a:r>
            <a:rPr lang="cs-CZ" smtClean="0"/>
            <a:t>Luštění obilí</a:t>
          </a:r>
          <a:endParaRPr lang="cs-CZ"/>
        </a:p>
      </dgm:t>
    </dgm:pt>
    <dgm:pt modelId="{854D10BA-5C20-4FDF-AE6B-CBDF740D6C83}" type="parTrans" cxnId="{1F5B8497-9D75-48D2-9B54-158E0A3B860C}">
      <dgm:prSet/>
      <dgm:spPr/>
      <dgm:t>
        <a:bodyPr/>
        <a:lstStyle/>
        <a:p>
          <a:endParaRPr lang="cs-CZ"/>
        </a:p>
      </dgm:t>
    </dgm:pt>
    <dgm:pt modelId="{0E37AD34-E747-4BEA-8A7D-CE54FDF664FA}" type="sibTrans" cxnId="{1F5B8497-9D75-48D2-9B54-158E0A3B860C}">
      <dgm:prSet/>
      <dgm:spPr/>
      <dgm:t>
        <a:bodyPr/>
        <a:lstStyle/>
        <a:p>
          <a:endParaRPr lang="cs-CZ"/>
        </a:p>
      </dgm:t>
    </dgm:pt>
    <dgm:pt modelId="{42A9E065-9FF1-4EF0-A12C-AB0A8D380FDA}">
      <dgm:prSet phldrT="[Text]"/>
      <dgm:spPr/>
      <dgm:t>
        <a:bodyPr/>
        <a:lstStyle/>
        <a:p>
          <a:r>
            <a:rPr lang="cs-CZ" smtClean="0"/>
            <a:t>Vymílání obilí</a:t>
          </a:r>
          <a:endParaRPr lang="cs-CZ"/>
        </a:p>
      </dgm:t>
    </dgm:pt>
    <dgm:pt modelId="{084695FF-97D3-432B-B8E2-F51444DFBC5B}" type="parTrans" cxnId="{0251228E-B4D4-4FA8-9CB9-AEEBC28F9C71}">
      <dgm:prSet/>
      <dgm:spPr/>
      <dgm:t>
        <a:bodyPr/>
        <a:lstStyle/>
        <a:p>
          <a:endParaRPr lang="cs-CZ"/>
        </a:p>
      </dgm:t>
    </dgm:pt>
    <dgm:pt modelId="{6B727E55-B1EF-46C4-B961-C572A049BB66}" type="sibTrans" cxnId="{0251228E-B4D4-4FA8-9CB9-AEEBC28F9C71}">
      <dgm:prSet/>
      <dgm:spPr/>
      <dgm:t>
        <a:bodyPr/>
        <a:lstStyle/>
        <a:p>
          <a:endParaRPr lang="cs-CZ"/>
        </a:p>
      </dgm:t>
    </dgm:pt>
    <dgm:pt modelId="{5DC4AE55-DB35-4595-AC27-1D27D41E022E}">
      <dgm:prSet phldrT="[Text]"/>
      <dgm:spPr/>
      <dgm:t>
        <a:bodyPr/>
        <a:lstStyle/>
        <a:p>
          <a:r>
            <a:rPr lang="cs-CZ" smtClean="0"/>
            <a:t>Třídění a expedice</a:t>
          </a:r>
          <a:endParaRPr lang="cs-CZ"/>
        </a:p>
      </dgm:t>
    </dgm:pt>
    <dgm:pt modelId="{31BA66C1-4AF8-4181-A2BB-DA1AD0834051}" type="parTrans" cxnId="{9D490678-101C-44A8-A98E-D643992C7C48}">
      <dgm:prSet/>
      <dgm:spPr/>
      <dgm:t>
        <a:bodyPr/>
        <a:lstStyle/>
        <a:p>
          <a:endParaRPr lang="cs-CZ"/>
        </a:p>
      </dgm:t>
    </dgm:pt>
    <dgm:pt modelId="{49CEB635-277D-42BF-8AD4-1CD168A5CB26}" type="sibTrans" cxnId="{9D490678-101C-44A8-A98E-D643992C7C48}">
      <dgm:prSet/>
      <dgm:spPr/>
      <dgm:t>
        <a:bodyPr/>
        <a:lstStyle/>
        <a:p>
          <a:endParaRPr lang="cs-CZ"/>
        </a:p>
      </dgm:t>
    </dgm:pt>
    <dgm:pt modelId="{06390893-4C87-482E-A692-5ADC9C03A955}" type="pres">
      <dgm:prSet presAssocID="{CF3B513B-74C6-496A-A4A8-2963B5E548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66AF87B-242E-4200-9C90-1992D435CA59}" type="pres">
      <dgm:prSet presAssocID="{70E4F1F4-9A96-49C2-9495-D7C128DC353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7EC55C-F4AB-447F-9A61-87B59F1CE55E}" type="pres">
      <dgm:prSet presAssocID="{922BA7CF-0DBB-41B7-A87B-0F7BA650393C}" presName="sibTrans" presStyleCnt="0"/>
      <dgm:spPr/>
    </dgm:pt>
    <dgm:pt modelId="{5022AC29-3C76-4E4D-A275-891077445355}" type="pres">
      <dgm:prSet presAssocID="{C67EF3B1-FD38-4568-8C66-31893CA39D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4B6C19-6646-4F74-B8A0-2C8D1A33021E}" type="pres">
      <dgm:prSet presAssocID="{797D994F-AFF1-4393-ADD7-80C08F7C24CD}" presName="sibTrans" presStyleCnt="0"/>
      <dgm:spPr/>
    </dgm:pt>
    <dgm:pt modelId="{48AA2685-BC47-43CD-B348-2C0872B527FC}" type="pres">
      <dgm:prSet presAssocID="{6A3E7D04-9DFC-44AC-9379-9DE6168FC02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2B76B1-F1E2-4BA5-A5D1-525AEB278EB1}" type="pres">
      <dgm:prSet presAssocID="{0E37AD34-E747-4BEA-8A7D-CE54FDF664FA}" presName="sibTrans" presStyleCnt="0"/>
      <dgm:spPr/>
    </dgm:pt>
    <dgm:pt modelId="{6D6B8F02-7E43-4264-AB59-816F29175797}" type="pres">
      <dgm:prSet presAssocID="{42A9E065-9FF1-4EF0-A12C-AB0A8D380FD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A95390-C08C-4184-87F5-E708918BDE60}" type="pres">
      <dgm:prSet presAssocID="{6B727E55-B1EF-46C4-B961-C572A049BB66}" presName="sibTrans" presStyleCnt="0"/>
      <dgm:spPr/>
    </dgm:pt>
    <dgm:pt modelId="{7B98C5EB-2AF0-4DF8-AA5A-F0974D810D68}" type="pres">
      <dgm:prSet presAssocID="{5DC4AE55-DB35-4595-AC27-1D27D41E022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FF43A3C-F146-4902-B405-E69FE5E7B8FF}" type="presOf" srcId="{5DC4AE55-DB35-4595-AC27-1D27D41E022E}" destId="{7B98C5EB-2AF0-4DF8-AA5A-F0974D810D68}" srcOrd="0" destOrd="0" presId="urn:microsoft.com/office/officeart/2005/8/layout/default"/>
    <dgm:cxn modelId="{CAEFC84F-F295-4E10-83EA-458B316991A2}" type="presOf" srcId="{6A3E7D04-9DFC-44AC-9379-9DE6168FC02D}" destId="{48AA2685-BC47-43CD-B348-2C0872B527FC}" srcOrd="0" destOrd="0" presId="urn:microsoft.com/office/officeart/2005/8/layout/default"/>
    <dgm:cxn modelId="{02089FFC-3EF6-419D-95D0-CFE84BA15AF1}" srcId="{CF3B513B-74C6-496A-A4A8-2963B5E54879}" destId="{C67EF3B1-FD38-4568-8C66-31893CA39D66}" srcOrd="1" destOrd="0" parTransId="{BA66CFC0-5DAC-4BCC-BF73-0E73972CB4CA}" sibTransId="{797D994F-AFF1-4393-ADD7-80C08F7C24CD}"/>
    <dgm:cxn modelId="{A37F3EB9-A26E-4848-9A96-D88A30529B13}" type="presOf" srcId="{C67EF3B1-FD38-4568-8C66-31893CA39D66}" destId="{5022AC29-3C76-4E4D-A275-891077445355}" srcOrd="0" destOrd="0" presId="urn:microsoft.com/office/officeart/2005/8/layout/default"/>
    <dgm:cxn modelId="{45EE4DFD-E514-4E63-B0F7-D033EF6CA56D}" type="presOf" srcId="{42A9E065-9FF1-4EF0-A12C-AB0A8D380FDA}" destId="{6D6B8F02-7E43-4264-AB59-816F29175797}" srcOrd="0" destOrd="0" presId="urn:microsoft.com/office/officeart/2005/8/layout/default"/>
    <dgm:cxn modelId="{1CE874DF-D7B0-48F2-A37E-EF3BEE3D9A50}" srcId="{CF3B513B-74C6-496A-A4A8-2963B5E54879}" destId="{70E4F1F4-9A96-49C2-9495-D7C128DC353A}" srcOrd="0" destOrd="0" parTransId="{993541A9-46C1-4A13-A006-8358FDCD583C}" sibTransId="{922BA7CF-0DBB-41B7-A87B-0F7BA650393C}"/>
    <dgm:cxn modelId="{5ACF777A-3B91-41C9-B1B9-70E17C9F0615}" type="presOf" srcId="{70E4F1F4-9A96-49C2-9495-D7C128DC353A}" destId="{B66AF87B-242E-4200-9C90-1992D435CA59}" srcOrd="0" destOrd="0" presId="urn:microsoft.com/office/officeart/2005/8/layout/default"/>
    <dgm:cxn modelId="{0251228E-B4D4-4FA8-9CB9-AEEBC28F9C71}" srcId="{CF3B513B-74C6-496A-A4A8-2963B5E54879}" destId="{42A9E065-9FF1-4EF0-A12C-AB0A8D380FDA}" srcOrd="3" destOrd="0" parTransId="{084695FF-97D3-432B-B8E2-F51444DFBC5B}" sibTransId="{6B727E55-B1EF-46C4-B961-C572A049BB66}"/>
    <dgm:cxn modelId="{1F5B8497-9D75-48D2-9B54-158E0A3B860C}" srcId="{CF3B513B-74C6-496A-A4A8-2963B5E54879}" destId="{6A3E7D04-9DFC-44AC-9379-9DE6168FC02D}" srcOrd="2" destOrd="0" parTransId="{854D10BA-5C20-4FDF-AE6B-CBDF740D6C83}" sibTransId="{0E37AD34-E747-4BEA-8A7D-CE54FDF664FA}"/>
    <dgm:cxn modelId="{9D490678-101C-44A8-A98E-D643992C7C48}" srcId="{CF3B513B-74C6-496A-A4A8-2963B5E54879}" destId="{5DC4AE55-DB35-4595-AC27-1D27D41E022E}" srcOrd="4" destOrd="0" parTransId="{31BA66C1-4AF8-4181-A2BB-DA1AD0834051}" sibTransId="{49CEB635-277D-42BF-8AD4-1CD168A5CB26}"/>
    <dgm:cxn modelId="{7EB01A28-D5D5-4E9A-B86E-843AAB31FFF6}" type="presOf" srcId="{CF3B513B-74C6-496A-A4A8-2963B5E54879}" destId="{06390893-4C87-482E-A692-5ADC9C03A955}" srcOrd="0" destOrd="0" presId="urn:microsoft.com/office/officeart/2005/8/layout/default"/>
    <dgm:cxn modelId="{2B3B0A2B-FD13-405D-AE29-7D116A6B2E59}" type="presParOf" srcId="{06390893-4C87-482E-A692-5ADC9C03A955}" destId="{B66AF87B-242E-4200-9C90-1992D435CA59}" srcOrd="0" destOrd="0" presId="urn:microsoft.com/office/officeart/2005/8/layout/default"/>
    <dgm:cxn modelId="{DB8EA150-C596-4E80-83DA-D0DAEE398248}" type="presParOf" srcId="{06390893-4C87-482E-A692-5ADC9C03A955}" destId="{E57EC55C-F4AB-447F-9A61-87B59F1CE55E}" srcOrd="1" destOrd="0" presId="urn:microsoft.com/office/officeart/2005/8/layout/default"/>
    <dgm:cxn modelId="{E0795EF1-F522-49E1-AF39-9BC0937BE7C5}" type="presParOf" srcId="{06390893-4C87-482E-A692-5ADC9C03A955}" destId="{5022AC29-3C76-4E4D-A275-891077445355}" srcOrd="2" destOrd="0" presId="urn:microsoft.com/office/officeart/2005/8/layout/default"/>
    <dgm:cxn modelId="{6686D07D-79B6-46C5-8161-FFA73F2F5810}" type="presParOf" srcId="{06390893-4C87-482E-A692-5ADC9C03A955}" destId="{FA4B6C19-6646-4F74-B8A0-2C8D1A33021E}" srcOrd="3" destOrd="0" presId="urn:microsoft.com/office/officeart/2005/8/layout/default"/>
    <dgm:cxn modelId="{EADD31EF-608E-4DF6-A70A-2F856F4B9BDE}" type="presParOf" srcId="{06390893-4C87-482E-A692-5ADC9C03A955}" destId="{48AA2685-BC47-43CD-B348-2C0872B527FC}" srcOrd="4" destOrd="0" presId="urn:microsoft.com/office/officeart/2005/8/layout/default"/>
    <dgm:cxn modelId="{FEF8E5A3-A6B7-44DB-B0CA-E21CF6F3D741}" type="presParOf" srcId="{06390893-4C87-482E-A692-5ADC9C03A955}" destId="{442B76B1-F1E2-4BA5-A5D1-525AEB278EB1}" srcOrd="5" destOrd="0" presId="urn:microsoft.com/office/officeart/2005/8/layout/default"/>
    <dgm:cxn modelId="{B22BFB04-8299-436F-92D5-4BEDF52A736E}" type="presParOf" srcId="{06390893-4C87-482E-A692-5ADC9C03A955}" destId="{6D6B8F02-7E43-4264-AB59-816F29175797}" srcOrd="6" destOrd="0" presId="urn:microsoft.com/office/officeart/2005/8/layout/default"/>
    <dgm:cxn modelId="{FFA1CC3C-21C1-4C28-8615-047D5C20351D}" type="presParOf" srcId="{06390893-4C87-482E-A692-5ADC9C03A955}" destId="{EBA95390-C08C-4184-87F5-E708918BDE60}" srcOrd="7" destOrd="0" presId="urn:microsoft.com/office/officeart/2005/8/layout/default"/>
    <dgm:cxn modelId="{B3980D8A-CA1C-4A7A-B0AA-428B5A5B3B30}" type="presParOf" srcId="{06390893-4C87-482E-A692-5ADC9C03A955}" destId="{7B98C5EB-2AF0-4DF8-AA5A-F0974D810D6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93EE59-778A-463F-9158-32A68041B4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396C540-E2B5-4C37-9456-13DA6297AAED}">
      <dgm:prSet phldrT="[Text]"/>
      <dgm:spPr/>
      <dgm:t>
        <a:bodyPr/>
        <a:lstStyle/>
        <a:p>
          <a:r>
            <a:rPr lang="cs-CZ" smtClean="0"/>
            <a:t>Luštění</a:t>
          </a:r>
          <a:endParaRPr lang="cs-CZ"/>
        </a:p>
      </dgm:t>
    </dgm:pt>
    <dgm:pt modelId="{3FECF61A-9EC5-44B5-B911-2727C1D9D8D3}" type="parTrans" cxnId="{928071AD-92FE-4CA7-ADA8-964517DC19D5}">
      <dgm:prSet/>
      <dgm:spPr/>
      <dgm:t>
        <a:bodyPr/>
        <a:lstStyle/>
        <a:p>
          <a:endParaRPr lang="cs-CZ"/>
        </a:p>
      </dgm:t>
    </dgm:pt>
    <dgm:pt modelId="{EB3FCB1E-D474-4CC4-B989-F3A264F4221F}" type="sibTrans" cxnId="{928071AD-92FE-4CA7-ADA8-964517DC19D5}">
      <dgm:prSet/>
      <dgm:spPr/>
      <dgm:t>
        <a:bodyPr/>
        <a:lstStyle/>
        <a:p>
          <a:endParaRPr lang="cs-CZ"/>
        </a:p>
      </dgm:t>
    </dgm:pt>
    <dgm:pt modelId="{D0A027A6-B891-42D2-8348-FBCF20C590DA}">
      <dgm:prSet phldrT="[Text]"/>
      <dgm:spPr/>
      <dgm:t>
        <a:bodyPr/>
        <a:lstStyle/>
        <a:p>
          <a:r>
            <a:rPr lang="cs-CZ" smtClean="0"/>
            <a:t>další jemnější mletí na hladkých válcích</a:t>
          </a:r>
          <a:endParaRPr lang="cs-CZ"/>
        </a:p>
      </dgm:t>
    </dgm:pt>
    <dgm:pt modelId="{FC3331B0-5C5C-4317-B51F-09C5B3FBDF80}" type="parTrans" cxnId="{21C177C4-3446-49AF-9833-C4F2E175E1EA}">
      <dgm:prSet/>
      <dgm:spPr/>
      <dgm:t>
        <a:bodyPr/>
        <a:lstStyle/>
        <a:p>
          <a:endParaRPr lang="cs-CZ"/>
        </a:p>
      </dgm:t>
    </dgm:pt>
    <dgm:pt modelId="{439459BF-FD28-4727-819F-C920308A46A7}" type="sibTrans" cxnId="{21C177C4-3446-49AF-9833-C4F2E175E1EA}">
      <dgm:prSet/>
      <dgm:spPr/>
      <dgm:t>
        <a:bodyPr/>
        <a:lstStyle/>
        <a:p>
          <a:endParaRPr lang="cs-CZ"/>
        </a:p>
      </dgm:t>
    </dgm:pt>
    <dgm:pt modelId="{90BC97E4-E7F0-49FC-96E0-D6A12ACD890E}">
      <dgm:prSet phldrT="[Text]"/>
      <dgm:spPr/>
      <dgm:t>
        <a:bodyPr/>
        <a:lstStyle/>
        <a:p>
          <a:r>
            <a:rPr lang="cs-CZ" smtClean="0"/>
            <a:t>Vymílání</a:t>
          </a:r>
          <a:endParaRPr lang="cs-CZ"/>
        </a:p>
      </dgm:t>
    </dgm:pt>
    <dgm:pt modelId="{BADC5D4A-2751-4A70-9794-059F84F89854}" type="parTrans" cxnId="{7AE5BC7A-20CA-49CE-9532-23602DC5759E}">
      <dgm:prSet/>
      <dgm:spPr/>
      <dgm:t>
        <a:bodyPr/>
        <a:lstStyle/>
        <a:p>
          <a:endParaRPr lang="cs-CZ"/>
        </a:p>
      </dgm:t>
    </dgm:pt>
    <dgm:pt modelId="{3A17DB01-56A4-4B0D-BF82-BC36E48976E6}" type="sibTrans" cxnId="{7AE5BC7A-20CA-49CE-9532-23602DC5759E}">
      <dgm:prSet/>
      <dgm:spPr/>
      <dgm:t>
        <a:bodyPr/>
        <a:lstStyle/>
        <a:p>
          <a:endParaRPr lang="cs-CZ"/>
        </a:p>
      </dgm:t>
    </dgm:pt>
    <dgm:pt modelId="{3BBEC2FD-8270-4E5B-B91A-EA5EF2DFCEC1}">
      <dgm:prSet phldrT="[Text]"/>
      <dgm:spPr/>
      <dgm:t>
        <a:bodyPr/>
        <a:lstStyle/>
        <a:p>
          <a:r>
            <a:rPr lang="cs-CZ" smtClean="0"/>
            <a:t>konečná fáze mletí mouky</a:t>
          </a:r>
          <a:endParaRPr lang="cs-CZ"/>
        </a:p>
      </dgm:t>
    </dgm:pt>
    <dgm:pt modelId="{FBEF7C0C-AD84-4607-8C01-9CEFC936FFF5}" type="parTrans" cxnId="{1BDFB84C-CEAD-49A6-B254-8945C8E8E6E4}">
      <dgm:prSet/>
      <dgm:spPr/>
      <dgm:t>
        <a:bodyPr/>
        <a:lstStyle/>
        <a:p>
          <a:endParaRPr lang="cs-CZ"/>
        </a:p>
      </dgm:t>
    </dgm:pt>
    <dgm:pt modelId="{622ABEC0-A299-479A-A9B0-F3A28C5C00C7}" type="sibTrans" cxnId="{1BDFB84C-CEAD-49A6-B254-8945C8E8E6E4}">
      <dgm:prSet/>
      <dgm:spPr/>
      <dgm:t>
        <a:bodyPr/>
        <a:lstStyle/>
        <a:p>
          <a:endParaRPr lang="cs-CZ"/>
        </a:p>
      </dgm:t>
    </dgm:pt>
    <dgm:pt modelId="{6D326B9F-7B9A-4A18-8DBF-DE0AC87192F1}" type="pres">
      <dgm:prSet presAssocID="{DF93EE59-778A-463F-9158-32A68041B4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151EFA8-56E5-443C-ABD7-467CE154306F}" type="pres">
      <dgm:prSet presAssocID="{D396C540-E2B5-4C37-9456-13DA6297AAE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FF8AC3-5F0F-40EE-9D3D-1E4EC73B1319}" type="pres">
      <dgm:prSet presAssocID="{D396C540-E2B5-4C37-9456-13DA6297AAE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E5966D-B0DA-4233-A2FC-15D84CE064FF}" type="pres">
      <dgm:prSet presAssocID="{90BC97E4-E7F0-49FC-96E0-D6A12ACD890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FB5A6F-B62D-4FE1-A5B8-BB6F8BD0F84E}" type="pres">
      <dgm:prSet presAssocID="{90BC97E4-E7F0-49FC-96E0-D6A12ACD890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7F70471-D55B-4EC2-9E8E-EBA2BED33299}" type="presOf" srcId="{90BC97E4-E7F0-49FC-96E0-D6A12ACD890E}" destId="{CDE5966D-B0DA-4233-A2FC-15D84CE064FF}" srcOrd="0" destOrd="0" presId="urn:microsoft.com/office/officeart/2005/8/layout/vList2"/>
    <dgm:cxn modelId="{1BDFB84C-CEAD-49A6-B254-8945C8E8E6E4}" srcId="{90BC97E4-E7F0-49FC-96E0-D6A12ACD890E}" destId="{3BBEC2FD-8270-4E5B-B91A-EA5EF2DFCEC1}" srcOrd="0" destOrd="0" parTransId="{FBEF7C0C-AD84-4607-8C01-9CEFC936FFF5}" sibTransId="{622ABEC0-A299-479A-A9B0-F3A28C5C00C7}"/>
    <dgm:cxn modelId="{21C177C4-3446-49AF-9833-C4F2E175E1EA}" srcId="{D396C540-E2B5-4C37-9456-13DA6297AAED}" destId="{D0A027A6-B891-42D2-8348-FBCF20C590DA}" srcOrd="0" destOrd="0" parTransId="{FC3331B0-5C5C-4317-B51F-09C5B3FBDF80}" sibTransId="{439459BF-FD28-4727-819F-C920308A46A7}"/>
    <dgm:cxn modelId="{A853B0B6-7599-4BE7-888A-92CEDDBECA2F}" type="presOf" srcId="{3BBEC2FD-8270-4E5B-B91A-EA5EF2DFCEC1}" destId="{CBFB5A6F-B62D-4FE1-A5B8-BB6F8BD0F84E}" srcOrd="0" destOrd="0" presId="urn:microsoft.com/office/officeart/2005/8/layout/vList2"/>
    <dgm:cxn modelId="{7AE5BC7A-20CA-49CE-9532-23602DC5759E}" srcId="{DF93EE59-778A-463F-9158-32A68041B444}" destId="{90BC97E4-E7F0-49FC-96E0-D6A12ACD890E}" srcOrd="1" destOrd="0" parTransId="{BADC5D4A-2751-4A70-9794-059F84F89854}" sibTransId="{3A17DB01-56A4-4B0D-BF82-BC36E48976E6}"/>
    <dgm:cxn modelId="{1F1D2125-2CAC-4C9F-B29F-914A97DD2FD9}" type="presOf" srcId="{D396C540-E2B5-4C37-9456-13DA6297AAED}" destId="{5151EFA8-56E5-443C-ABD7-467CE154306F}" srcOrd="0" destOrd="0" presId="urn:microsoft.com/office/officeart/2005/8/layout/vList2"/>
    <dgm:cxn modelId="{928071AD-92FE-4CA7-ADA8-964517DC19D5}" srcId="{DF93EE59-778A-463F-9158-32A68041B444}" destId="{D396C540-E2B5-4C37-9456-13DA6297AAED}" srcOrd="0" destOrd="0" parTransId="{3FECF61A-9EC5-44B5-B911-2727C1D9D8D3}" sibTransId="{EB3FCB1E-D474-4CC4-B989-F3A264F4221F}"/>
    <dgm:cxn modelId="{EDA7C6C4-816A-4403-A0D5-F7EAB1E14E95}" type="presOf" srcId="{DF93EE59-778A-463F-9158-32A68041B444}" destId="{6D326B9F-7B9A-4A18-8DBF-DE0AC87192F1}" srcOrd="0" destOrd="0" presId="urn:microsoft.com/office/officeart/2005/8/layout/vList2"/>
    <dgm:cxn modelId="{C8768B9E-F63D-4AFC-9761-188826021EC9}" type="presOf" srcId="{D0A027A6-B891-42D2-8348-FBCF20C590DA}" destId="{F9FF8AC3-5F0F-40EE-9D3D-1E4EC73B1319}" srcOrd="0" destOrd="0" presId="urn:microsoft.com/office/officeart/2005/8/layout/vList2"/>
    <dgm:cxn modelId="{64CCE00E-DBB0-48DA-808D-3107341ED184}" type="presParOf" srcId="{6D326B9F-7B9A-4A18-8DBF-DE0AC87192F1}" destId="{5151EFA8-56E5-443C-ABD7-467CE154306F}" srcOrd="0" destOrd="0" presId="urn:microsoft.com/office/officeart/2005/8/layout/vList2"/>
    <dgm:cxn modelId="{77231850-B65D-4518-9D6E-444B5C393FBB}" type="presParOf" srcId="{6D326B9F-7B9A-4A18-8DBF-DE0AC87192F1}" destId="{F9FF8AC3-5F0F-40EE-9D3D-1E4EC73B1319}" srcOrd="1" destOrd="0" presId="urn:microsoft.com/office/officeart/2005/8/layout/vList2"/>
    <dgm:cxn modelId="{8B2F93A9-B589-42F9-912A-69D3B1640646}" type="presParOf" srcId="{6D326B9F-7B9A-4A18-8DBF-DE0AC87192F1}" destId="{CDE5966D-B0DA-4233-A2FC-15D84CE064FF}" srcOrd="2" destOrd="0" presId="urn:microsoft.com/office/officeart/2005/8/layout/vList2"/>
    <dgm:cxn modelId="{B3A943A6-AFD7-4250-BB81-9B1E32D3A600}" type="presParOf" srcId="{6D326B9F-7B9A-4A18-8DBF-DE0AC87192F1}" destId="{CBFB5A6F-B62D-4FE1-A5B8-BB6F8BD0F84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6AF87B-242E-4200-9C90-1992D435CA59}">
      <dsp:nvSpPr>
        <dsp:cNvPr id="0" name=""/>
        <dsp:cNvSpPr/>
      </dsp:nvSpPr>
      <dsp:spPr>
        <a:xfrm>
          <a:off x="0" y="456494"/>
          <a:ext cx="2122630" cy="1273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Čištění obilí</a:t>
          </a:r>
          <a:endParaRPr lang="cs-CZ" sz="3500" kern="1200"/>
        </a:p>
      </dsp:txBody>
      <dsp:txXfrm>
        <a:off x="0" y="456494"/>
        <a:ext cx="2122630" cy="1273578"/>
      </dsp:txXfrm>
    </dsp:sp>
    <dsp:sp modelId="{5022AC29-3C76-4E4D-A275-891077445355}">
      <dsp:nvSpPr>
        <dsp:cNvPr id="0" name=""/>
        <dsp:cNvSpPr/>
      </dsp:nvSpPr>
      <dsp:spPr>
        <a:xfrm>
          <a:off x="2334893" y="456494"/>
          <a:ext cx="2122630" cy="1273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Mletí obilí</a:t>
          </a:r>
          <a:endParaRPr lang="cs-CZ" sz="3500" kern="1200"/>
        </a:p>
      </dsp:txBody>
      <dsp:txXfrm>
        <a:off x="2334893" y="456494"/>
        <a:ext cx="2122630" cy="1273578"/>
      </dsp:txXfrm>
    </dsp:sp>
    <dsp:sp modelId="{48AA2685-BC47-43CD-B348-2C0872B527FC}">
      <dsp:nvSpPr>
        <dsp:cNvPr id="0" name=""/>
        <dsp:cNvSpPr/>
      </dsp:nvSpPr>
      <dsp:spPr>
        <a:xfrm>
          <a:off x="4669786" y="456494"/>
          <a:ext cx="2122630" cy="1273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Luštění obilí</a:t>
          </a:r>
          <a:endParaRPr lang="cs-CZ" sz="3500" kern="1200"/>
        </a:p>
      </dsp:txBody>
      <dsp:txXfrm>
        <a:off x="4669786" y="456494"/>
        <a:ext cx="2122630" cy="1273578"/>
      </dsp:txXfrm>
    </dsp:sp>
    <dsp:sp modelId="{6D6B8F02-7E43-4264-AB59-816F29175797}">
      <dsp:nvSpPr>
        <dsp:cNvPr id="0" name=""/>
        <dsp:cNvSpPr/>
      </dsp:nvSpPr>
      <dsp:spPr>
        <a:xfrm>
          <a:off x="1167446" y="1942335"/>
          <a:ext cx="2122630" cy="1273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Vymílání obilí</a:t>
          </a:r>
          <a:endParaRPr lang="cs-CZ" sz="3500" kern="1200"/>
        </a:p>
      </dsp:txBody>
      <dsp:txXfrm>
        <a:off x="1167446" y="1942335"/>
        <a:ext cx="2122630" cy="1273578"/>
      </dsp:txXfrm>
    </dsp:sp>
    <dsp:sp modelId="{7B98C5EB-2AF0-4DF8-AA5A-F0974D810D68}">
      <dsp:nvSpPr>
        <dsp:cNvPr id="0" name=""/>
        <dsp:cNvSpPr/>
      </dsp:nvSpPr>
      <dsp:spPr>
        <a:xfrm>
          <a:off x="3502339" y="1942335"/>
          <a:ext cx="2122630" cy="1273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Třídění a expedice</a:t>
          </a:r>
          <a:endParaRPr lang="cs-CZ" sz="3500" kern="1200"/>
        </a:p>
      </dsp:txBody>
      <dsp:txXfrm>
        <a:off x="3502339" y="1942335"/>
        <a:ext cx="2122630" cy="12735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3FB6F-0B24-4848-8A5C-2A5651D4348F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6468D-5795-41EB-BA73-87D7BEA5F2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9487-F200-440B-BAF1-28245F7C4A04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E4AD-F409-4D6F-B272-8BFA0859F15A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F5B5-CC19-46A2-92F7-D5845BB06214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4770-82E5-472F-A48F-ECFDEDAF6361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340-B74D-4004-A4AB-77C13DE1F859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089D-3318-4B87-9829-1B573F2D6F29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279-8528-4E8D-B0C4-ACFCC2DC7140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615E-530C-4AC0-B042-F1C34EC9EF78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FD96-9941-4B31-836E-172EDA95EAAA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876D-AC77-49AB-A9A9-4BBE9CFCBD91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B8F8-C0C7-4AA7-A18F-44B982FC8B08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2DCA-5FE0-4ED3-9058-A18A17A74D9B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51720" y="6492875"/>
            <a:ext cx="5184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lesaty.welbloud.cz/foto/img/2972" TargetMode="External"/><Relationship Id="rId2" Type="http://schemas.openxmlformats.org/officeDocument/2006/relationships/hyperlink" Target="http://www.mlynherber.cz/mlyn_palhanec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lyncista.cz/produkty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17646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80000"/>
              </a:lnSpc>
            </a:pPr>
            <a:r>
              <a:rPr lang="cs-CZ" b="1" smtClean="0"/>
              <a:t>Označení materiálu:</a:t>
            </a:r>
            <a:r>
              <a:rPr lang="cs-CZ" smtClean="0"/>
              <a:t> 	VY_32_INOVACE_DVOLE_SUROVINY2_03 </a:t>
            </a:r>
          </a:p>
          <a:p>
            <a:pPr>
              <a:lnSpc>
                <a:spcPct val="80000"/>
              </a:lnSpc>
              <a:buNone/>
            </a:pP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Název materiálu:</a:t>
            </a:r>
            <a:r>
              <a:rPr lang="cs-CZ" smtClean="0"/>
              <a:t>		Výroba a složení mouky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Tematická oblast:</a:t>
            </a:r>
            <a:r>
              <a:rPr lang="cs-CZ" smtClean="0"/>
              <a:t>		Suroviny, 2.ročník			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Anotace:</a:t>
            </a:r>
            <a:r>
              <a:rPr lang="cs-CZ" smtClean="0"/>
              <a:t>		Prezentace slouží k výkladu nového učiva.</a:t>
            </a:r>
            <a:endParaRPr lang="en-US" i="1" smtClean="0"/>
          </a:p>
          <a:p>
            <a:pPr>
              <a:lnSpc>
                <a:spcPct val="80000"/>
              </a:lnSpc>
            </a:pPr>
            <a:r>
              <a:rPr lang="cs-CZ" b="1" smtClean="0"/>
              <a:t>Očekávaný výstup:</a:t>
            </a:r>
            <a:r>
              <a:rPr lang="cs-CZ" smtClean="0"/>
              <a:t>	</a:t>
            </a:r>
            <a:r>
              <a:rPr lang="en-US" smtClean="0"/>
              <a:t> </a:t>
            </a:r>
            <a:r>
              <a:rPr lang="cs-CZ" smtClean="0"/>
              <a:t>	V prezentaci se žák seznámí s jednotlivými fázemi výroby mouky, 			dále se dozví , na čem záleží a jaké je složení mouky a jak se 			posuzuje kvalita mouky.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Klíčová slova:	</a:t>
            </a:r>
            <a:r>
              <a:rPr lang="cs-CZ" smtClean="0"/>
              <a:t>	čištění, mletí, luštění, vymílání, třídění mouky, složení mouky, 			kvalita mouky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Metodika:</a:t>
            </a:r>
            <a:r>
              <a:rPr lang="cs-CZ" smtClean="0"/>
              <a:t> 		Podklad k výuce nové látky.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Obor:</a:t>
            </a:r>
            <a:r>
              <a:rPr lang="cs-CZ" smtClean="0"/>
              <a:t>			29-54-H/01 Cukrář		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Ročník:</a:t>
            </a:r>
            <a:r>
              <a:rPr lang="cs-CZ" smtClean="0"/>
              <a:t>		2.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Autor:</a:t>
            </a:r>
            <a:r>
              <a:rPr lang="cs-CZ" smtClean="0"/>
              <a:t> 			Ing. Lenka Dvořáčková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Zpracováno dne:		</a:t>
            </a:r>
            <a:r>
              <a:rPr lang="cs-CZ" smtClean="0"/>
              <a:t>14. 9. 2013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lang="cs-CZ" smtClean="0"/>
          </a:p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SLOŽENÍ MOUKY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smtClean="0"/>
              <a:t>Závisí na:</a:t>
            </a:r>
          </a:p>
          <a:p>
            <a:r>
              <a:rPr lang="cs-CZ" smtClean="0"/>
              <a:t>druhu a odrůdě obilovin</a:t>
            </a:r>
          </a:p>
          <a:p>
            <a:r>
              <a:rPr lang="cs-CZ" smtClean="0"/>
              <a:t>půdních a klimatických podmínkách</a:t>
            </a:r>
          </a:p>
          <a:p>
            <a:r>
              <a:rPr lang="cs-CZ" smtClean="0"/>
              <a:t>množství srážek</a:t>
            </a:r>
          </a:p>
          <a:p>
            <a:r>
              <a:rPr lang="cs-CZ" smtClean="0"/>
              <a:t>posklizňové úpravě</a:t>
            </a:r>
          </a:p>
          <a:p>
            <a:r>
              <a:rPr lang="cs-CZ" smtClean="0"/>
              <a:t>mlýnském zpracování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SLOŽENÍ MOUKY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smtClean="0"/>
              <a:t>Voda		14 %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Škrob		62-80 %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Bílkoviny		12-17 %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Cukry		2 %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Tuky		1-4 %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Vláknina		0,1-2,5 %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Minerální látky Fe, K, Cu, P, Mg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Vitamíny 	B</a:t>
            </a:r>
            <a:r>
              <a:rPr lang="cs-CZ" baseline="-25000" smtClean="0"/>
              <a:t>1, </a:t>
            </a:r>
            <a:r>
              <a:rPr lang="cs-CZ" smtClean="0"/>
              <a:t>B</a:t>
            </a:r>
            <a:r>
              <a:rPr lang="cs-CZ" baseline="-25000" smtClean="0"/>
              <a:t>2, </a:t>
            </a:r>
            <a:r>
              <a:rPr lang="cs-CZ" smtClean="0"/>
              <a:t>B</a:t>
            </a:r>
            <a:r>
              <a:rPr lang="cs-CZ" baseline="-25000" smtClean="0"/>
              <a:t>6,  </a:t>
            </a:r>
            <a:r>
              <a:rPr lang="cs-CZ" smtClean="0"/>
              <a:t>E, PP, enzymy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Posuzování kvality mouky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smtClean="0"/>
              <a:t>Smyslové posouzení</a:t>
            </a:r>
          </a:p>
          <a:p>
            <a:r>
              <a:rPr lang="cs-CZ" b="1" smtClean="0"/>
              <a:t>Barva</a:t>
            </a:r>
            <a:r>
              <a:rPr lang="cs-CZ" smtClean="0"/>
              <a:t> – nažloutlá se smetanovým nádechem</a:t>
            </a:r>
          </a:p>
          <a:p>
            <a:r>
              <a:rPr lang="cs-CZ" b="1" smtClean="0"/>
              <a:t>Vůně</a:t>
            </a:r>
            <a:r>
              <a:rPr lang="cs-CZ" smtClean="0"/>
              <a:t> – přirozená, bez pachů</a:t>
            </a:r>
          </a:p>
          <a:p>
            <a:r>
              <a:rPr lang="cs-CZ" b="1" smtClean="0"/>
              <a:t>Chuť</a:t>
            </a:r>
            <a:r>
              <a:rPr lang="cs-CZ" smtClean="0"/>
              <a:t> – neutrální, přirozená</a:t>
            </a:r>
          </a:p>
          <a:p>
            <a:r>
              <a:rPr lang="cs-CZ" b="1" smtClean="0"/>
              <a:t>Zrnitost</a:t>
            </a:r>
            <a:r>
              <a:rPr lang="cs-CZ" smtClean="0"/>
              <a:t> – zjistí se rozetřením v prstech</a:t>
            </a:r>
          </a:p>
          <a:p>
            <a:r>
              <a:rPr lang="cs-CZ" b="1" smtClean="0"/>
              <a:t>Vlhkost</a:t>
            </a:r>
            <a:r>
              <a:rPr lang="cs-CZ" smtClean="0"/>
              <a:t> – po sevření v dlani se rozpadne</a:t>
            </a:r>
          </a:p>
          <a:p>
            <a:r>
              <a:rPr lang="cs-CZ" b="1" smtClean="0"/>
              <a:t>Pečivost mouky </a:t>
            </a:r>
            <a:r>
              <a:rPr lang="cs-CZ" smtClean="0"/>
              <a:t>– schopnost nabývat na objemu, ovlivněno lepkem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Kontrolní otázky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mtClean="0"/>
              <a:t>Co je to mouka?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Popiš fáze při výrobě mouky.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Co jsou otruby a k čemu se používají?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Na čem závisí složení mouky?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Jaké je složení mouky?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 posuzujeme kvalitu mouky?</a:t>
            </a:r>
          </a:p>
          <a:p>
            <a:pPr marL="514350" indent="-514350">
              <a:buFont typeface="+mj-lt"/>
              <a:buAutoNum type="arabicPeriod"/>
            </a:pPr>
            <a:endParaRPr lang="cs-CZ" smtClean="0"/>
          </a:p>
          <a:p>
            <a:pPr marL="514350" indent="-514350">
              <a:buFont typeface="+mj-lt"/>
              <a:buAutoNum type="arabicPeriod"/>
            </a:pPr>
            <a:endParaRPr lang="cs-CZ" smtClean="0"/>
          </a:p>
          <a:p>
            <a:pPr marL="514350" indent="-514350">
              <a:buFont typeface="+mj-lt"/>
              <a:buAutoNum type="arabicPeriod"/>
            </a:pPr>
            <a:endParaRPr lang="cs-CZ" smtClean="0"/>
          </a:p>
          <a:p>
            <a:pPr marL="514350" indent="-514350">
              <a:buFont typeface="+mj-lt"/>
              <a:buAutoNum type="arabicPeriod"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Použitá literatura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BLÁHA, Ludvík, RNDr. Ivana KOPOVÁ a František ŠREK. </a:t>
            </a:r>
            <a:r>
              <a:rPr lang="cs-CZ" i="1" smtClean="0"/>
              <a:t>SUROVINY: pro učební obor Cukrář, Cukrářka</a:t>
            </a:r>
            <a:r>
              <a:rPr lang="cs-CZ" smtClean="0"/>
              <a:t>. 4. aktualizované vydání. Praha: Informatorium, spol.s.r.o., 2007. 4. ISBN 978-80-7333-000-2. </a:t>
            </a:r>
          </a:p>
          <a:p>
            <a:pPr>
              <a:buNone/>
            </a:pPr>
            <a:r>
              <a:rPr lang="cs-CZ" b="1" smtClean="0"/>
              <a:t>Použité zdroje:</a:t>
            </a:r>
          </a:p>
          <a:p>
            <a:pPr>
              <a:buNone/>
            </a:pPr>
            <a:r>
              <a:rPr lang="cs-CZ" smtClean="0">
                <a:hlinkClick r:id="rId2"/>
              </a:rPr>
              <a:t>http://www.mlynherber.cz/mlyn_palhanec.php</a:t>
            </a:r>
            <a:endParaRPr lang="cs-CZ" smtClean="0"/>
          </a:p>
          <a:p>
            <a:pPr>
              <a:buNone/>
            </a:pPr>
            <a:r>
              <a:rPr lang="cs-CZ" smtClean="0">
                <a:hlinkClick r:id="rId3"/>
              </a:rPr>
              <a:t>http://plesaty.welbloud.cz/foto/img/2972</a:t>
            </a:r>
            <a:endParaRPr lang="cs-CZ" smtClean="0"/>
          </a:p>
          <a:p>
            <a:pPr>
              <a:buNone/>
            </a:pPr>
            <a:r>
              <a:rPr lang="cs-CZ" smtClean="0">
                <a:hlinkClick r:id="rId4"/>
              </a:rPr>
              <a:t>http://www.mlyncista.cz/produkty.php</a:t>
            </a: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944216"/>
          </a:xfrm>
        </p:spPr>
        <p:txBody>
          <a:bodyPr>
            <a:normAutofit/>
          </a:bodyPr>
          <a:lstStyle/>
          <a:p>
            <a:r>
              <a:rPr lang="cs-CZ" sz="8800" b="1" smtClean="0"/>
              <a:t>MOUKA</a:t>
            </a:r>
            <a:endParaRPr lang="cs-CZ" sz="8800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>
              <a:buNone/>
            </a:pPr>
            <a:r>
              <a:rPr lang="cs-CZ" smtClean="0"/>
              <a:t>		        </a:t>
            </a:r>
            <a:r>
              <a:rPr lang="cs-CZ" sz="6000" b="1" smtClean="0"/>
              <a:t>Výroba mouky</a:t>
            </a:r>
          </a:p>
          <a:p>
            <a:pPr>
              <a:buNone/>
            </a:pPr>
            <a:r>
              <a:rPr lang="cs-CZ" sz="6000" b="1" smtClean="0"/>
              <a:t>		     Složení mouky</a:t>
            </a:r>
            <a:endParaRPr lang="cs-CZ" sz="6000" b="1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MOUKA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mlýnský produkt</a:t>
            </a:r>
          </a:p>
          <a:p>
            <a:r>
              <a:rPr lang="cs-CZ" smtClean="0"/>
              <a:t>vzniká mletím obilných zrn</a:t>
            </a:r>
          </a:p>
          <a:p>
            <a:r>
              <a:rPr lang="cs-CZ" smtClean="0"/>
              <a:t>největší význam pro lidskou výživu má pšeničná a žitná mouka</a:t>
            </a:r>
          </a:p>
          <a:p>
            <a:r>
              <a:rPr lang="cs-CZ" smtClean="0"/>
              <a:t>pro cukrářskou výrobu se používá pouze pšeničná mouka</a:t>
            </a:r>
          </a:p>
          <a:p>
            <a:r>
              <a:rPr lang="cs-CZ" smtClean="0"/>
              <a:t>menší množství žitné a ječné mouky - při výrobě perníkových výrobků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Výroba mouky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 průmyslových mlýnech</a:t>
            </a:r>
          </a:p>
          <a:p>
            <a:pPr>
              <a:buNone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graphicFrame>
        <p:nvGraphicFramePr>
          <p:cNvPr id="5" name="Diagram 4"/>
          <p:cNvGraphicFramePr/>
          <p:nvPr/>
        </p:nvGraphicFramePr>
        <p:xfrm>
          <a:off x="827584" y="2276872"/>
          <a:ext cx="6792416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Čištění obilí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čisticí stroje</a:t>
            </a:r>
          </a:p>
          <a:p>
            <a:r>
              <a:rPr lang="cs-CZ" smtClean="0"/>
              <a:t>obilná masa se zbavuje prachu, nečistot, příměsů, plevelů</a:t>
            </a:r>
          </a:p>
          <a:p>
            <a:r>
              <a:rPr lang="cs-CZ" smtClean="0"/>
              <a:t>loupací stroje – zrno se částečně oloupe, zbaví špiček a klíčků</a:t>
            </a:r>
          </a:p>
          <a:p>
            <a:r>
              <a:rPr lang="cs-CZ" smtClean="0"/>
              <a:t>na čištění závisí kvalita hotového produktu</a:t>
            </a:r>
          </a:p>
          <a:p>
            <a:r>
              <a:rPr lang="cs-CZ" smtClean="0"/>
              <a:t>obilná zrna připravena k vlastnímu mletí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Mletí – šrotování obilí</a:t>
            </a:r>
            <a:endParaRPr lang="cs-CZ" b="1"/>
          </a:p>
        </p:txBody>
      </p:sp>
      <p:pic>
        <p:nvPicPr>
          <p:cNvPr id="5" name="Zástupný symbol pro obsah 4" descr="w_img_91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132856"/>
            <a:ext cx="2887994" cy="3196952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6" name="Obrázek 5" descr="mlyn-palhanec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492896"/>
            <a:ext cx="3600400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Mletí – šrotování obilí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zrno je ve válcích rozemleto – šrot</a:t>
            </a:r>
          </a:p>
          <a:p>
            <a:r>
              <a:rPr lang="cs-CZ" smtClean="0"/>
              <a:t>šrot se prosévá na sítech</a:t>
            </a:r>
          </a:p>
          <a:p>
            <a:r>
              <a:rPr lang="cs-CZ" smtClean="0"/>
              <a:t>dle velikosti sít – druhy mouky, krupice, 				    krupičky</a:t>
            </a:r>
          </a:p>
          <a:p>
            <a:r>
              <a:rPr lang="cs-CZ" smtClean="0"/>
              <a:t>zbylý šrot – </a:t>
            </a:r>
            <a:r>
              <a:rPr lang="cs-CZ" b="1" smtClean="0"/>
              <a:t>přepad </a:t>
            </a:r>
            <a:r>
              <a:rPr lang="cs-CZ" smtClean="0"/>
              <a:t>– znovu se mele a prosévá</a:t>
            </a:r>
          </a:p>
          <a:p>
            <a:r>
              <a:rPr lang="cs-CZ" smtClean="0"/>
              <a:t>u pšenice se opakované mletí provádí 7-8x</a:t>
            </a:r>
          </a:p>
          <a:p>
            <a:r>
              <a:rPr lang="cs-CZ" smtClean="0"/>
              <a:t>zbudou otruby = krmivo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Luštění, vymílání</a:t>
            </a:r>
            <a:endParaRPr lang="cs-CZ" b="1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Třídění a expedice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produkty roztříděné podle velikosti</a:t>
            </a:r>
          </a:p>
          <a:p>
            <a:r>
              <a:rPr lang="cs-CZ" smtClean="0"/>
              <a:t>plnění do pytlů či sáčků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2050" name="Picture 2" descr="Mouka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140968"/>
            <a:ext cx="4000500" cy="3000376"/>
          </a:xfrm>
          <a:prstGeom prst="rect">
            <a:avLst/>
          </a:prstGeom>
          <a:noFill/>
        </p:spPr>
      </p:pic>
      <p:pic>
        <p:nvPicPr>
          <p:cNvPr id="6" name="Obrázek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645024"/>
            <a:ext cx="2895600" cy="18722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451</Words>
  <Application>Microsoft Office PowerPoint</Application>
  <PresentationFormat>Předvádění na obrazovce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MOUKA</vt:lpstr>
      <vt:lpstr>MOUKA</vt:lpstr>
      <vt:lpstr>Výroba mouky</vt:lpstr>
      <vt:lpstr>Čištění obilí</vt:lpstr>
      <vt:lpstr>Mletí – šrotování obilí</vt:lpstr>
      <vt:lpstr>Mletí – šrotování obilí</vt:lpstr>
      <vt:lpstr>Luštění, vymílání</vt:lpstr>
      <vt:lpstr>Třídění a expedice</vt:lpstr>
      <vt:lpstr>SLOŽENÍ MOUKY</vt:lpstr>
      <vt:lpstr>SLOŽENÍ MOUKY</vt:lpstr>
      <vt:lpstr>Posuzování kvality mouky</vt:lpstr>
      <vt:lpstr>Kontrolní otázky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POŽIVATINY = vše co jíme</dc:title>
  <dc:creator>Peca</dc:creator>
  <cp:lastModifiedBy>admin</cp:lastModifiedBy>
  <cp:revision>30</cp:revision>
  <dcterms:created xsi:type="dcterms:W3CDTF">2012-12-10T18:51:41Z</dcterms:created>
  <dcterms:modified xsi:type="dcterms:W3CDTF">2013-11-26T17:27:51Z</dcterms:modified>
</cp:coreProperties>
</file>