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4743C-C197-4BB9-8576-C99D149992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A8760D-C166-4300-ABFC-C04D21558954}">
      <dgm:prSet phldrT="[Text]"/>
      <dgm:spPr/>
      <dgm:t>
        <a:bodyPr/>
        <a:lstStyle/>
        <a:p>
          <a:r>
            <a:rPr lang="cs-CZ" smtClean="0"/>
            <a:t>V těle nosnice</a:t>
          </a:r>
          <a:endParaRPr lang="cs-CZ"/>
        </a:p>
      </dgm:t>
    </dgm:pt>
    <dgm:pt modelId="{5929DDC3-82D9-4A4B-808A-8C813DE3C422}" type="parTrans" cxnId="{69751457-30C9-4970-A6DD-C80077B8D2BF}">
      <dgm:prSet/>
      <dgm:spPr/>
      <dgm:t>
        <a:bodyPr/>
        <a:lstStyle/>
        <a:p>
          <a:endParaRPr lang="cs-CZ"/>
        </a:p>
      </dgm:t>
    </dgm:pt>
    <dgm:pt modelId="{70DF34D3-CA03-45CB-AA3E-C99CFD24D507}" type="sibTrans" cxnId="{69751457-30C9-4970-A6DD-C80077B8D2BF}">
      <dgm:prSet/>
      <dgm:spPr/>
      <dgm:t>
        <a:bodyPr/>
        <a:lstStyle/>
        <a:p>
          <a:endParaRPr lang="cs-CZ"/>
        </a:p>
      </dgm:t>
    </dgm:pt>
    <dgm:pt modelId="{5BDAD441-0843-4140-8206-4CAEA9F01CC2}">
      <dgm:prSet phldrT="[Text]"/>
      <dgm:spPr/>
      <dgm:t>
        <a:bodyPr/>
        <a:lstStyle/>
        <a:p>
          <a:r>
            <a:rPr lang="cs-CZ" smtClean="0"/>
            <a:t>Při ošetřování a skladování</a:t>
          </a:r>
          <a:endParaRPr lang="cs-CZ"/>
        </a:p>
      </dgm:t>
    </dgm:pt>
    <dgm:pt modelId="{F128EC33-FFDC-411B-B13E-12F8355204FA}" type="parTrans" cxnId="{BD75B248-05BE-4D7F-8F93-154AEF2E4558}">
      <dgm:prSet/>
      <dgm:spPr/>
      <dgm:t>
        <a:bodyPr/>
        <a:lstStyle/>
        <a:p>
          <a:endParaRPr lang="cs-CZ"/>
        </a:p>
      </dgm:t>
    </dgm:pt>
    <dgm:pt modelId="{95BC883E-563B-49FC-8432-9E26810F2F05}" type="sibTrans" cxnId="{BD75B248-05BE-4D7F-8F93-154AEF2E4558}">
      <dgm:prSet/>
      <dgm:spPr/>
      <dgm:t>
        <a:bodyPr/>
        <a:lstStyle/>
        <a:p>
          <a:endParaRPr lang="cs-CZ"/>
        </a:p>
      </dgm:t>
    </dgm:pt>
    <dgm:pt modelId="{75F765B6-901A-405F-8DE5-9541234B4CA1}">
      <dgm:prSet phldrT="[Text]"/>
      <dgm:spPr/>
      <dgm:t>
        <a:bodyPr/>
        <a:lstStyle/>
        <a:p>
          <a:r>
            <a:rPr lang="cs-CZ" smtClean="0"/>
            <a:t>Mikrobiální kontaminací</a:t>
          </a:r>
          <a:endParaRPr lang="cs-CZ"/>
        </a:p>
      </dgm:t>
    </dgm:pt>
    <dgm:pt modelId="{A7B480A5-3C14-4522-9025-45B115F3E03D}" type="parTrans" cxnId="{EABAE510-E93F-432E-AD67-CABB605E6847}">
      <dgm:prSet/>
      <dgm:spPr/>
      <dgm:t>
        <a:bodyPr/>
        <a:lstStyle/>
        <a:p>
          <a:endParaRPr lang="cs-CZ"/>
        </a:p>
      </dgm:t>
    </dgm:pt>
    <dgm:pt modelId="{1C4E712D-209F-4A75-AAE7-A7CBF72BB8FE}" type="sibTrans" cxnId="{EABAE510-E93F-432E-AD67-CABB605E6847}">
      <dgm:prSet/>
      <dgm:spPr/>
      <dgm:t>
        <a:bodyPr/>
        <a:lstStyle/>
        <a:p>
          <a:endParaRPr lang="cs-CZ"/>
        </a:p>
      </dgm:t>
    </dgm:pt>
    <dgm:pt modelId="{2BF31D2D-760C-4CD4-8B4D-2B8C7D4F44E5}" type="pres">
      <dgm:prSet presAssocID="{3584743C-C197-4BB9-8576-C99D149992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BDB41E-0BA6-4031-9286-D4AE242AA3F2}" type="pres">
      <dgm:prSet presAssocID="{E6A8760D-C166-4300-ABFC-C04D21558954}" presName="parentLin" presStyleCnt="0"/>
      <dgm:spPr/>
    </dgm:pt>
    <dgm:pt modelId="{908B5FA8-9F0C-409C-B8BA-2A2D836749A2}" type="pres">
      <dgm:prSet presAssocID="{E6A8760D-C166-4300-ABFC-C04D2155895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F1B39151-853C-4AB1-B2D1-8804868B335F}" type="pres">
      <dgm:prSet presAssocID="{E6A8760D-C166-4300-ABFC-C04D215589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7E70FB-FCEB-470B-AAE6-791ADE14B1C5}" type="pres">
      <dgm:prSet presAssocID="{E6A8760D-C166-4300-ABFC-C04D21558954}" presName="negativeSpace" presStyleCnt="0"/>
      <dgm:spPr/>
    </dgm:pt>
    <dgm:pt modelId="{A976A00F-1E50-4DA0-809A-716A7991466E}" type="pres">
      <dgm:prSet presAssocID="{E6A8760D-C166-4300-ABFC-C04D21558954}" presName="childText" presStyleLbl="conFgAcc1" presStyleIdx="0" presStyleCnt="3">
        <dgm:presLayoutVars>
          <dgm:bulletEnabled val="1"/>
        </dgm:presLayoutVars>
      </dgm:prSet>
      <dgm:spPr/>
    </dgm:pt>
    <dgm:pt modelId="{58297BD1-84BC-415F-AF3A-8F8A5630EDCB}" type="pres">
      <dgm:prSet presAssocID="{70DF34D3-CA03-45CB-AA3E-C99CFD24D507}" presName="spaceBetweenRectangles" presStyleCnt="0"/>
      <dgm:spPr/>
    </dgm:pt>
    <dgm:pt modelId="{771B9CEF-744D-403E-91F9-9A4D94F2943C}" type="pres">
      <dgm:prSet presAssocID="{5BDAD441-0843-4140-8206-4CAEA9F01CC2}" presName="parentLin" presStyleCnt="0"/>
      <dgm:spPr/>
    </dgm:pt>
    <dgm:pt modelId="{1BA06E3F-1781-4AFE-AC83-EC87C9B3BB6B}" type="pres">
      <dgm:prSet presAssocID="{5BDAD441-0843-4140-8206-4CAEA9F01CC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54D85E1-9074-4E90-BD78-C20D00561153}" type="pres">
      <dgm:prSet presAssocID="{5BDAD441-0843-4140-8206-4CAEA9F01C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17827-9260-44B1-8E74-638C7DE9C199}" type="pres">
      <dgm:prSet presAssocID="{5BDAD441-0843-4140-8206-4CAEA9F01CC2}" presName="negativeSpace" presStyleCnt="0"/>
      <dgm:spPr/>
    </dgm:pt>
    <dgm:pt modelId="{3CBBD9DB-5F84-4B42-B1B0-791D88A0B697}" type="pres">
      <dgm:prSet presAssocID="{5BDAD441-0843-4140-8206-4CAEA9F01CC2}" presName="childText" presStyleLbl="conFgAcc1" presStyleIdx="1" presStyleCnt="3">
        <dgm:presLayoutVars>
          <dgm:bulletEnabled val="1"/>
        </dgm:presLayoutVars>
      </dgm:prSet>
      <dgm:spPr/>
    </dgm:pt>
    <dgm:pt modelId="{5EA18EE0-70EF-4966-B30C-0DB84C5FDB6B}" type="pres">
      <dgm:prSet presAssocID="{95BC883E-563B-49FC-8432-9E26810F2F05}" presName="spaceBetweenRectangles" presStyleCnt="0"/>
      <dgm:spPr/>
    </dgm:pt>
    <dgm:pt modelId="{2195AF7A-5354-41AD-B07E-2C900F7B085C}" type="pres">
      <dgm:prSet presAssocID="{75F765B6-901A-405F-8DE5-9541234B4CA1}" presName="parentLin" presStyleCnt="0"/>
      <dgm:spPr/>
    </dgm:pt>
    <dgm:pt modelId="{D0B42381-D8A4-4236-AD4B-7DEA9789F25D}" type="pres">
      <dgm:prSet presAssocID="{75F765B6-901A-405F-8DE5-9541234B4CA1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E944649-CDB7-4743-97ED-F035F6B02D1E}" type="pres">
      <dgm:prSet presAssocID="{75F765B6-901A-405F-8DE5-9541234B4C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EF712C-4462-4588-B205-F5EDE120304E}" type="pres">
      <dgm:prSet presAssocID="{75F765B6-901A-405F-8DE5-9541234B4CA1}" presName="negativeSpace" presStyleCnt="0"/>
      <dgm:spPr/>
    </dgm:pt>
    <dgm:pt modelId="{735AD3C6-0D75-4180-80A4-C2E371874ABF}" type="pres">
      <dgm:prSet presAssocID="{75F765B6-901A-405F-8DE5-9541234B4CA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0A62A3-508B-450A-8B3C-B54FC3AA2E06}" type="presOf" srcId="{5BDAD441-0843-4140-8206-4CAEA9F01CC2}" destId="{254D85E1-9074-4E90-BD78-C20D00561153}" srcOrd="1" destOrd="0" presId="urn:microsoft.com/office/officeart/2005/8/layout/list1"/>
    <dgm:cxn modelId="{6B14475B-AA27-4CFD-8AE9-06D95F78AFD4}" type="presOf" srcId="{5BDAD441-0843-4140-8206-4CAEA9F01CC2}" destId="{1BA06E3F-1781-4AFE-AC83-EC87C9B3BB6B}" srcOrd="0" destOrd="0" presId="urn:microsoft.com/office/officeart/2005/8/layout/list1"/>
    <dgm:cxn modelId="{EABAE510-E93F-432E-AD67-CABB605E6847}" srcId="{3584743C-C197-4BB9-8576-C99D14999245}" destId="{75F765B6-901A-405F-8DE5-9541234B4CA1}" srcOrd="2" destOrd="0" parTransId="{A7B480A5-3C14-4522-9025-45B115F3E03D}" sibTransId="{1C4E712D-209F-4A75-AAE7-A7CBF72BB8FE}"/>
    <dgm:cxn modelId="{BD75B248-05BE-4D7F-8F93-154AEF2E4558}" srcId="{3584743C-C197-4BB9-8576-C99D14999245}" destId="{5BDAD441-0843-4140-8206-4CAEA9F01CC2}" srcOrd="1" destOrd="0" parTransId="{F128EC33-FFDC-411B-B13E-12F8355204FA}" sibTransId="{95BC883E-563B-49FC-8432-9E26810F2F05}"/>
    <dgm:cxn modelId="{69751457-30C9-4970-A6DD-C80077B8D2BF}" srcId="{3584743C-C197-4BB9-8576-C99D14999245}" destId="{E6A8760D-C166-4300-ABFC-C04D21558954}" srcOrd="0" destOrd="0" parTransId="{5929DDC3-82D9-4A4B-808A-8C813DE3C422}" sibTransId="{70DF34D3-CA03-45CB-AA3E-C99CFD24D507}"/>
    <dgm:cxn modelId="{7B11A4F1-320F-4A89-8848-B5DFAA38FEB3}" type="presOf" srcId="{75F765B6-901A-405F-8DE5-9541234B4CA1}" destId="{D0B42381-D8A4-4236-AD4B-7DEA9789F25D}" srcOrd="0" destOrd="0" presId="urn:microsoft.com/office/officeart/2005/8/layout/list1"/>
    <dgm:cxn modelId="{0A6455CA-A01C-491D-A1ED-4F5116A44E62}" type="presOf" srcId="{75F765B6-901A-405F-8DE5-9541234B4CA1}" destId="{FE944649-CDB7-4743-97ED-F035F6B02D1E}" srcOrd="1" destOrd="0" presId="urn:microsoft.com/office/officeart/2005/8/layout/list1"/>
    <dgm:cxn modelId="{DF45FB56-3ABD-43F7-AF1B-CC2518C97B25}" type="presOf" srcId="{E6A8760D-C166-4300-ABFC-C04D21558954}" destId="{908B5FA8-9F0C-409C-B8BA-2A2D836749A2}" srcOrd="0" destOrd="0" presId="urn:microsoft.com/office/officeart/2005/8/layout/list1"/>
    <dgm:cxn modelId="{3EEE9E13-4155-4A60-AD1F-2283922AA564}" type="presOf" srcId="{E6A8760D-C166-4300-ABFC-C04D21558954}" destId="{F1B39151-853C-4AB1-B2D1-8804868B335F}" srcOrd="1" destOrd="0" presId="urn:microsoft.com/office/officeart/2005/8/layout/list1"/>
    <dgm:cxn modelId="{ED0A9878-284C-43DE-AFF5-4C059F3D76B9}" type="presOf" srcId="{3584743C-C197-4BB9-8576-C99D14999245}" destId="{2BF31D2D-760C-4CD4-8B4D-2B8C7D4F44E5}" srcOrd="0" destOrd="0" presId="urn:microsoft.com/office/officeart/2005/8/layout/list1"/>
    <dgm:cxn modelId="{902829ED-F4DC-4269-BDF9-25489041D309}" type="presParOf" srcId="{2BF31D2D-760C-4CD4-8B4D-2B8C7D4F44E5}" destId="{0ABDB41E-0BA6-4031-9286-D4AE242AA3F2}" srcOrd="0" destOrd="0" presId="urn:microsoft.com/office/officeart/2005/8/layout/list1"/>
    <dgm:cxn modelId="{7F36425D-CD95-4475-8E68-C0BAE447C091}" type="presParOf" srcId="{0ABDB41E-0BA6-4031-9286-D4AE242AA3F2}" destId="{908B5FA8-9F0C-409C-B8BA-2A2D836749A2}" srcOrd="0" destOrd="0" presId="urn:microsoft.com/office/officeart/2005/8/layout/list1"/>
    <dgm:cxn modelId="{59CE2ADF-8450-4D74-9BF9-D255734EBA80}" type="presParOf" srcId="{0ABDB41E-0BA6-4031-9286-D4AE242AA3F2}" destId="{F1B39151-853C-4AB1-B2D1-8804868B335F}" srcOrd="1" destOrd="0" presId="urn:microsoft.com/office/officeart/2005/8/layout/list1"/>
    <dgm:cxn modelId="{DC604BD2-D940-4720-8282-71E9A0F5DE26}" type="presParOf" srcId="{2BF31D2D-760C-4CD4-8B4D-2B8C7D4F44E5}" destId="{7F7E70FB-FCEB-470B-AAE6-791ADE14B1C5}" srcOrd="1" destOrd="0" presId="urn:microsoft.com/office/officeart/2005/8/layout/list1"/>
    <dgm:cxn modelId="{E4F94F3A-ED65-43E2-B231-361FCD043B7E}" type="presParOf" srcId="{2BF31D2D-760C-4CD4-8B4D-2B8C7D4F44E5}" destId="{A976A00F-1E50-4DA0-809A-716A7991466E}" srcOrd="2" destOrd="0" presId="urn:microsoft.com/office/officeart/2005/8/layout/list1"/>
    <dgm:cxn modelId="{857C595C-E2E1-4DB6-BAAD-AF70AFBB5B72}" type="presParOf" srcId="{2BF31D2D-760C-4CD4-8B4D-2B8C7D4F44E5}" destId="{58297BD1-84BC-415F-AF3A-8F8A5630EDCB}" srcOrd="3" destOrd="0" presId="urn:microsoft.com/office/officeart/2005/8/layout/list1"/>
    <dgm:cxn modelId="{08E2DEB1-7F97-44E5-A0E0-D9BDED17CC95}" type="presParOf" srcId="{2BF31D2D-760C-4CD4-8B4D-2B8C7D4F44E5}" destId="{771B9CEF-744D-403E-91F9-9A4D94F2943C}" srcOrd="4" destOrd="0" presId="urn:microsoft.com/office/officeart/2005/8/layout/list1"/>
    <dgm:cxn modelId="{46153216-AA1C-4502-A2BD-1C49BEEAD8D8}" type="presParOf" srcId="{771B9CEF-744D-403E-91F9-9A4D94F2943C}" destId="{1BA06E3F-1781-4AFE-AC83-EC87C9B3BB6B}" srcOrd="0" destOrd="0" presId="urn:microsoft.com/office/officeart/2005/8/layout/list1"/>
    <dgm:cxn modelId="{11518E2B-D2A8-4DAE-9926-130FD00BE172}" type="presParOf" srcId="{771B9CEF-744D-403E-91F9-9A4D94F2943C}" destId="{254D85E1-9074-4E90-BD78-C20D00561153}" srcOrd="1" destOrd="0" presId="urn:microsoft.com/office/officeart/2005/8/layout/list1"/>
    <dgm:cxn modelId="{238E5B23-B071-400E-B2F0-A2C3EE13F002}" type="presParOf" srcId="{2BF31D2D-760C-4CD4-8B4D-2B8C7D4F44E5}" destId="{77F17827-9260-44B1-8E74-638C7DE9C199}" srcOrd="5" destOrd="0" presId="urn:microsoft.com/office/officeart/2005/8/layout/list1"/>
    <dgm:cxn modelId="{01314CB9-43D8-4E0C-A844-16D72A9D45F7}" type="presParOf" srcId="{2BF31D2D-760C-4CD4-8B4D-2B8C7D4F44E5}" destId="{3CBBD9DB-5F84-4B42-B1B0-791D88A0B697}" srcOrd="6" destOrd="0" presId="urn:microsoft.com/office/officeart/2005/8/layout/list1"/>
    <dgm:cxn modelId="{D3CFF583-5966-4609-BAFF-6AD616B391CA}" type="presParOf" srcId="{2BF31D2D-760C-4CD4-8B4D-2B8C7D4F44E5}" destId="{5EA18EE0-70EF-4966-B30C-0DB84C5FDB6B}" srcOrd="7" destOrd="0" presId="urn:microsoft.com/office/officeart/2005/8/layout/list1"/>
    <dgm:cxn modelId="{F49DFDA4-F5FE-4AF1-9E30-BF0EA9501A64}" type="presParOf" srcId="{2BF31D2D-760C-4CD4-8B4D-2B8C7D4F44E5}" destId="{2195AF7A-5354-41AD-B07E-2C900F7B085C}" srcOrd="8" destOrd="0" presId="urn:microsoft.com/office/officeart/2005/8/layout/list1"/>
    <dgm:cxn modelId="{13146F8A-06F9-4263-94AF-79CCDF2953A9}" type="presParOf" srcId="{2195AF7A-5354-41AD-B07E-2C900F7B085C}" destId="{D0B42381-D8A4-4236-AD4B-7DEA9789F25D}" srcOrd="0" destOrd="0" presId="urn:microsoft.com/office/officeart/2005/8/layout/list1"/>
    <dgm:cxn modelId="{09E5B113-7203-44B1-99FE-E13F387B9F3A}" type="presParOf" srcId="{2195AF7A-5354-41AD-B07E-2C900F7B085C}" destId="{FE944649-CDB7-4743-97ED-F035F6B02D1E}" srcOrd="1" destOrd="0" presId="urn:microsoft.com/office/officeart/2005/8/layout/list1"/>
    <dgm:cxn modelId="{E6632BB1-C1F7-452C-A991-3D8B01AFD34B}" type="presParOf" srcId="{2BF31D2D-760C-4CD4-8B4D-2B8C7D4F44E5}" destId="{A4EF712C-4462-4588-B205-F5EDE120304E}" srcOrd="9" destOrd="0" presId="urn:microsoft.com/office/officeart/2005/8/layout/list1"/>
    <dgm:cxn modelId="{B722F189-D3AE-478C-BB7D-B3525D784DD6}" type="presParOf" srcId="{2BF31D2D-760C-4CD4-8B4D-2B8C7D4F44E5}" destId="{735AD3C6-0D75-4180-80A4-C2E371874A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76A00F-1E50-4DA0-809A-716A7991466E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39151-853C-4AB1-B2D1-8804868B335F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V těle nosnice</a:t>
          </a:r>
          <a:endParaRPr lang="cs-CZ" sz="3400" kern="1200"/>
        </a:p>
      </dsp:txBody>
      <dsp:txXfrm>
        <a:off x="411480" y="41421"/>
        <a:ext cx="5760720" cy="1003680"/>
      </dsp:txXfrm>
    </dsp:sp>
    <dsp:sp modelId="{3CBBD9DB-5F84-4B42-B1B0-791D88A0B697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D85E1-9074-4E90-BD78-C20D00561153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Při ošetřování a skladování</a:t>
          </a:r>
          <a:endParaRPr lang="cs-CZ" sz="3400" kern="1200"/>
        </a:p>
      </dsp:txBody>
      <dsp:txXfrm>
        <a:off x="411480" y="1583661"/>
        <a:ext cx="5760720" cy="1003680"/>
      </dsp:txXfrm>
    </dsp:sp>
    <dsp:sp modelId="{735AD3C6-0D75-4180-80A4-C2E371874ABF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44649-CDB7-4743-97ED-F035F6B02D1E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Mikrobiální kontaminací</a:t>
          </a:r>
          <a:endParaRPr lang="cs-CZ" sz="3400" kern="1200"/>
        </a:p>
      </dsp:txBody>
      <dsp:txXfrm>
        <a:off x="411480" y="3125901"/>
        <a:ext cx="576072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468D-5795-41EB-BA73-87D7BEA5F29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ozeny.blesk.cz/clanek/pro-zeny-zdravi-zdravi/201581/neni-vejce-jako-vejce-aneb-7-veci-ktere-je-potreba-znat.html" TargetMode="External"/><Relationship Id="rId2" Type="http://schemas.openxmlformats.org/officeDocument/2006/relationships/hyperlink" Target="http://www.blesk.cz/clanek/zpravy-udalosti-domaci/120284/foto-od-ctenare-kaufland-prodaval-zkazena-a-plesniva-vejc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n.nova.cz/zpravy/na-vasi-strane/velky-test-vajec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 VY_32_INOVACE_DVOLE_SUROVINY2_11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 Vady a hygiena vajec	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		 </a:t>
            </a:r>
            <a:r>
              <a:rPr lang="cs-CZ" smtClean="0"/>
              <a:t>Suroviny, 2.ročník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 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 V prezentaci se žák seznámí s možnými vadami vajec, s trvanlivostí 			 vajec a základními hygienickými pravidly při zpracování vajec.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 hniloba vajec, salmonella, trvanlivost, hygiena vajec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 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 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 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</a:t>
            </a:r>
            <a:r>
              <a:rPr lang="cs-CZ" smtClean="0"/>
              <a:t>9. 10. 2013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Označení obalů vajce</a:t>
            </a:r>
            <a:endParaRPr lang="cs-CZ" b="1"/>
          </a:p>
        </p:txBody>
      </p:sp>
      <p:pic>
        <p:nvPicPr>
          <p:cNvPr id="5" name="Zástupný symbol pro obsah 4" descr="14770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9293" y="1600200"/>
            <a:ext cx="7585413" cy="4525963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HYGIENA VAJEC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Základní hygienické podmínky:</a:t>
            </a:r>
          </a:p>
          <a:p>
            <a:r>
              <a:rPr lang="cs-CZ" smtClean="0"/>
              <a:t>používáme zdravotně nezávadné vejce</a:t>
            </a:r>
          </a:p>
          <a:p>
            <a:r>
              <a:rPr lang="cs-CZ" smtClean="0"/>
              <a:t>čisté nádoby, čisté ruce</a:t>
            </a:r>
          </a:p>
          <a:p>
            <a:r>
              <a:rPr lang="cs-CZ" smtClean="0"/>
              <a:t>posoudíme vzhledově i čichově nezávadnost</a:t>
            </a:r>
          </a:p>
          <a:p>
            <a:r>
              <a:rPr lang="cs-CZ" smtClean="0"/>
              <a:t>vaječnou hmotu co nejrychleji zpracujeme</a:t>
            </a:r>
          </a:p>
          <a:p>
            <a:r>
              <a:rPr lang="cs-CZ" smtClean="0"/>
              <a:t>vejce s vadami nepoužíváme pro výrobu</a:t>
            </a:r>
          </a:p>
          <a:p>
            <a:r>
              <a:rPr lang="cs-CZ" smtClean="0"/>
              <a:t>použití i nepatrného množství vadných vajec znehodnotí vytlučená vejce i výrobek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Kde a jak mohou vzniknout vady vejce?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Jaká vada vajec je nejnebezpečnější?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je to pukavec?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Jaká je trvanlivost vajec?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údaje musí obsahovat obal na vejcích?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Popiš hygienické zásady při zpracovávání vajec. 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r>
              <a:rPr lang="cs-CZ" smtClean="0">
                <a:hlinkClick r:id="rId2"/>
              </a:rPr>
              <a:t>http://www.blesk.cz/clanek/zpravy-udalosti-domaci/120284/foto-od-ctenare-kaufland-prodaval-zkazena-a-plesniva-vejce.html</a:t>
            </a:r>
            <a:endParaRPr lang="cs-CZ" smtClean="0"/>
          </a:p>
          <a:p>
            <a:r>
              <a:rPr lang="cs-CZ" smtClean="0">
                <a:hlinkClick r:id="rId3"/>
              </a:rPr>
              <a:t>http://prozeny.blesk.cz/clanek/pro-zeny-zdravi-zdravi/201581/neni-vejce-jako-vejce-aneb-7-veci-ktere-je-potreba-znat.html</a:t>
            </a:r>
            <a:endParaRPr lang="cs-CZ" smtClean="0"/>
          </a:p>
          <a:p>
            <a:r>
              <a:rPr lang="cs-CZ" smtClean="0">
                <a:hlinkClick r:id="rId4"/>
              </a:rPr>
              <a:t>http://tn.nova.cz/zpravy/na-vasi-strane/velky-test-vajec.html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656184"/>
          </a:xfrm>
        </p:spPr>
        <p:txBody>
          <a:bodyPr>
            <a:normAutofit/>
          </a:bodyPr>
          <a:lstStyle/>
          <a:p>
            <a:r>
              <a:rPr lang="cs-CZ" sz="8000" b="1" smtClean="0"/>
              <a:t>VADY VAJEC</a:t>
            </a:r>
            <a:endParaRPr lang="cs-CZ" sz="8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6600" b="1" smtClean="0"/>
              <a:t>		  HYGIENA VAJEC</a:t>
            </a:r>
            <a:endParaRPr lang="cs-CZ" sz="66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VADY VAJEC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VEJCE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vejce je živá buňka</a:t>
            </a:r>
          </a:p>
          <a:p>
            <a:r>
              <a:rPr lang="cs-CZ" smtClean="0"/>
              <a:t>snadno podléhá zkáze</a:t>
            </a:r>
          </a:p>
          <a:p>
            <a:pPr>
              <a:buNone/>
            </a:pPr>
            <a:r>
              <a:rPr lang="cs-CZ" b="1" smtClean="0"/>
              <a:t>Vady:</a:t>
            </a:r>
          </a:p>
          <a:p>
            <a:r>
              <a:rPr lang="cs-CZ" smtClean="0"/>
              <a:t>na vzhledu</a:t>
            </a:r>
          </a:p>
          <a:p>
            <a:r>
              <a:rPr lang="cs-CZ" smtClean="0"/>
              <a:t>na chuti</a:t>
            </a:r>
          </a:p>
          <a:p>
            <a:r>
              <a:rPr lang="cs-CZ" smtClean="0"/>
              <a:t>na vůni vaječného obsahu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376028-img-vejce-kauf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700808"/>
            <a:ext cx="3851919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Vady vzniklé v těle nosnice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smtClean="0"/>
              <a:t>Krvavé stopy ve vejci</a:t>
            </a:r>
          </a:p>
          <a:p>
            <a:r>
              <a:rPr lang="cs-CZ" smtClean="0"/>
              <a:t>pokud jsou skvrny malé – možno vejce použít</a:t>
            </a:r>
          </a:p>
          <a:p>
            <a:r>
              <a:rPr lang="cs-CZ" smtClean="0"/>
              <a:t>u větších skvrn nepoužitelné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720" y="6093296"/>
            <a:ext cx="5184576" cy="764705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1800444_vejce-vajicka-hubnu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573016"/>
            <a:ext cx="468052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Vady vzniklé při ošetřevání a skladování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smtClean="0"/>
              <a:t>Prasklá skořápka</a:t>
            </a:r>
          </a:p>
          <a:p>
            <a:r>
              <a:rPr lang="cs-CZ" smtClean="0"/>
              <a:t>při nešetrném zacházení</a:t>
            </a:r>
          </a:p>
          <a:p>
            <a:r>
              <a:rPr lang="cs-CZ" smtClean="0"/>
              <a:t>prasklá vejce se musí ihned zpracovat</a:t>
            </a:r>
          </a:p>
          <a:p>
            <a:pPr>
              <a:buNone/>
            </a:pPr>
            <a:r>
              <a:rPr lang="cs-CZ" b="1" smtClean="0"/>
              <a:t>Přichycený žloutek</a:t>
            </a:r>
          </a:p>
          <a:p>
            <a:r>
              <a:rPr lang="cs-CZ" smtClean="0"/>
              <a:t>při dlouhodobém uskladnění</a:t>
            </a:r>
          </a:p>
          <a:p>
            <a:pPr>
              <a:buNone/>
            </a:pPr>
            <a:r>
              <a:rPr lang="cs-CZ" b="1" smtClean="0"/>
              <a:t>Ztuchlá vejce</a:t>
            </a:r>
          </a:p>
          <a:p>
            <a:r>
              <a:rPr lang="cs-CZ" smtClean="0"/>
              <a:t>odporný zápach při vytloukání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Vady vzniklé mikrobiální kontaminací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smtClean="0"/>
              <a:t>Plísňové skvrny</a:t>
            </a:r>
          </a:p>
          <a:p>
            <a:r>
              <a:rPr lang="cs-CZ" smtClean="0"/>
              <a:t>na vnitřní straně skořápky</a:t>
            </a:r>
          </a:p>
          <a:p>
            <a:r>
              <a:rPr lang="cs-CZ" smtClean="0"/>
              <a:t>zjistitelné při prosvícení</a:t>
            </a:r>
          </a:p>
          <a:p>
            <a:r>
              <a:rPr lang="cs-CZ" smtClean="0"/>
              <a:t>nelze použít</a:t>
            </a:r>
          </a:p>
          <a:p>
            <a:pPr>
              <a:buNone/>
            </a:pPr>
            <a:r>
              <a:rPr lang="cs-CZ" b="1" smtClean="0"/>
              <a:t>Plynný rozklad – pukavec</a:t>
            </a:r>
          </a:p>
          <a:p>
            <a:r>
              <a:rPr lang="cs-CZ" smtClean="0"/>
              <a:t>bakteriální rozklad vaječného obsahu</a:t>
            </a:r>
          </a:p>
          <a:p>
            <a:r>
              <a:rPr lang="cs-CZ" smtClean="0"/>
              <a:t>ve vejci vznikají plyny</a:t>
            </a:r>
          </a:p>
          <a:p>
            <a:r>
              <a:rPr lang="cs-CZ" smtClean="0"/>
              <a:t>tlak může způsobit vypuknutí</a:t>
            </a:r>
          </a:p>
          <a:p>
            <a:r>
              <a:rPr lang="cs-CZ" smtClean="0"/>
              <a:t>obsah je odporně páchnoucí po sirovodíku</a:t>
            </a:r>
          </a:p>
          <a:p>
            <a:endParaRPr lang="cs-CZ" b="1" smtClean="0"/>
          </a:p>
          <a:p>
            <a:pPr>
              <a:buNone/>
            </a:pPr>
            <a:endParaRPr lang="cs-CZ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Vady vzniklé mikrobiální kontaminací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smtClean="0"/>
              <a:t>Bílá hniloba</a:t>
            </a:r>
          </a:p>
          <a:p>
            <a:r>
              <a:rPr lang="cs-CZ" smtClean="0"/>
              <a:t>u vajec umytých vodou obsahující hnilobné bakterie</a:t>
            </a:r>
          </a:p>
          <a:p>
            <a:pPr>
              <a:buNone/>
            </a:pPr>
            <a:r>
              <a:rPr lang="cs-CZ" b="1" smtClean="0"/>
              <a:t>Červená  a černá hniloba</a:t>
            </a:r>
          </a:p>
          <a:p>
            <a:r>
              <a:rPr lang="cs-CZ" smtClean="0"/>
              <a:t>způsobena bakteriemi a rozkladem bílkovin</a:t>
            </a:r>
          </a:p>
          <a:p>
            <a:pPr>
              <a:buNone/>
            </a:pPr>
            <a:r>
              <a:rPr lang="cs-CZ" b="1" smtClean="0"/>
              <a:t>Salmonella</a:t>
            </a:r>
          </a:p>
          <a:p>
            <a:r>
              <a:rPr lang="cs-CZ" smtClean="0"/>
              <a:t>mikrobiální kontaminace bakteriemi</a:t>
            </a:r>
          </a:p>
          <a:p>
            <a:r>
              <a:rPr lang="cs-CZ" b="1" smtClean="0"/>
              <a:t>nejnebezpečnější vada vajec</a:t>
            </a:r>
          </a:p>
          <a:p>
            <a:r>
              <a:rPr lang="cs-CZ" smtClean="0"/>
              <a:t>u vejce žádné zjevné změny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TRVANLIVOST VAJEC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minimální trvanlivost čerstvých vajec </a:t>
            </a:r>
          </a:p>
          <a:p>
            <a:pPr>
              <a:buNone/>
            </a:pPr>
            <a:r>
              <a:rPr lang="cs-CZ" smtClean="0"/>
              <a:t>	je </a:t>
            </a:r>
            <a:r>
              <a:rPr lang="cs-CZ" b="1" smtClean="0"/>
              <a:t>28 dnů </a:t>
            </a:r>
            <a:r>
              <a:rPr lang="cs-CZ" smtClean="0"/>
              <a:t>od data snůšky</a:t>
            </a:r>
          </a:p>
          <a:p>
            <a:r>
              <a:rPr lang="cs-CZ" smtClean="0"/>
              <a:t>prodej nejpozději 7 dnů před uplynutím </a:t>
            </a:r>
          </a:p>
          <a:p>
            <a:pPr>
              <a:buNone/>
            </a:pPr>
            <a:r>
              <a:rPr lang="cs-CZ" smtClean="0"/>
              <a:t>	data minimální trvanlivosti</a:t>
            </a:r>
          </a:p>
          <a:p>
            <a:r>
              <a:rPr lang="cs-CZ" smtClean="0"/>
              <a:t>EXTRA A – pouze 7 dní ode dne třídění</a:t>
            </a:r>
          </a:p>
          <a:p>
            <a:r>
              <a:rPr lang="cs-CZ" smtClean="0"/>
              <a:t>poté možno nabízet jako vejce čerstvá A</a:t>
            </a:r>
          </a:p>
          <a:p>
            <a:pPr>
              <a:buNone/>
            </a:pPr>
            <a:r>
              <a:rPr lang="cs-CZ" b="1" smtClean="0"/>
              <a:t>Označení obalů:</a:t>
            </a:r>
          </a:p>
          <a:p>
            <a:r>
              <a:rPr lang="cs-CZ" smtClean="0"/>
              <a:t>název a sídlo dodavatele, země původu, jakostní třída, hmotnostní skupina, počet kusů v obalu, způsob chovu a datum minimální trvanlivosti 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430</Words>
  <Application>Microsoft Office PowerPoint</Application>
  <PresentationFormat>Předvádění na obrazovce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VADY VAJEC</vt:lpstr>
      <vt:lpstr>VADY VAJEC</vt:lpstr>
      <vt:lpstr>VEJCE</vt:lpstr>
      <vt:lpstr>Vady vzniklé v těle nosnice</vt:lpstr>
      <vt:lpstr>Vady vzniklé při ošetřevání a skladování</vt:lpstr>
      <vt:lpstr>Vady vzniklé mikrobiální kontaminací</vt:lpstr>
      <vt:lpstr>Vady vzniklé mikrobiální kontaminací</vt:lpstr>
      <vt:lpstr>TRVANLIVOST VAJEC</vt:lpstr>
      <vt:lpstr>Označení obalů vajce</vt:lpstr>
      <vt:lpstr>HYGIENA VAJEC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25</cp:revision>
  <dcterms:created xsi:type="dcterms:W3CDTF">2012-12-10T18:51:41Z</dcterms:created>
  <dcterms:modified xsi:type="dcterms:W3CDTF">2013-11-26T17:24:51Z</dcterms:modified>
</cp:coreProperties>
</file>