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56" r:id="rId2"/>
    <p:sldId id="257" r:id="rId3"/>
    <p:sldId id="258" r:id="rId4"/>
    <p:sldId id="267" r:id="rId5"/>
    <p:sldId id="259" r:id="rId6"/>
    <p:sldId id="264" r:id="rId7"/>
    <p:sldId id="260" r:id="rId8"/>
    <p:sldId id="261" r:id="rId9"/>
    <p:sldId id="266" r:id="rId10"/>
    <p:sldId id="262" r:id="rId11"/>
    <p:sldId id="263" r:id="rId12"/>
    <p:sldId id="265"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7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3E34A0-70F9-4928-BB57-337E4AFA1DF6}" type="datetimeFigureOut">
              <a:rPr lang="cs-CZ" smtClean="0"/>
              <a:pPr/>
              <a:t>11.12.2013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FBB837-A036-4CB2-8912-50C31C0B9578}"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D9FBB837-A036-4CB2-8912-50C31C0B9578}" type="slidenum">
              <a:rPr lang="cs-CZ" smtClean="0"/>
              <a:pPr/>
              <a:t>1</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847DE4F1-40DC-4E39-891C-06EC9412D634}" type="datetime1">
              <a:rPr lang="cs-CZ" smtClean="0"/>
              <a:pPr/>
              <a:t>11.12.2013</a:t>
            </a:fld>
            <a:endParaRPr lang="cs-CZ"/>
          </a:p>
        </p:txBody>
      </p:sp>
      <p:sp>
        <p:nvSpPr>
          <p:cNvPr id="2" name="Zástupný symbol pro zápatí 1"/>
          <p:cNvSpPr>
            <a:spLocks noGrp="1"/>
          </p:cNvSpPr>
          <p:nvPr>
            <p:ph type="ftr" sz="quarter" idx="11"/>
          </p:nvPr>
        </p:nvSpPr>
        <p:spPr/>
        <p:txBody>
          <a:bodyPr/>
          <a:lstStyle/>
          <a:p>
            <a:r>
              <a:rPr lang="cs-CZ" smtClean="0"/>
              <a:t>Integrovaná střední škola, Slaný</a:t>
            </a:r>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3362CE13-8816-491D-8E8B-4DC3D0A67338}"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592E7F2-C577-45D5-B43E-0D9B9AEB6DF4}" type="datetime1">
              <a:rPr lang="cs-CZ" smtClean="0"/>
              <a:pPr/>
              <a:t>11.12.2013</a:t>
            </a:fld>
            <a:endParaRPr lang="cs-CZ"/>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6" name="Zástupný symbol pro číslo snímku 5"/>
          <p:cNvSpPr>
            <a:spLocks noGrp="1"/>
          </p:cNvSpPr>
          <p:nvPr>
            <p:ph type="sldNum" sz="quarter" idx="12"/>
          </p:nvPr>
        </p:nvSpPr>
        <p:spPr/>
        <p:txBody>
          <a:bodyPr/>
          <a:lstStyle/>
          <a:p>
            <a:fld id="{3362CE13-8816-491D-8E8B-4DC3D0A6733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7F6CEED9-0A23-400C-A1DA-EC84FF3D042A}" type="datetime1">
              <a:rPr lang="cs-CZ" smtClean="0"/>
              <a:pPr/>
              <a:t>11.12.2013</a:t>
            </a:fld>
            <a:endParaRPr lang="cs-CZ"/>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6" name="Zástupný symbol pro číslo snímku 5"/>
          <p:cNvSpPr>
            <a:spLocks noGrp="1"/>
          </p:cNvSpPr>
          <p:nvPr>
            <p:ph type="sldNum" sz="quarter" idx="12"/>
          </p:nvPr>
        </p:nvSpPr>
        <p:spPr/>
        <p:txBody>
          <a:bodyPr/>
          <a:lstStyle/>
          <a:p>
            <a:fld id="{3362CE13-8816-491D-8E8B-4DC3D0A6733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9FC83DEB-F2AC-4146-A3FF-72AE732110F4}" type="datetime1">
              <a:rPr lang="cs-CZ" smtClean="0"/>
              <a:pPr/>
              <a:t>11.12.2013</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r>
              <a:rPr lang="cs-CZ" smtClean="0"/>
              <a:t>Integrovaná střední škola, Slaný</a:t>
            </a:r>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3362CE13-8816-491D-8E8B-4DC3D0A67338}"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8B6A56C2-3680-4ADC-B837-035C5EFA4DDE}" type="datetime1">
              <a:rPr lang="cs-CZ" smtClean="0"/>
              <a:pPr/>
              <a:t>11.12.2013</a:t>
            </a:fld>
            <a:endParaRPr lang="cs-CZ"/>
          </a:p>
        </p:txBody>
      </p:sp>
      <p:sp>
        <p:nvSpPr>
          <p:cNvPr id="11" name="Zástupný symbol pro zápatí 10"/>
          <p:cNvSpPr>
            <a:spLocks noGrp="1"/>
          </p:cNvSpPr>
          <p:nvPr>
            <p:ph type="ftr" sz="quarter" idx="11"/>
          </p:nvPr>
        </p:nvSpPr>
        <p:spPr/>
        <p:txBody>
          <a:bodyPr/>
          <a:lstStyle/>
          <a:p>
            <a:r>
              <a:rPr lang="cs-CZ" smtClean="0"/>
              <a:t>Integrovaná střední škola, Slaný</a:t>
            </a:r>
            <a:endParaRPr lang="cs-CZ"/>
          </a:p>
        </p:txBody>
      </p:sp>
      <p:sp>
        <p:nvSpPr>
          <p:cNvPr id="16" name="Zástupný symbol pro číslo snímku 15"/>
          <p:cNvSpPr>
            <a:spLocks noGrp="1"/>
          </p:cNvSpPr>
          <p:nvPr>
            <p:ph type="sldNum" sz="quarter" idx="12"/>
          </p:nvPr>
        </p:nvSpPr>
        <p:spPr/>
        <p:txBody>
          <a:bodyPr/>
          <a:lstStyle/>
          <a:p>
            <a:fld id="{3362CE13-8816-491D-8E8B-4DC3D0A67338}"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AD439FEE-0EAF-4A4B-88DA-0C32754352CF}" type="datetime1">
              <a:rPr lang="cs-CZ" smtClean="0"/>
              <a:pPr/>
              <a:t>11.12.2013</a:t>
            </a:fld>
            <a:endParaRPr lang="cs-CZ"/>
          </a:p>
        </p:txBody>
      </p:sp>
      <p:sp>
        <p:nvSpPr>
          <p:cNvPr id="10" name="Zástupný symbol pro zápatí 9"/>
          <p:cNvSpPr>
            <a:spLocks noGrp="1"/>
          </p:cNvSpPr>
          <p:nvPr>
            <p:ph type="ftr" sz="quarter" idx="11"/>
          </p:nvPr>
        </p:nvSpPr>
        <p:spPr/>
        <p:txBody>
          <a:bodyPr/>
          <a:lstStyle/>
          <a:p>
            <a:r>
              <a:rPr lang="cs-CZ" smtClean="0"/>
              <a:t>Integrovaná střední škola, Slaný</a:t>
            </a:r>
            <a:endParaRPr lang="cs-CZ"/>
          </a:p>
        </p:txBody>
      </p:sp>
      <p:sp>
        <p:nvSpPr>
          <p:cNvPr id="31" name="Zástupný symbol pro číslo snímku 30"/>
          <p:cNvSpPr>
            <a:spLocks noGrp="1"/>
          </p:cNvSpPr>
          <p:nvPr>
            <p:ph type="sldNum" sz="quarter" idx="12"/>
          </p:nvPr>
        </p:nvSpPr>
        <p:spPr/>
        <p:txBody>
          <a:bodyPr/>
          <a:lstStyle/>
          <a:p>
            <a:fld id="{3362CE13-8816-491D-8E8B-4DC3D0A67338}"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303C1457-C00D-4BD8-A8BE-823C6973C1AD}" type="datetime1">
              <a:rPr lang="cs-CZ" smtClean="0"/>
              <a:pPr/>
              <a:t>11.12.2013</a:t>
            </a:fld>
            <a:endParaRPr lang="cs-CZ"/>
          </a:p>
        </p:txBody>
      </p:sp>
      <p:sp>
        <p:nvSpPr>
          <p:cNvPr id="6" name="Zástupný symbol pro zápatí 5"/>
          <p:cNvSpPr>
            <a:spLocks noGrp="1"/>
          </p:cNvSpPr>
          <p:nvPr>
            <p:ph type="ftr" sz="quarter" idx="11"/>
          </p:nvPr>
        </p:nvSpPr>
        <p:spPr/>
        <p:txBody>
          <a:bodyPr/>
          <a:lstStyle/>
          <a:p>
            <a:r>
              <a:rPr lang="cs-CZ" smtClean="0"/>
              <a:t>Integrovaná střední škola, Slaný</a:t>
            </a:r>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3362CE13-8816-491D-8E8B-4DC3D0A67338}"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870E13C3-A980-47CD-88B8-692D00E1678A}" type="datetime1">
              <a:rPr lang="cs-CZ" smtClean="0"/>
              <a:pPr/>
              <a:t>11.12.2013</a:t>
            </a:fld>
            <a:endParaRPr lang="cs-CZ"/>
          </a:p>
        </p:txBody>
      </p:sp>
      <p:sp>
        <p:nvSpPr>
          <p:cNvPr id="21" name="Zástupný symbol pro zápatí 20"/>
          <p:cNvSpPr>
            <a:spLocks noGrp="1"/>
          </p:cNvSpPr>
          <p:nvPr>
            <p:ph type="ftr" sz="quarter" idx="11"/>
          </p:nvPr>
        </p:nvSpPr>
        <p:spPr/>
        <p:txBody>
          <a:bodyPr/>
          <a:lstStyle/>
          <a:p>
            <a:r>
              <a:rPr lang="cs-CZ" smtClean="0"/>
              <a:t>Integrovaná střední škola, Slaný</a:t>
            </a:r>
            <a:endParaRPr lang="cs-CZ"/>
          </a:p>
        </p:txBody>
      </p:sp>
      <p:sp>
        <p:nvSpPr>
          <p:cNvPr id="6" name="Zástupný symbol pro číslo snímku 5"/>
          <p:cNvSpPr>
            <a:spLocks noGrp="1"/>
          </p:cNvSpPr>
          <p:nvPr>
            <p:ph type="sldNum" sz="quarter" idx="12"/>
          </p:nvPr>
        </p:nvSpPr>
        <p:spPr/>
        <p:txBody>
          <a:bodyPr/>
          <a:lstStyle/>
          <a:p>
            <a:fld id="{3362CE13-8816-491D-8E8B-4DC3D0A6733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551E2BD9-4773-423B-A4C5-38F3D9CF9C0A}" type="datetime1">
              <a:rPr lang="cs-CZ" smtClean="0"/>
              <a:pPr/>
              <a:t>11.12.2013</a:t>
            </a:fld>
            <a:endParaRPr lang="cs-CZ"/>
          </a:p>
        </p:txBody>
      </p:sp>
      <p:sp>
        <p:nvSpPr>
          <p:cNvPr id="24" name="Zástupný symbol pro zápatí 23"/>
          <p:cNvSpPr>
            <a:spLocks noGrp="1"/>
          </p:cNvSpPr>
          <p:nvPr>
            <p:ph type="ftr" sz="quarter" idx="11"/>
          </p:nvPr>
        </p:nvSpPr>
        <p:spPr/>
        <p:txBody>
          <a:bodyPr/>
          <a:lstStyle/>
          <a:p>
            <a:r>
              <a:rPr lang="cs-CZ" smtClean="0"/>
              <a:t>Integrovaná střední škola, Slaný</a:t>
            </a:r>
            <a:endParaRPr lang="cs-CZ"/>
          </a:p>
        </p:txBody>
      </p:sp>
      <p:sp>
        <p:nvSpPr>
          <p:cNvPr id="7" name="Zástupný symbol pro číslo snímku 6"/>
          <p:cNvSpPr>
            <a:spLocks noGrp="1"/>
          </p:cNvSpPr>
          <p:nvPr>
            <p:ph type="sldNum" sz="quarter" idx="12"/>
          </p:nvPr>
        </p:nvSpPr>
        <p:spPr/>
        <p:txBody>
          <a:bodyPr/>
          <a:lstStyle/>
          <a:p>
            <a:fld id="{3362CE13-8816-491D-8E8B-4DC3D0A6733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CBDF49FB-59C3-44ED-B337-EDA97BC54915}" type="datetime1">
              <a:rPr lang="cs-CZ" smtClean="0"/>
              <a:pPr/>
              <a:t>11.12.2013</a:t>
            </a:fld>
            <a:endParaRPr lang="cs-CZ"/>
          </a:p>
        </p:txBody>
      </p:sp>
      <p:sp>
        <p:nvSpPr>
          <p:cNvPr id="29" name="Zástupný symbol pro zápatí 28"/>
          <p:cNvSpPr>
            <a:spLocks noGrp="1"/>
          </p:cNvSpPr>
          <p:nvPr>
            <p:ph type="ftr" sz="quarter" idx="11"/>
          </p:nvPr>
        </p:nvSpPr>
        <p:spPr/>
        <p:txBody>
          <a:bodyPr/>
          <a:lstStyle/>
          <a:p>
            <a:r>
              <a:rPr lang="cs-CZ" smtClean="0"/>
              <a:t>Integrovaná střední škola, Slaný</a:t>
            </a:r>
            <a:endParaRPr lang="cs-CZ"/>
          </a:p>
        </p:txBody>
      </p:sp>
      <p:sp>
        <p:nvSpPr>
          <p:cNvPr id="7" name="Zástupný symbol pro číslo snímku 6"/>
          <p:cNvSpPr>
            <a:spLocks noGrp="1"/>
          </p:cNvSpPr>
          <p:nvPr>
            <p:ph type="sldNum" sz="quarter" idx="12"/>
          </p:nvPr>
        </p:nvSpPr>
        <p:spPr/>
        <p:txBody>
          <a:bodyPr/>
          <a:lstStyle/>
          <a:p>
            <a:fld id="{3362CE13-8816-491D-8E8B-4DC3D0A6733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4CD8593F-0A6E-43A6-B0F5-2611E4558338}" type="datetime1">
              <a:rPr lang="cs-CZ" smtClean="0"/>
              <a:pPr/>
              <a:t>11.12.2013</a:t>
            </a:fld>
            <a:endParaRPr lang="cs-CZ"/>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31" name="Zástupný symbol pro číslo snímku 30"/>
          <p:cNvSpPr>
            <a:spLocks noGrp="1"/>
          </p:cNvSpPr>
          <p:nvPr>
            <p:ph type="sldNum" sz="quarter" idx="12"/>
          </p:nvPr>
        </p:nvSpPr>
        <p:spPr/>
        <p:txBody>
          <a:bodyPr/>
          <a:lstStyle/>
          <a:p>
            <a:fld id="{3362CE13-8816-491D-8E8B-4DC3D0A67338}"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6B9CBBC-A645-47A6-AC74-6732E244A35D}" type="datetime1">
              <a:rPr lang="cs-CZ" smtClean="0"/>
              <a:pPr/>
              <a:t>11.12.2013</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cs-CZ" smtClean="0"/>
              <a:t>Integrovaná střední škola, Slaný</a:t>
            </a: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62CE13-8816-491D-8E8B-4DC3D0A67338}"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rehau.com/CZ_cs/design-pro-nabytek/skladovy-program/Nabytkove_hrany/Odlehcene_vostinove_konstrukce_/" TargetMode="External"/><Relationship Id="rId2" Type="http://schemas.openxmlformats.org/officeDocument/2006/relationships/hyperlink" Target="http://www.kompozity.com/102-hexal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556792"/>
            <a:ext cx="8458200" cy="4824536"/>
          </a:xfrm>
        </p:spPr>
        <p:txBody>
          <a:bodyPr>
            <a:normAutofit fontScale="62500" lnSpcReduction="20000"/>
          </a:bodyPr>
          <a:lstStyle/>
          <a:p>
            <a:r>
              <a:rPr lang="cs-CZ" b="1" dirty="0" smtClean="0"/>
              <a:t>Označení materiálu:		</a:t>
            </a:r>
            <a:r>
              <a:rPr lang="cs-CZ" b="1" smtClean="0"/>
              <a:t>	</a:t>
            </a:r>
            <a:r>
              <a:rPr lang="cs-CZ" b="1" smtClean="0"/>
              <a:t>VY_32_INOVACE_</a:t>
            </a:r>
            <a:r>
              <a:rPr lang="en-US" b="1" smtClean="0"/>
              <a:t>JANJA_TECHNOLOGIE_T_</a:t>
            </a:r>
            <a:r>
              <a:rPr lang="cs-CZ" b="1" dirty="0" smtClean="0"/>
              <a:t>15</a:t>
            </a:r>
          </a:p>
          <a:p>
            <a:endParaRPr lang="cs-CZ" sz="1100" b="1" dirty="0" smtClean="0"/>
          </a:p>
          <a:p>
            <a:r>
              <a:rPr lang="cs-CZ" b="1" dirty="0" smtClean="0"/>
              <a:t>Název materiálu:			Výroba voštinových desek 		</a:t>
            </a:r>
          </a:p>
          <a:p>
            <a:endParaRPr lang="cs-CZ" sz="1100" b="1" dirty="0" smtClean="0"/>
          </a:p>
          <a:p>
            <a:r>
              <a:rPr lang="cs-CZ" b="1" dirty="0" smtClean="0"/>
              <a:t>Tematická oblast:			Technologie – 1. ročník truhlář </a:t>
            </a:r>
          </a:p>
          <a:p>
            <a:endParaRPr lang="cs-CZ" sz="1100" b="1" dirty="0" smtClean="0"/>
          </a:p>
          <a:p>
            <a:r>
              <a:rPr lang="cs-CZ" b="1" dirty="0" smtClean="0"/>
              <a:t>Anotace:			 	Prezentace vysvětluje žákům  základní  výrobu 					voštinových desek.</a:t>
            </a:r>
            <a:endParaRPr lang="cs-CZ" b="1" i="1" dirty="0" smtClean="0"/>
          </a:p>
          <a:p>
            <a:endParaRPr lang="cs-CZ" sz="1100" b="1" dirty="0" smtClean="0"/>
          </a:p>
          <a:p>
            <a:r>
              <a:rPr lang="cs-CZ" b="1" dirty="0" smtClean="0"/>
              <a:t>Očekávaný výstup:	 	 	Orientace  ve výrobě voštinových desek.</a:t>
            </a:r>
          </a:p>
          <a:p>
            <a:endParaRPr lang="cs-CZ" sz="1100" b="1" dirty="0" smtClean="0"/>
          </a:p>
          <a:p>
            <a:r>
              <a:rPr lang="cs-CZ" b="1" dirty="0" smtClean="0"/>
              <a:t>Klíčová slova:		 	Výroba voštinových desek, plášť .</a:t>
            </a:r>
          </a:p>
          <a:p>
            <a:endParaRPr lang="cs-CZ" sz="1100" b="1" dirty="0" smtClean="0"/>
          </a:p>
          <a:p>
            <a:r>
              <a:rPr lang="cs-CZ" b="1" dirty="0" smtClean="0"/>
              <a:t>Metodika:				 Podklad pro výklad učiva.</a:t>
            </a:r>
          </a:p>
          <a:p>
            <a:endParaRPr lang="cs-CZ" sz="1100" b="1" dirty="0" smtClean="0"/>
          </a:p>
          <a:p>
            <a:r>
              <a:rPr lang="pt-BR" b="1" dirty="0" smtClean="0"/>
              <a:t>Obor:			</a:t>
            </a:r>
            <a:r>
              <a:rPr lang="cs-CZ" b="1" dirty="0" smtClean="0"/>
              <a:t>	Truhlář</a:t>
            </a:r>
            <a:r>
              <a:rPr lang="pt-BR" b="1" dirty="0" smtClean="0"/>
              <a:t>	 		</a:t>
            </a:r>
            <a:endParaRPr lang="cs-CZ" b="1" dirty="0" smtClean="0"/>
          </a:p>
          <a:p>
            <a:endParaRPr lang="pt-BR" sz="1100" b="1" dirty="0" smtClean="0"/>
          </a:p>
          <a:p>
            <a:r>
              <a:rPr lang="cs-CZ" b="1" dirty="0" smtClean="0"/>
              <a:t>Ročník:				První</a:t>
            </a:r>
          </a:p>
          <a:p>
            <a:endParaRPr lang="cs-CZ" sz="900" b="1" dirty="0" smtClean="0"/>
          </a:p>
          <a:p>
            <a:endParaRPr lang="cs-CZ" sz="900" b="1" dirty="0" smtClean="0"/>
          </a:p>
          <a:p>
            <a:r>
              <a:rPr lang="cs-CZ" b="1" dirty="0" smtClean="0"/>
              <a:t>Autor: 				Bc. Jaromír Janovský</a:t>
            </a:r>
          </a:p>
          <a:p>
            <a:endParaRPr lang="pl-PL" sz="900" b="1" dirty="0" smtClean="0"/>
          </a:p>
          <a:p>
            <a:r>
              <a:rPr lang="pl-PL" b="1" dirty="0" smtClean="0"/>
              <a:t>Zpracováno dne:			25.3. 2013</a:t>
            </a:r>
          </a:p>
          <a:p>
            <a:endParaRPr lang="pl-PL" sz="900" b="1" dirty="0" smtClean="0"/>
          </a:p>
          <a:p>
            <a:endParaRPr lang="pl-PL" sz="900" b="1" dirty="0" smtClean="0"/>
          </a:p>
          <a:p>
            <a:endParaRPr lang="pl-PL" sz="900" b="1" dirty="0" smtClean="0"/>
          </a:p>
          <a:p>
            <a:r>
              <a:rPr lang="cs-CZ" sz="1400" b="1" dirty="0" smtClean="0"/>
              <a:t>Prohlašuji, že při tvorbě výukového materiálu jsem respektoval(a) všeobecně užívané právní a morální zvyklosti, autorská a jiná práva třetích osob, zejména práva duševního vlastnictví (např. práva k obchodní firmě, autorská práva k software, k filmovým, hudebním a fotografickým dílům nebo práva k ochranným známkám) dle zákona 121/2000 Sb. (autorský zákon). Nesu veškerou právní odpovědnost za obsah a původ svého díla.</a:t>
            </a:r>
            <a:endParaRPr lang="cs-CZ" sz="1400" dirty="0" smtClean="0"/>
          </a:p>
          <a:p>
            <a:endParaRPr lang="cs-CZ" dirty="0"/>
          </a:p>
        </p:txBody>
      </p:sp>
      <p:pic>
        <p:nvPicPr>
          <p:cNvPr id="5" name="Picture 5"/>
          <p:cNvPicPr>
            <a:picLocks noChangeAspect="1" noChangeArrowheads="1"/>
          </p:cNvPicPr>
          <p:nvPr/>
        </p:nvPicPr>
        <p:blipFill>
          <a:blip r:embed="rId3" cstate="print"/>
          <a:srcRect/>
          <a:stretch>
            <a:fillRect/>
          </a:stretch>
        </p:blipFill>
        <p:spPr bwMode="auto">
          <a:xfrm>
            <a:off x="1547664" y="0"/>
            <a:ext cx="6081713" cy="1485900"/>
          </a:xfrm>
          <a:prstGeom prst="rect">
            <a:avLst/>
          </a:prstGeom>
          <a:solidFill>
            <a:srgbClr val="FFFFFF"/>
          </a:solidFill>
          <a:ln w="9525">
            <a:noFill/>
            <a:miter lim="800000"/>
            <a:headEnd/>
            <a:tailEnd/>
          </a:ln>
        </p:spPr>
      </p:pic>
      <p:sp>
        <p:nvSpPr>
          <p:cNvPr id="4" name="Zástupný symbol pro zápatí 3"/>
          <p:cNvSpPr>
            <a:spLocks noGrp="1"/>
          </p:cNvSpPr>
          <p:nvPr>
            <p:ph type="ftr" sz="quarter" idx="11"/>
          </p:nvPr>
        </p:nvSpPr>
        <p:spPr>
          <a:xfrm>
            <a:off x="2555776" y="6453336"/>
            <a:ext cx="3352800" cy="288925"/>
          </a:xfrm>
        </p:spPr>
        <p:txBody>
          <a:bodyPr/>
          <a:lstStyle/>
          <a:p>
            <a:r>
              <a:rPr lang="cs-CZ" dirty="0" smtClean="0"/>
              <a:t>Integrovaná střední škola, Slaný</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a:xfrm>
            <a:off x="251520" y="1196752"/>
            <a:ext cx="8640960" cy="5040560"/>
          </a:xfrm>
        </p:spPr>
        <p:txBody>
          <a:bodyPr>
            <a:noAutofit/>
          </a:bodyPr>
          <a:lstStyle/>
          <a:p>
            <a:pPr algn="ctr">
              <a:buNone/>
            </a:pPr>
            <a:r>
              <a:rPr lang="cs-CZ" sz="3500" dirty="0" smtClean="0"/>
              <a:t>3/ Oplášťování rámu: Na plochu pláště opatřenou nánosem lepící směsi se položí rám. Dovnitř rámu  se vloží výplň a rám se překryje druhým pláštěm s nánosem lepící směsi. Připravené soubory desek se lisují ve více etážovém hydraulickém lisu při teplotě kolem 105 °C a tlaku asi 0,5Mpa po dobu 8-10minut. Potom se desky nechají volně na vzduchu vychladnout.</a:t>
            </a:r>
            <a:endParaRPr lang="cs-CZ" sz="3500" dirty="0"/>
          </a:p>
        </p:txBody>
      </p:sp>
      <p:sp>
        <p:nvSpPr>
          <p:cNvPr id="4" name="Zástupný symbol pro zápatí 3"/>
          <p:cNvSpPr>
            <a:spLocks noGrp="1"/>
          </p:cNvSpPr>
          <p:nvPr>
            <p:ph type="ftr" sz="quarter" idx="11"/>
          </p:nvPr>
        </p:nvSpPr>
        <p:spPr>
          <a:xfrm>
            <a:off x="2987824" y="6381328"/>
            <a:ext cx="2895600" cy="288925"/>
          </a:xfrm>
        </p:spPr>
        <p:txBody>
          <a:bodyPr/>
          <a:lstStyle/>
          <a:p>
            <a:r>
              <a:rPr lang="cs-CZ" dirty="0" smtClean="0"/>
              <a:t>Integrovaná střední škola, Slaný</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a:xfrm>
            <a:off x="251520" y="1196752"/>
            <a:ext cx="8640960" cy="5445224"/>
          </a:xfrm>
        </p:spPr>
        <p:txBody>
          <a:bodyPr>
            <a:noAutofit/>
          </a:bodyPr>
          <a:lstStyle/>
          <a:p>
            <a:pPr algn="ctr">
              <a:buNone/>
            </a:pPr>
            <a:r>
              <a:rPr lang="cs-CZ" sz="3600" dirty="0" smtClean="0"/>
              <a:t>4/ Dokončovací práce: Voštinové desky se asi den klimatizují v krytých skladech, a potom se formátují na požadované rozměry. Další opracování závisí na použití desky, například frézování polodrážky pro osazení dveří do zárubně, dlabání nebo vrtání otvorů pro závěsy, dlabání otvoru pro zámek, atd.</a:t>
            </a:r>
          </a:p>
          <a:p>
            <a:pPr algn="ctr">
              <a:buNone/>
            </a:pPr>
            <a:endParaRPr lang="cs-CZ" sz="3600" dirty="0"/>
          </a:p>
        </p:txBody>
      </p:sp>
      <p:sp>
        <p:nvSpPr>
          <p:cNvPr id="4" name="Zástupný symbol pro zápatí 3"/>
          <p:cNvSpPr>
            <a:spLocks noGrp="1"/>
          </p:cNvSpPr>
          <p:nvPr>
            <p:ph type="ftr" sz="quarter" idx="11"/>
          </p:nvPr>
        </p:nvSpPr>
        <p:spPr>
          <a:xfrm>
            <a:off x="3059832" y="6165304"/>
            <a:ext cx="2895600" cy="288925"/>
          </a:xfrm>
        </p:spPr>
        <p:txBody>
          <a:bodyPr/>
          <a:lstStyle/>
          <a:p>
            <a:r>
              <a:rPr lang="cs-CZ" dirty="0" smtClean="0"/>
              <a:t>Integrovaná střední škola, Slaný</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r>
              <a:rPr lang="cs-CZ" sz="4400" dirty="0" smtClean="0"/>
              <a:t>Zdroje:</a:t>
            </a:r>
            <a:endParaRPr lang="cs-CZ" sz="4400" dirty="0"/>
          </a:p>
        </p:txBody>
      </p:sp>
      <p:sp>
        <p:nvSpPr>
          <p:cNvPr id="3" name="Zástupný symbol pro obsah 2"/>
          <p:cNvSpPr>
            <a:spLocks noGrp="1"/>
          </p:cNvSpPr>
          <p:nvPr>
            <p:ph idx="1"/>
          </p:nvPr>
        </p:nvSpPr>
        <p:spPr>
          <a:xfrm>
            <a:off x="251520" y="1196752"/>
            <a:ext cx="8640960" cy="5445224"/>
          </a:xfrm>
        </p:spPr>
        <p:txBody>
          <a:bodyPr>
            <a:noAutofit/>
          </a:bodyPr>
          <a:lstStyle/>
          <a:p>
            <a:pPr>
              <a:buNone/>
            </a:pPr>
            <a:r>
              <a:rPr lang="cs-CZ" sz="3600" dirty="0" smtClean="0"/>
              <a:t>1/ </a:t>
            </a:r>
            <a:r>
              <a:rPr lang="cs-CZ" sz="3600" dirty="0" smtClean="0">
                <a:hlinkClick r:id="rId2"/>
              </a:rPr>
              <a:t>http://www.kompozity.</a:t>
            </a:r>
            <a:r>
              <a:rPr lang="cs-CZ" sz="3600" dirty="0" err="1" smtClean="0">
                <a:hlinkClick r:id="rId2"/>
              </a:rPr>
              <a:t>com</a:t>
            </a:r>
            <a:r>
              <a:rPr lang="cs-CZ" sz="3600" dirty="0" smtClean="0">
                <a:hlinkClick r:id="rId2"/>
              </a:rPr>
              <a:t>/102-</a:t>
            </a:r>
            <a:r>
              <a:rPr lang="cs-CZ" sz="3600" dirty="0" err="1" smtClean="0">
                <a:hlinkClick r:id="rId2"/>
              </a:rPr>
              <a:t>hexalu</a:t>
            </a:r>
            <a:endParaRPr lang="cs-CZ" sz="3600" dirty="0" smtClean="0"/>
          </a:p>
          <a:p>
            <a:pPr>
              <a:buNone/>
            </a:pPr>
            <a:r>
              <a:rPr lang="cs-CZ" sz="3600" dirty="0" smtClean="0"/>
              <a:t>2/ </a:t>
            </a:r>
            <a:r>
              <a:rPr lang="cs-CZ" sz="3600" dirty="0" smtClean="0">
                <a:hlinkClick r:id="rId3"/>
              </a:rPr>
              <a:t>http://www.</a:t>
            </a:r>
            <a:r>
              <a:rPr lang="cs-CZ" sz="3600" dirty="0" err="1" smtClean="0">
                <a:hlinkClick r:id="rId3"/>
              </a:rPr>
              <a:t>rehau.com</a:t>
            </a:r>
            <a:r>
              <a:rPr lang="cs-CZ" sz="3600" dirty="0" smtClean="0">
                <a:hlinkClick r:id="rId3"/>
              </a:rPr>
              <a:t>/CZ_</a:t>
            </a:r>
            <a:r>
              <a:rPr lang="cs-CZ" sz="3600" dirty="0" err="1" smtClean="0">
                <a:hlinkClick r:id="rId3"/>
              </a:rPr>
              <a:t>cs</a:t>
            </a:r>
            <a:r>
              <a:rPr lang="cs-CZ" sz="3600" dirty="0" smtClean="0">
                <a:hlinkClick r:id="rId3"/>
              </a:rPr>
              <a:t>/design-pro-</a:t>
            </a:r>
            <a:r>
              <a:rPr lang="cs-CZ" sz="3600" dirty="0" err="1" smtClean="0">
                <a:hlinkClick r:id="rId3"/>
              </a:rPr>
              <a:t>nabytek</a:t>
            </a:r>
            <a:r>
              <a:rPr lang="cs-CZ" sz="3600" dirty="0" smtClean="0">
                <a:hlinkClick r:id="rId3"/>
              </a:rPr>
              <a:t>/</a:t>
            </a:r>
            <a:r>
              <a:rPr lang="cs-CZ" sz="3600" dirty="0" err="1" smtClean="0">
                <a:hlinkClick r:id="rId3"/>
              </a:rPr>
              <a:t>skladovy</a:t>
            </a:r>
            <a:r>
              <a:rPr lang="cs-CZ" sz="3600" dirty="0" smtClean="0">
                <a:hlinkClick r:id="rId3"/>
              </a:rPr>
              <a:t>-program/</a:t>
            </a:r>
            <a:r>
              <a:rPr lang="cs-CZ" sz="3600" dirty="0" err="1" smtClean="0">
                <a:hlinkClick r:id="rId3"/>
              </a:rPr>
              <a:t>Nabytkove</a:t>
            </a:r>
            <a:r>
              <a:rPr lang="cs-CZ" sz="3600" dirty="0" smtClean="0">
                <a:hlinkClick r:id="rId3"/>
              </a:rPr>
              <a:t>_hrany/</a:t>
            </a:r>
            <a:r>
              <a:rPr lang="cs-CZ" sz="3600" dirty="0" err="1" smtClean="0">
                <a:hlinkClick r:id="rId3"/>
              </a:rPr>
              <a:t>Odlehcene</a:t>
            </a:r>
            <a:r>
              <a:rPr lang="cs-CZ" sz="3600" dirty="0" smtClean="0">
                <a:hlinkClick r:id="rId3"/>
              </a:rPr>
              <a:t>_</a:t>
            </a:r>
            <a:r>
              <a:rPr lang="cs-CZ" sz="3600" dirty="0" err="1" smtClean="0">
                <a:hlinkClick r:id="rId3"/>
              </a:rPr>
              <a:t>vostinove</a:t>
            </a:r>
            <a:r>
              <a:rPr lang="cs-CZ" sz="3600" dirty="0" smtClean="0">
                <a:hlinkClick r:id="rId3"/>
              </a:rPr>
              <a:t>_konstrukce_/</a:t>
            </a:r>
            <a:endParaRPr lang="cs-CZ" sz="3600" dirty="0" smtClean="0"/>
          </a:p>
          <a:p>
            <a:pPr>
              <a:buNone/>
            </a:pPr>
            <a:endParaRPr lang="cs-CZ" sz="3600" dirty="0"/>
          </a:p>
        </p:txBody>
      </p:sp>
      <p:sp>
        <p:nvSpPr>
          <p:cNvPr id="4" name="Zástupný symbol pro zápatí 3"/>
          <p:cNvSpPr>
            <a:spLocks noGrp="1"/>
          </p:cNvSpPr>
          <p:nvPr>
            <p:ph type="ftr" sz="quarter" idx="11"/>
          </p:nvPr>
        </p:nvSpPr>
        <p:spPr>
          <a:xfrm>
            <a:off x="2915816" y="6381328"/>
            <a:ext cx="2895600" cy="288925"/>
          </a:xfrm>
        </p:spPr>
        <p:txBody>
          <a:bodyPr/>
          <a:lstStyle/>
          <a:p>
            <a:r>
              <a:rPr lang="cs-CZ" dirty="0" smtClean="0"/>
              <a:t>Integrovaná střední škola, Slaný</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p:txBody>
          <a:bodyPr>
            <a:normAutofit/>
          </a:bodyPr>
          <a:lstStyle/>
          <a:p>
            <a:pPr algn="ctr">
              <a:buNone/>
            </a:pPr>
            <a:r>
              <a:rPr lang="cs-CZ" dirty="0" smtClean="0"/>
              <a:t>Voštinové desky jsou konstrukční desky složené z dřevěného rámu, výplně a pláště. Vyrábějí se v hrubých rozměrech výrobků, pro které jsou určeny, především pro hladké vnitřní bytové dveře a nábytek určený do obytných přívěsů (mají menší hmotnost než ostatní plné konstrukční desky). Obvodový rám voštinové desky je zhotoven z jehličnatého smrkového řeziva. </a:t>
            </a:r>
          </a:p>
          <a:p>
            <a:pPr>
              <a:buNone/>
            </a:pPr>
            <a:endParaRPr lang="cs-CZ" dirty="0"/>
          </a:p>
        </p:txBody>
      </p:sp>
      <p:sp>
        <p:nvSpPr>
          <p:cNvPr id="4" name="Zástupný symbol pro zápatí 3"/>
          <p:cNvSpPr>
            <a:spLocks noGrp="1"/>
          </p:cNvSpPr>
          <p:nvPr>
            <p:ph type="ftr" sz="quarter" idx="11"/>
          </p:nvPr>
        </p:nvSpPr>
        <p:spPr>
          <a:xfrm>
            <a:off x="3203848" y="6309320"/>
            <a:ext cx="2895600" cy="288925"/>
          </a:xfrm>
        </p:spPr>
        <p:txBody>
          <a:bodyPr/>
          <a:lstStyle/>
          <a:p>
            <a:r>
              <a:rPr lang="cs-CZ" dirty="0" smtClean="0"/>
              <a:t>Integrovaná střední škola, Slaný</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p:txBody>
          <a:bodyPr>
            <a:normAutofit/>
          </a:bodyPr>
          <a:lstStyle/>
          <a:p>
            <a:pPr algn="ctr">
              <a:buNone/>
            </a:pPr>
            <a:r>
              <a:rPr lang="cs-CZ" sz="3600" dirty="0" smtClean="0"/>
              <a:t>V místech, kde se do rámu bude upevňovat kování (závěsy, zámek) je rám zesílen přilepením a </a:t>
            </a:r>
            <a:r>
              <a:rPr lang="cs-CZ" sz="3600" dirty="0" err="1" smtClean="0"/>
              <a:t>přisponkováním</a:t>
            </a:r>
            <a:r>
              <a:rPr lang="cs-CZ" sz="3600" dirty="0" smtClean="0"/>
              <a:t> přídavných špalíků z vnitřní strany. Jejich účelem je zvětšení šířky rámových vlysů pouze v potřebných místech. </a:t>
            </a:r>
          </a:p>
          <a:p>
            <a:pPr>
              <a:buNone/>
            </a:pPr>
            <a:endParaRPr lang="cs-CZ" dirty="0"/>
          </a:p>
        </p:txBody>
      </p:sp>
      <p:sp>
        <p:nvSpPr>
          <p:cNvPr id="4" name="Zástupný symbol pro zápatí 3"/>
          <p:cNvSpPr>
            <a:spLocks noGrp="1"/>
          </p:cNvSpPr>
          <p:nvPr>
            <p:ph type="ftr" sz="quarter" idx="11"/>
          </p:nvPr>
        </p:nvSpPr>
        <p:spPr>
          <a:xfrm>
            <a:off x="2843808" y="5949280"/>
            <a:ext cx="2895600" cy="288925"/>
          </a:xfrm>
        </p:spPr>
        <p:txBody>
          <a:bodyPr/>
          <a:lstStyle/>
          <a:p>
            <a:r>
              <a:rPr lang="cs-CZ" dirty="0" smtClean="0"/>
              <a:t>Integrovaná střední škola, Slaný</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p:txBody>
          <a:bodyPr>
            <a:normAutofit lnSpcReduction="10000"/>
          </a:bodyPr>
          <a:lstStyle/>
          <a:p>
            <a:pPr algn="ctr">
              <a:buNone/>
            </a:pPr>
            <a:r>
              <a:rPr lang="cs-CZ" dirty="0" smtClean="0"/>
              <a:t>Vnitřní výplň tvoří papírové voštiny (podobné včelím plástům), proužky vlnité lepenky (tzv. </a:t>
            </a:r>
            <a:r>
              <a:rPr lang="cs-CZ" dirty="0" err="1" smtClean="0"/>
              <a:t>izovelová</a:t>
            </a:r>
            <a:r>
              <a:rPr lang="cs-CZ" dirty="0" smtClean="0"/>
              <a:t> výplň ) nebo mřížka vytvořená vzájemným přeplátováním pásků dřevovláknité desky. Účelem výplně je zabránit prohýbaní pláště dovnitř rámu. Plášť je zhotoven obvykle z dřevovláknité desky, může však být i z jiné konstrukční desky, například tenké dřevotřískové desky, překližky apod.</a:t>
            </a:r>
          </a:p>
          <a:p>
            <a:pPr>
              <a:buNone/>
            </a:pPr>
            <a:endParaRPr lang="cs-CZ" dirty="0"/>
          </a:p>
        </p:txBody>
      </p:sp>
      <p:sp>
        <p:nvSpPr>
          <p:cNvPr id="4" name="Zástupný symbol pro zápatí 3"/>
          <p:cNvSpPr>
            <a:spLocks noGrp="1"/>
          </p:cNvSpPr>
          <p:nvPr>
            <p:ph type="ftr" sz="quarter" idx="11"/>
          </p:nvPr>
        </p:nvSpPr>
        <p:spPr>
          <a:xfrm>
            <a:off x="3203848" y="6309320"/>
            <a:ext cx="2895600" cy="288925"/>
          </a:xfrm>
        </p:spPr>
        <p:txBody>
          <a:bodyPr/>
          <a:lstStyle/>
          <a:p>
            <a:r>
              <a:rPr lang="cs-CZ" dirty="0" smtClean="0"/>
              <a:t>Integrovaná střední škola, Slaný</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a:xfrm>
            <a:off x="457200" y="1916832"/>
            <a:ext cx="8147248" cy="4525963"/>
          </a:xfrm>
        </p:spPr>
        <p:txBody>
          <a:bodyPr>
            <a:normAutofit/>
          </a:bodyPr>
          <a:lstStyle/>
          <a:p>
            <a:pPr algn="ctr">
              <a:buNone/>
            </a:pPr>
            <a:r>
              <a:rPr lang="cs-CZ" sz="3600" dirty="0" smtClean="0"/>
              <a:t>Výroba je rozčleněna do těchto úseků:</a:t>
            </a:r>
          </a:p>
          <a:p>
            <a:pPr lvl="0" algn="ctr">
              <a:buNone/>
            </a:pPr>
            <a:r>
              <a:rPr lang="cs-CZ" sz="3600" dirty="0" smtClean="0"/>
              <a:t>1/ výroba rámu</a:t>
            </a:r>
          </a:p>
          <a:p>
            <a:pPr lvl="0" algn="ctr">
              <a:buNone/>
            </a:pPr>
            <a:r>
              <a:rPr lang="cs-CZ" sz="3600" dirty="0" smtClean="0"/>
              <a:t>2/ příprava pláště</a:t>
            </a:r>
          </a:p>
          <a:p>
            <a:pPr lvl="0" algn="ctr">
              <a:buNone/>
            </a:pPr>
            <a:r>
              <a:rPr lang="cs-CZ" sz="3600" dirty="0" smtClean="0"/>
              <a:t>3/ oplášťování rámu</a:t>
            </a:r>
          </a:p>
          <a:p>
            <a:pPr lvl="0" algn="ctr">
              <a:buNone/>
            </a:pPr>
            <a:r>
              <a:rPr lang="cs-CZ" sz="3600" dirty="0" smtClean="0"/>
              <a:t>4/ dokončování práce</a:t>
            </a:r>
          </a:p>
          <a:p>
            <a:pPr>
              <a:buNone/>
            </a:pPr>
            <a:endParaRPr lang="cs-CZ" dirty="0"/>
          </a:p>
        </p:txBody>
      </p:sp>
      <p:sp>
        <p:nvSpPr>
          <p:cNvPr id="4" name="Zástupný symbol pro zápatí 3"/>
          <p:cNvSpPr>
            <a:spLocks noGrp="1"/>
          </p:cNvSpPr>
          <p:nvPr>
            <p:ph type="ftr" sz="quarter" idx="11"/>
          </p:nvPr>
        </p:nvSpPr>
        <p:spPr>
          <a:xfrm>
            <a:off x="3131840" y="6309320"/>
            <a:ext cx="2895600" cy="288925"/>
          </a:xfrm>
        </p:spPr>
        <p:txBody>
          <a:bodyPr/>
          <a:lstStyle/>
          <a:p>
            <a:r>
              <a:rPr lang="cs-CZ" dirty="0" smtClean="0"/>
              <a:t>Integrovaná střední škola, Slaný</a:t>
            </a: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pic>
        <p:nvPicPr>
          <p:cNvPr id="4" name="Zástupný symbol pro obsah 3" descr="skladba-alu.jpg"/>
          <p:cNvPicPr>
            <a:picLocks noGrp="1" noChangeAspect="1"/>
          </p:cNvPicPr>
          <p:nvPr>
            <p:ph idx="1"/>
          </p:nvPr>
        </p:nvPicPr>
        <p:blipFill>
          <a:blip r:embed="rId2" cstate="print"/>
          <a:stretch>
            <a:fillRect/>
          </a:stretch>
        </p:blipFill>
        <p:spPr>
          <a:xfrm>
            <a:off x="683568" y="1447787"/>
            <a:ext cx="8136904" cy="5100393"/>
          </a:xfrm>
        </p:spPr>
      </p:pic>
      <p:sp>
        <p:nvSpPr>
          <p:cNvPr id="5" name="TextovéPole 4"/>
          <p:cNvSpPr txBox="1"/>
          <p:nvPr/>
        </p:nvSpPr>
        <p:spPr>
          <a:xfrm>
            <a:off x="251520" y="1052736"/>
            <a:ext cx="432048" cy="369332"/>
          </a:xfrm>
          <a:prstGeom prst="rect">
            <a:avLst/>
          </a:prstGeom>
          <a:noFill/>
        </p:spPr>
        <p:txBody>
          <a:bodyPr wrap="square" rtlCol="0">
            <a:spAutoFit/>
          </a:bodyPr>
          <a:lstStyle/>
          <a:p>
            <a:r>
              <a:rPr lang="cs-CZ" dirty="0" smtClean="0"/>
              <a:t>1/</a:t>
            </a:r>
            <a:endParaRPr lang="cs-CZ" dirty="0"/>
          </a:p>
        </p:txBody>
      </p:sp>
      <p:sp>
        <p:nvSpPr>
          <p:cNvPr id="6" name="Zástupný symbol pro zápatí 5"/>
          <p:cNvSpPr>
            <a:spLocks noGrp="1"/>
          </p:cNvSpPr>
          <p:nvPr>
            <p:ph type="ftr" sz="quarter" idx="11"/>
          </p:nvPr>
        </p:nvSpPr>
        <p:spPr>
          <a:xfrm>
            <a:off x="3275856" y="6309320"/>
            <a:ext cx="2895600" cy="288925"/>
          </a:xfrm>
        </p:spPr>
        <p:txBody>
          <a:bodyPr/>
          <a:lstStyle/>
          <a:p>
            <a:r>
              <a:rPr lang="cs-CZ" dirty="0" smtClean="0"/>
              <a:t>Integrovaná střední škola, Slaný</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a:xfrm>
            <a:off x="457200" y="1916832"/>
            <a:ext cx="8147248" cy="4525963"/>
          </a:xfrm>
        </p:spPr>
        <p:txBody>
          <a:bodyPr>
            <a:normAutofit fontScale="92500"/>
          </a:bodyPr>
          <a:lstStyle/>
          <a:p>
            <a:pPr lvl="0" algn="ctr">
              <a:buNone/>
            </a:pPr>
            <a:r>
              <a:rPr lang="cs-CZ" sz="3600" dirty="0" smtClean="0"/>
              <a:t>1/ výroba rámu:</a:t>
            </a:r>
          </a:p>
          <a:p>
            <a:pPr algn="ctr">
              <a:buNone/>
            </a:pPr>
            <a:r>
              <a:rPr lang="cs-CZ" dirty="0" smtClean="0"/>
              <a:t>Deskové řezivo vysušené na vlhkost 8-10% se krátí na hrubou délku a podélně se rozřeže na vlysy, které se čtyřstranně opracují na přesnou tloušťku a šířku. Potom se vlysy krátí na přesné rozměry, zhotoví se na nich konstrukční spoje a spojí se do rámu. Dovnitř rámu určeného pro výrobu dveřního křídla se přilepí a </a:t>
            </a:r>
            <a:r>
              <a:rPr lang="cs-CZ" dirty="0" err="1" smtClean="0"/>
              <a:t>přisponkují</a:t>
            </a:r>
            <a:r>
              <a:rPr lang="cs-CZ" dirty="0" smtClean="0"/>
              <a:t> příložné špalíky.</a:t>
            </a:r>
          </a:p>
          <a:p>
            <a:pPr>
              <a:buNone/>
            </a:pPr>
            <a:endParaRPr lang="cs-CZ" dirty="0"/>
          </a:p>
        </p:txBody>
      </p:sp>
      <p:sp>
        <p:nvSpPr>
          <p:cNvPr id="4" name="Zástupný symbol pro zápatí 3"/>
          <p:cNvSpPr>
            <a:spLocks noGrp="1"/>
          </p:cNvSpPr>
          <p:nvPr>
            <p:ph type="ftr" sz="quarter" idx="11"/>
          </p:nvPr>
        </p:nvSpPr>
        <p:spPr>
          <a:xfrm>
            <a:off x="3131840" y="6381328"/>
            <a:ext cx="2895600" cy="288925"/>
          </a:xfrm>
        </p:spPr>
        <p:txBody>
          <a:bodyPr/>
          <a:lstStyle/>
          <a:p>
            <a:r>
              <a:rPr lang="cs-CZ" dirty="0" smtClean="0"/>
              <a:t>Integrovaná střední škola, Slaný</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sp>
        <p:nvSpPr>
          <p:cNvPr id="3" name="Zástupný symbol pro obsah 2"/>
          <p:cNvSpPr>
            <a:spLocks noGrp="1"/>
          </p:cNvSpPr>
          <p:nvPr>
            <p:ph idx="1"/>
          </p:nvPr>
        </p:nvSpPr>
        <p:spPr>
          <a:xfrm>
            <a:off x="251520" y="1412776"/>
            <a:ext cx="8640960" cy="4525963"/>
          </a:xfrm>
        </p:spPr>
        <p:txBody>
          <a:bodyPr>
            <a:noAutofit/>
          </a:bodyPr>
          <a:lstStyle/>
          <a:p>
            <a:pPr algn="ctr">
              <a:buNone/>
            </a:pPr>
            <a:r>
              <a:rPr lang="cs-CZ" sz="3600" dirty="0" smtClean="0"/>
              <a:t>2/ Příprava pláště: Dřevovláknitá deska (obvykle Sololit) se rozřeže na formáty, jejíchž rozměry odpovídají hrubým rozměrům rámu s přídavky na opracování. Rubové strany plášťů se brousí. Na vybroušené plochy se válcovou zanášečkou nanese lepidlo (obvykle </a:t>
            </a:r>
            <a:r>
              <a:rPr lang="cs-CZ" sz="3600" dirty="0" err="1" smtClean="0"/>
              <a:t>močovinoformaldehydová</a:t>
            </a:r>
            <a:r>
              <a:rPr lang="cs-CZ" sz="3600" dirty="0" smtClean="0"/>
              <a:t> lepící směs).</a:t>
            </a:r>
            <a:endParaRPr lang="cs-CZ" sz="3600" dirty="0"/>
          </a:p>
        </p:txBody>
      </p:sp>
      <p:sp>
        <p:nvSpPr>
          <p:cNvPr id="4" name="Zástupný symbol pro zápatí 3"/>
          <p:cNvSpPr>
            <a:spLocks noGrp="1"/>
          </p:cNvSpPr>
          <p:nvPr>
            <p:ph type="ftr" sz="quarter" idx="11"/>
          </p:nvPr>
        </p:nvSpPr>
        <p:spPr>
          <a:xfrm>
            <a:off x="2915816" y="6309320"/>
            <a:ext cx="2895600" cy="288925"/>
          </a:xfrm>
        </p:spPr>
        <p:txBody>
          <a:bodyPr/>
          <a:lstStyle/>
          <a:p>
            <a:r>
              <a:rPr lang="cs-CZ" dirty="0" smtClean="0"/>
              <a:t>Integrovaná střední škola, Slaný</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60648"/>
            <a:ext cx="8686800" cy="838200"/>
          </a:xfrm>
        </p:spPr>
        <p:txBody>
          <a:bodyPr>
            <a:normAutofit/>
          </a:bodyPr>
          <a:lstStyle/>
          <a:p>
            <a:pPr algn="ctr"/>
            <a:r>
              <a:rPr lang="cs-CZ" sz="4400" dirty="0" smtClean="0"/>
              <a:t>Voštinové desky </a:t>
            </a:r>
            <a:endParaRPr lang="cs-CZ" sz="4400" dirty="0"/>
          </a:p>
        </p:txBody>
      </p:sp>
      <p:pic>
        <p:nvPicPr>
          <p:cNvPr id="4" name="Zástupný symbol pro obsah 3" descr="ProductImage_478x478_M99-D001_web-data.jpg"/>
          <p:cNvPicPr>
            <a:picLocks noGrp="1" noChangeAspect="1"/>
          </p:cNvPicPr>
          <p:nvPr>
            <p:ph idx="1"/>
          </p:nvPr>
        </p:nvPicPr>
        <p:blipFill>
          <a:blip r:embed="rId2" cstate="print"/>
          <a:stretch>
            <a:fillRect/>
          </a:stretch>
        </p:blipFill>
        <p:spPr>
          <a:xfrm>
            <a:off x="683568" y="1412875"/>
            <a:ext cx="7920880" cy="4824437"/>
          </a:xfrm>
        </p:spPr>
      </p:pic>
      <p:sp>
        <p:nvSpPr>
          <p:cNvPr id="5" name="Zástupný symbol pro zápatí 4"/>
          <p:cNvSpPr>
            <a:spLocks noGrp="1"/>
          </p:cNvSpPr>
          <p:nvPr>
            <p:ph type="ftr" sz="quarter" idx="11"/>
          </p:nvPr>
        </p:nvSpPr>
        <p:spPr>
          <a:xfrm>
            <a:off x="3059832" y="6381328"/>
            <a:ext cx="2895600" cy="288925"/>
          </a:xfrm>
        </p:spPr>
        <p:txBody>
          <a:bodyPr/>
          <a:lstStyle/>
          <a:p>
            <a:r>
              <a:rPr lang="cs-CZ" dirty="0" smtClean="0"/>
              <a:t>Integrovaná střední škola, Slaný</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TotalTime>
  <Words>303</Words>
  <Application>Microsoft Office PowerPoint</Application>
  <PresentationFormat>Předvádění na obrazovce (4:3)</PresentationFormat>
  <Paragraphs>66</Paragraphs>
  <Slides>12</Slides>
  <Notes>1</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Cesta</vt:lpstr>
      <vt:lpstr>Snímek 1</vt:lpstr>
      <vt:lpstr>Voštinové desky </vt:lpstr>
      <vt:lpstr>Voštinové desky </vt:lpstr>
      <vt:lpstr>Voštinové desky </vt:lpstr>
      <vt:lpstr>Voštinové desky </vt:lpstr>
      <vt:lpstr>Voštinové desky </vt:lpstr>
      <vt:lpstr>Voštinové desky </vt:lpstr>
      <vt:lpstr>Voštinové desky </vt:lpstr>
      <vt:lpstr>Voštinové desky </vt:lpstr>
      <vt:lpstr>Voštinové desky </vt:lpstr>
      <vt:lpstr>Voštinové desky </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Jaromír</dc:creator>
  <cp:lastModifiedBy>Hana</cp:lastModifiedBy>
  <cp:revision>12</cp:revision>
  <dcterms:created xsi:type="dcterms:W3CDTF">2013-05-10T21:50:19Z</dcterms:created>
  <dcterms:modified xsi:type="dcterms:W3CDTF">2013-12-11T11:31:39Z</dcterms:modified>
</cp:coreProperties>
</file>