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66" r:id="rId5"/>
    <p:sldId id="259" r:id="rId6"/>
    <p:sldId id="260" r:id="rId7"/>
    <p:sldId id="261" r:id="rId8"/>
    <p:sldId id="269" r:id="rId9"/>
    <p:sldId id="270" r:id="rId10"/>
    <p:sldId id="268" r:id="rId11"/>
    <p:sldId id="262" r:id="rId12"/>
    <p:sldId id="263" r:id="rId13"/>
    <p:sldId id="264" r:id="rId14"/>
    <p:sldId id="265" r:id="rId15"/>
    <p:sldId id="267"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02" y="5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DFCDD4-C9E0-4A7A-8539-6AAA6CBD12A6}" type="datetimeFigureOut">
              <a:rPr lang="cs-CZ" smtClean="0"/>
              <a:pPr/>
              <a:t>11.12.2013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34876C-C400-49FA-B5F6-FD5771F399CB}"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B6E6257F-601C-4C7C-890A-E714C0641420}" type="datetime1">
              <a:rPr lang="cs-CZ" smtClean="0"/>
              <a:pPr/>
              <a:t>11.12.2013</a:t>
            </a:fld>
            <a:endParaRPr lang="cs-CZ"/>
          </a:p>
        </p:txBody>
      </p:sp>
      <p:sp>
        <p:nvSpPr>
          <p:cNvPr id="17" name="Zástupný symbol pro zápatí 16"/>
          <p:cNvSpPr>
            <a:spLocks noGrp="1"/>
          </p:cNvSpPr>
          <p:nvPr>
            <p:ph type="ftr" sz="quarter" idx="11"/>
          </p:nvPr>
        </p:nvSpPr>
        <p:spPr/>
        <p:txBody>
          <a:bodyPr/>
          <a:lstStyle/>
          <a:p>
            <a:r>
              <a:rPr lang="cs-CZ" smtClean="0"/>
              <a:t>Integrovaná střední škola, Slaný</a:t>
            </a:r>
            <a:endParaRPr lang="cs-CZ"/>
          </a:p>
        </p:txBody>
      </p:sp>
      <p:sp>
        <p:nvSpPr>
          <p:cNvPr id="7" name="Přímá spojovací čára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68EF806-4D62-4D34-9A5C-4CC2C6C9D80B}"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CC9F1A2-6E2B-47D3-941C-6393F538666B}" type="datetime1">
              <a:rPr lang="cs-CZ" smtClean="0"/>
              <a:pPr/>
              <a:t>11.12.2013</a:t>
            </a:fld>
            <a:endParaRPr lang="cs-CZ"/>
          </a:p>
        </p:txBody>
      </p:sp>
      <p:sp>
        <p:nvSpPr>
          <p:cNvPr id="5" name="Zástupný symbol pro zápatí 4"/>
          <p:cNvSpPr>
            <a:spLocks noGrp="1"/>
          </p:cNvSpPr>
          <p:nvPr>
            <p:ph type="ftr" sz="quarter" idx="11"/>
          </p:nvPr>
        </p:nvSpPr>
        <p:spPr/>
        <p:txBody>
          <a:bodyPr/>
          <a:lstStyle/>
          <a:p>
            <a:r>
              <a:rPr lang="cs-CZ" smtClean="0"/>
              <a:t>Integrovaná střední škola, Slaný</a:t>
            </a:r>
            <a:endParaRPr lang="cs-CZ"/>
          </a:p>
        </p:txBody>
      </p:sp>
      <p:sp>
        <p:nvSpPr>
          <p:cNvPr id="6" name="Zástupný symbol pro číslo snímku 5"/>
          <p:cNvSpPr>
            <a:spLocks noGrp="1"/>
          </p:cNvSpPr>
          <p:nvPr>
            <p:ph type="sldNum" sz="quarter" idx="12"/>
          </p:nvPr>
        </p:nvSpPr>
        <p:spPr/>
        <p:txBody>
          <a:bodyPr/>
          <a:lstStyle/>
          <a:p>
            <a:fld id="{E68EF806-4D62-4D34-9A5C-4CC2C6C9D80B}"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ovací čára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E68EF806-4D62-4D34-9A5C-4CC2C6C9D80B}"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1C1DB86-487F-4D2A-AE23-CDAE98DBE349}" type="datetime1">
              <a:rPr lang="cs-CZ" smtClean="0"/>
              <a:pPr/>
              <a:t>11.12.2013</a:t>
            </a:fld>
            <a:endParaRPr lang="cs-CZ"/>
          </a:p>
        </p:txBody>
      </p:sp>
      <p:sp>
        <p:nvSpPr>
          <p:cNvPr id="5" name="Zástupný symbol pro zápatí 4"/>
          <p:cNvSpPr>
            <a:spLocks noGrp="1"/>
          </p:cNvSpPr>
          <p:nvPr>
            <p:ph type="ftr" sz="quarter" idx="11"/>
          </p:nvPr>
        </p:nvSpPr>
        <p:spPr/>
        <p:txBody>
          <a:bodyPr/>
          <a:lstStyle/>
          <a:p>
            <a:r>
              <a:rPr lang="cs-CZ" smtClean="0"/>
              <a:t>Integrovaná střední škola, Slaný</a:t>
            </a:r>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19A82DDA-9C1F-40E0-9790-989CD2A424DB}" type="datetime1">
              <a:rPr lang="cs-CZ" smtClean="0"/>
              <a:pPr/>
              <a:t>11.12.2013</a:t>
            </a:fld>
            <a:endParaRPr lang="cs-CZ"/>
          </a:p>
        </p:txBody>
      </p:sp>
      <p:sp>
        <p:nvSpPr>
          <p:cNvPr id="5" name="Zástupný symbol pro zápatí 4"/>
          <p:cNvSpPr>
            <a:spLocks noGrp="1"/>
          </p:cNvSpPr>
          <p:nvPr>
            <p:ph type="ftr" sz="quarter" idx="11"/>
          </p:nvPr>
        </p:nvSpPr>
        <p:spPr/>
        <p:txBody>
          <a:bodyPr/>
          <a:lstStyle/>
          <a:p>
            <a:r>
              <a:rPr lang="cs-CZ" smtClean="0"/>
              <a:t>Integrovaná střední škola, Slaný</a:t>
            </a:r>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E68EF806-4D62-4D34-9A5C-4CC2C6C9D80B}"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r>
              <a:rPr lang="cs-CZ" smtClean="0"/>
              <a:t>Integrovaná střední škola, Slaný</a:t>
            </a:r>
            <a:endParaRPr lang="cs-CZ"/>
          </a:p>
        </p:txBody>
      </p:sp>
      <p:sp>
        <p:nvSpPr>
          <p:cNvPr id="4" name="Zástupný symbol pro datum 3"/>
          <p:cNvSpPr>
            <a:spLocks noGrp="1"/>
          </p:cNvSpPr>
          <p:nvPr>
            <p:ph type="dt" sz="half" idx="10"/>
          </p:nvPr>
        </p:nvSpPr>
        <p:spPr/>
        <p:txBody>
          <a:bodyPr/>
          <a:lstStyle/>
          <a:p>
            <a:fld id="{483CEA83-6E84-4A9C-A4E8-32EC4C514E15}" type="datetime1">
              <a:rPr lang="cs-CZ" smtClean="0"/>
              <a:pPr/>
              <a:t>11.12.2013</a:t>
            </a:fld>
            <a:endParaRPr lang="cs-CZ"/>
          </a:p>
        </p:txBody>
      </p:sp>
      <p:sp>
        <p:nvSpPr>
          <p:cNvPr id="8" name="Přímá spojovací čára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68EF806-4D62-4D34-9A5C-4CC2C6C9D80B}"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1C2D2966-6E4F-4973-870F-E52E4CEB33C2}" type="datetime1">
              <a:rPr lang="cs-CZ" smtClean="0"/>
              <a:pPr/>
              <a:t>11.12.2013</a:t>
            </a:fld>
            <a:endParaRPr lang="cs-CZ"/>
          </a:p>
        </p:txBody>
      </p:sp>
      <p:sp>
        <p:nvSpPr>
          <p:cNvPr id="6" name="Zástupný symbol pro zápatí 5"/>
          <p:cNvSpPr>
            <a:spLocks noGrp="1"/>
          </p:cNvSpPr>
          <p:nvPr>
            <p:ph type="ftr" sz="quarter" idx="11"/>
          </p:nvPr>
        </p:nvSpPr>
        <p:spPr/>
        <p:txBody>
          <a:bodyPr/>
          <a:lstStyle/>
          <a:p>
            <a:r>
              <a:rPr lang="cs-CZ" smtClean="0"/>
              <a:t>Integrovaná střední škola, Slaný</a:t>
            </a:r>
            <a:endParaRPr lang="cs-CZ"/>
          </a:p>
        </p:txBody>
      </p:sp>
      <p:sp>
        <p:nvSpPr>
          <p:cNvPr id="7" name="Zástupný symbol pro číslo snímku 6"/>
          <p:cNvSpPr>
            <a:spLocks noGrp="1"/>
          </p:cNvSpPr>
          <p:nvPr>
            <p:ph type="sldNum" sz="quarter" idx="12"/>
          </p:nvPr>
        </p:nvSpPr>
        <p:spPr/>
        <p:txBody>
          <a:bodyPr/>
          <a:lstStyle/>
          <a:p>
            <a:fld id="{E68EF806-4D62-4D34-9A5C-4CC2C6C9D80B}" type="slidenum">
              <a:rPr lang="cs-CZ" smtClean="0"/>
              <a:pPr/>
              <a:t>‹#›</a:t>
            </a:fld>
            <a:endParaRPr lang="cs-CZ"/>
          </a:p>
        </p:txBody>
      </p:sp>
      <p:sp>
        <p:nvSpPr>
          <p:cNvPr id="8" name="Přímá spojovací čára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A4CE92C5-B75E-43B7-B0E6-F6699E31C226}" type="datetime1">
              <a:rPr lang="cs-CZ" smtClean="0"/>
              <a:pPr/>
              <a:t>11.12.2013</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r>
              <a:rPr lang="cs-CZ" smtClean="0"/>
              <a:t>Integrovaná střední škola, Slaný</a:t>
            </a:r>
            <a:endParaRPr lang="cs-CZ"/>
          </a:p>
        </p:txBody>
      </p:sp>
      <p:sp>
        <p:nvSpPr>
          <p:cNvPr id="15" name="Přímá spojovací čára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E68EF806-4D62-4D34-9A5C-4CC2C6C9D80B}"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C1378759-2D3E-45C1-96C2-E519F5DA5557}" type="datetime1">
              <a:rPr lang="cs-CZ" smtClean="0"/>
              <a:pPr/>
              <a:t>11.12.2013</a:t>
            </a:fld>
            <a:endParaRPr lang="cs-CZ"/>
          </a:p>
        </p:txBody>
      </p:sp>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E68EF806-4D62-4D34-9A5C-4CC2C6C9D80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93E5D69C-1CF7-48FA-A24B-9CC8241480CB}" type="datetime1">
              <a:rPr lang="cs-CZ" smtClean="0"/>
              <a:pPr/>
              <a:t>11.12.2013</a:t>
            </a:fld>
            <a:endParaRPr lang="cs-CZ"/>
          </a:p>
        </p:txBody>
      </p:sp>
      <p:sp>
        <p:nvSpPr>
          <p:cNvPr id="3" name="Zástupný symbol pro zápatí 2"/>
          <p:cNvSpPr>
            <a:spLocks noGrp="1"/>
          </p:cNvSpPr>
          <p:nvPr>
            <p:ph type="ftr" sz="quarter" idx="11"/>
          </p:nvPr>
        </p:nvSpPr>
        <p:spPr/>
        <p:txBody>
          <a:bodyPr/>
          <a:lstStyle/>
          <a:p>
            <a:r>
              <a:rPr lang="cs-CZ" smtClean="0"/>
              <a:t>Integrovaná střední škola, Slaný</a:t>
            </a:r>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68EF806-4D62-4D34-9A5C-4CC2C6C9D80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ovací čára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68EF806-4D62-4D34-9A5C-4CC2C6C9D80B}"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75A2042B-D7B6-4E5E-8AC4-0BF442DDB462}" type="datetime1">
              <a:rPr lang="cs-CZ" smtClean="0"/>
              <a:pPr/>
              <a:t>11.12.2013</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r>
              <a:rPr lang="cs-CZ" smtClean="0"/>
              <a:t>Integrovaná střední škola, Slaný</a:t>
            </a:r>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ovací čára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E68EF806-4D62-4D34-9A5C-4CC2C6C9D80B}"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140F9477-59B5-4595-8466-F0C9443B13BE}" type="datetime1">
              <a:rPr lang="cs-CZ" smtClean="0"/>
              <a:pPr/>
              <a:t>11.12.2013</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r>
              <a:rPr lang="cs-CZ" smtClean="0"/>
              <a:t>Integrovaná střední škola, Slaný</a:t>
            </a:r>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A297ADA-B4C8-4BAD-A03C-57392250F4E8}" type="datetime1">
              <a:rPr lang="cs-CZ" smtClean="0"/>
              <a:pPr/>
              <a:t>11.12.2013</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cs-CZ" smtClean="0"/>
              <a:t>Integrovaná střední škola, Slaný</a:t>
            </a:r>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ovací čára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68EF806-4D62-4D34-9A5C-4CC2C6C9D80B}"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derovany-plech.cz/drevotriskove_desky.php" TargetMode="External"/><Relationship Id="rId2" Type="http://schemas.openxmlformats.org/officeDocument/2006/relationships/hyperlink" Target="http://www.demos.cz/plosny-material/drevotriskove-desky/lehcena-dverni-deska.html" TargetMode="External"/><Relationship Id="rId1" Type="http://schemas.openxmlformats.org/officeDocument/2006/relationships/slideLayout" Target="../slideLayouts/slideLayout2.xml"/><Relationship Id="rId4" Type="http://schemas.openxmlformats.org/officeDocument/2006/relationships/hyperlink" Target="http://dr-nabytek.webnode.cz/products/produkt-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5" name="Picture 5"/>
          <p:cNvPicPr>
            <a:picLocks noChangeAspect="1" noChangeArrowheads="1"/>
          </p:cNvPicPr>
          <p:nvPr/>
        </p:nvPicPr>
        <p:blipFill>
          <a:blip r:embed="rId2" cstate="print"/>
          <a:srcRect/>
          <a:stretch>
            <a:fillRect/>
          </a:stretch>
        </p:blipFill>
        <p:spPr bwMode="auto">
          <a:xfrm>
            <a:off x="1403648" y="260648"/>
            <a:ext cx="6081713" cy="1485900"/>
          </a:xfrm>
          <a:prstGeom prst="rect">
            <a:avLst/>
          </a:prstGeom>
          <a:solidFill>
            <a:srgbClr val="FFFFFF"/>
          </a:solidFill>
          <a:ln w="9525">
            <a:noFill/>
            <a:miter lim="800000"/>
            <a:headEnd/>
            <a:tailEnd/>
          </a:ln>
        </p:spPr>
      </p:pic>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
        <p:nvSpPr>
          <p:cNvPr id="6" name="TextovéPole 5"/>
          <p:cNvSpPr txBox="1"/>
          <p:nvPr/>
        </p:nvSpPr>
        <p:spPr>
          <a:xfrm>
            <a:off x="467544" y="1628801"/>
            <a:ext cx="8208911" cy="4693593"/>
          </a:xfrm>
          <a:prstGeom prst="rect">
            <a:avLst/>
          </a:prstGeom>
          <a:noFill/>
        </p:spPr>
        <p:txBody>
          <a:bodyPr wrap="square" rtlCol="0">
            <a:spAutoFit/>
          </a:bodyPr>
          <a:lstStyle/>
          <a:p>
            <a:r>
              <a:rPr lang="cs-CZ" sz="1150" dirty="0" smtClean="0"/>
              <a:t>Označení materiálu:		</a:t>
            </a:r>
            <a:r>
              <a:rPr lang="cs-CZ" sz="1150" dirty="0" smtClean="0"/>
              <a:t>VY_32_INOVACE_JANJA_TECHNOLOGIE_T_16</a:t>
            </a:r>
            <a:endParaRPr lang="cs-CZ" sz="1150" dirty="0" smtClean="0"/>
          </a:p>
          <a:p>
            <a:endParaRPr lang="cs-CZ" sz="1150" dirty="0" smtClean="0"/>
          </a:p>
          <a:p>
            <a:r>
              <a:rPr lang="cs-CZ" sz="1150" dirty="0" smtClean="0"/>
              <a:t>Název materiálu:		</a:t>
            </a:r>
            <a:r>
              <a:rPr lang="cs-CZ" sz="1150" dirty="0" smtClean="0"/>
              <a:t>Výroba dřevotřískových </a:t>
            </a:r>
            <a:r>
              <a:rPr lang="cs-CZ" sz="1150" dirty="0" smtClean="0"/>
              <a:t>desek 	</a:t>
            </a:r>
          </a:p>
          <a:p>
            <a:endParaRPr lang="cs-CZ" sz="1150" dirty="0" smtClean="0"/>
          </a:p>
          <a:p>
            <a:r>
              <a:rPr lang="cs-CZ" sz="1150" dirty="0" smtClean="0"/>
              <a:t>Tematická oblast:		Technologie – 1. ročník truhlář </a:t>
            </a:r>
          </a:p>
          <a:p>
            <a:endParaRPr lang="cs-CZ" sz="1150" dirty="0" smtClean="0"/>
          </a:p>
          <a:p>
            <a:r>
              <a:rPr lang="cs-CZ" sz="1150" dirty="0" smtClean="0"/>
              <a:t>Anotace:		 	Prezentace vysvětluje žákům  </a:t>
            </a:r>
            <a:r>
              <a:rPr lang="cs-CZ" sz="1150" dirty="0" smtClean="0"/>
              <a:t>základní  </a:t>
            </a:r>
            <a:r>
              <a:rPr lang="cs-CZ" sz="1150" dirty="0" smtClean="0"/>
              <a:t>výrobu DTD</a:t>
            </a:r>
            <a:r>
              <a:rPr lang="cs-CZ" sz="1150" dirty="0" smtClean="0"/>
              <a:t>.</a:t>
            </a:r>
            <a:endParaRPr lang="cs-CZ" sz="1150" dirty="0" smtClean="0"/>
          </a:p>
          <a:p>
            <a:endParaRPr lang="cs-CZ" sz="1150" dirty="0" smtClean="0"/>
          </a:p>
          <a:p>
            <a:r>
              <a:rPr lang="cs-CZ" sz="1150" dirty="0" smtClean="0"/>
              <a:t>Očekávaný výstup:	 	Orientace  ve výrobě DTD</a:t>
            </a:r>
            <a:r>
              <a:rPr lang="cs-CZ" sz="1150" dirty="0" smtClean="0"/>
              <a:t>.</a:t>
            </a:r>
            <a:endParaRPr lang="cs-CZ" sz="1150" dirty="0" smtClean="0"/>
          </a:p>
          <a:p>
            <a:endParaRPr lang="cs-CZ" sz="1150" dirty="0" smtClean="0"/>
          </a:p>
          <a:p>
            <a:r>
              <a:rPr lang="cs-CZ" sz="1150" dirty="0" smtClean="0"/>
              <a:t>Klíčová slova:	 	</a:t>
            </a:r>
            <a:r>
              <a:rPr lang="cs-CZ" sz="1150" dirty="0" smtClean="0"/>
              <a:t>	Výroba DTD, </a:t>
            </a:r>
            <a:r>
              <a:rPr lang="cs-CZ" sz="1150" dirty="0" smtClean="0"/>
              <a:t>plošně lisované,výtlačně </a:t>
            </a:r>
            <a:r>
              <a:rPr lang="cs-CZ" sz="1150" dirty="0" smtClean="0"/>
              <a:t> lisované</a:t>
            </a:r>
            <a:r>
              <a:rPr lang="cs-CZ" sz="1150" dirty="0" smtClean="0"/>
              <a:t>.</a:t>
            </a:r>
          </a:p>
          <a:p>
            <a:endParaRPr lang="cs-CZ" sz="1150" dirty="0" smtClean="0"/>
          </a:p>
          <a:p>
            <a:r>
              <a:rPr lang="cs-CZ" sz="1150" dirty="0" smtClean="0"/>
              <a:t>Metodika:			Podklad pro výklad učiva.</a:t>
            </a:r>
          </a:p>
          <a:p>
            <a:endParaRPr lang="cs-CZ" sz="1150" dirty="0" smtClean="0"/>
          </a:p>
          <a:p>
            <a:r>
              <a:rPr lang="cs-CZ" sz="1150" dirty="0" smtClean="0"/>
              <a:t>Obor:			</a:t>
            </a:r>
            <a:r>
              <a:rPr lang="cs-CZ" sz="1150" dirty="0" smtClean="0"/>
              <a:t>Truhlář</a:t>
            </a:r>
            <a:r>
              <a:rPr lang="cs-CZ" sz="1150" dirty="0" smtClean="0"/>
              <a:t>	 		</a:t>
            </a:r>
          </a:p>
          <a:p>
            <a:endParaRPr lang="cs-CZ" sz="1150" dirty="0" smtClean="0"/>
          </a:p>
          <a:p>
            <a:r>
              <a:rPr lang="cs-CZ" sz="1150" dirty="0" smtClean="0"/>
              <a:t>Ročník:			</a:t>
            </a:r>
            <a:r>
              <a:rPr lang="cs-CZ" sz="1150" dirty="0" smtClean="0"/>
              <a:t>První</a:t>
            </a:r>
            <a:endParaRPr lang="cs-CZ" sz="1150" dirty="0" smtClean="0"/>
          </a:p>
          <a:p>
            <a:endParaRPr lang="cs-CZ" sz="1150" dirty="0" smtClean="0"/>
          </a:p>
          <a:p>
            <a:r>
              <a:rPr lang="cs-CZ" sz="1150" dirty="0" smtClean="0"/>
              <a:t>Autor: 			</a:t>
            </a:r>
            <a:r>
              <a:rPr lang="cs-CZ" sz="1150" dirty="0" smtClean="0"/>
              <a:t>Bc</a:t>
            </a:r>
            <a:r>
              <a:rPr lang="cs-CZ" sz="1150" dirty="0" smtClean="0"/>
              <a:t>. Jaromír Janovský</a:t>
            </a:r>
          </a:p>
          <a:p>
            <a:endParaRPr lang="cs-CZ" sz="1150" dirty="0" smtClean="0"/>
          </a:p>
          <a:p>
            <a:r>
              <a:rPr lang="cs-CZ" sz="1150" dirty="0" smtClean="0"/>
              <a:t>Zpracováno dne:		</a:t>
            </a:r>
            <a:r>
              <a:rPr lang="cs-CZ" sz="1150" dirty="0" smtClean="0"/>
              <a:t>25.3</a:t>
            </a:r>
            <a:r>
              <a:rPr lang="cs-CZ" sz="1150" dirty="0" smtClean="0"/>
              <a:t>. 2013</a:t>
            </a:r>
          </a:p>
          <a:p>
            <a:endParaRPr lang="cs-CZ" sz="1150" dirty="0" smtClean="0"/>
          </a:p>
          <a:p>
            <a:r>
              <a:rPr lang="cs-CZ" sz="1150" dirty="0" smtClean="0"/>
              <a:t>Prohlašuji, že při tvorbě výukového materiálu jsem respektoval(a) všeobecně užívané právní a morální zvyklosti, autorská a jiná práva třetích osob, zejména práva duševního vlastnictví (např. práva k obchodní firmě, autorská práva k software, k filmovým, hudebním a fotografickým dílům nebo práva k ochranným známkám) dle zákona 121/2000 Sb. (autorský zákon). Nesu veškerou právní odpovědnost za obsah a původ svého díla</a:t>
            </a:r>
            <a:r>
              <a:rPr lang="cs-CZ" sz="1150" dirty="0" smtClean="0"/>
              <a:t>.</a:t>
            </a:r>
            <a:endParaRPr lang="cs-CZ" sz="115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sp>
        <p:nvSpPr>
          <p:cNvPr id="3" name="Zástupný symbol pro obsah 2"/>
          <p:cNvSpPr>
            <a:spLocks noGrp="1"/>
          </p:cNvSpPr>
          <p:nvPr>
            <p:ph sz="quarter" idx="1"/>
          </p:nvPr>
        </p:nvSpPr>
        <p:spPr>
          <a:xfrm>
            <a:off x="323528" y="1556792"/>
            <a:ext cx="8503920" cy="4860032"/>
          </a:xfrm>
        </p:spPr>
        <p:txBody>
          <a:bodyPr>
            <a:normAutofit/>
          </a:bodyPr>
          <a:lstStyle/>
          <a:p>
            <a:pPr>
              <a:buNone/>
            </a:pPr>
            <a:r>
              <a:rPr lang="cs-CZ" dirty="0" smtClean="0"/>
              <a:t>Technologie výroby dřevotřískových desek je rozčleněna do těchto úseků:</a:t>
            </a:r>
          </a:p>
          <a:p>
            <a:pPr>
              <a:buNone/>
            </a:pPr>
            <a:endParaRPr lang="cs-CZ" dirty="0" smtClean="0"/>
          </a:p>
          <a:p>
            <a:pPr>
              <a:buNone/>
            </a:pPr>
            <a:r>
              <a:rPr lang="cs-CZ" dirty="0" smtClean="0"/>
              <a:t>1/ příprava suroviny</a:t>
            </a:r>
          </a:p>
          <a:p>
            <a:pPr>
              <a:buNone/>
            </a:pPr>
            <a:r>
              <a:rPr lang="cs-CZ" dirty="0" smtClean="0"/>
              <a:t>2/ </a:t>
            </a:r>
            <a:r>
              <a:rPr lang="cs-CZ" dirty="0" err="1" smtClean="0"/>
              <a:t>roztřískování</a:t>
            </a:r>
            <a:endParaRPr lang="cs-CZ" dirty="0" smtClean="0"/>
          </a:p>
          <a:p>
            <a:pPr>
              <a:buNone/>
            </a:pPr>
            <a:r>
              <a:rPr lang="cs-CZ" dirty="0" smtClean="0"/>
              <a:t>3/ sušení a třídění</a:t>
            </a:r>
          </a:p>
          <a:p>
            <a:pPr>
              <a:buNone/>
            </a:pPr>
            <a:r>
              <a:rPr lang="cs-CZ" dirty="0" smtClean="0"/>
              <a:t>4/ nanášení lepidla, vrstvení třískového koberce</a:t>
            </a:r>
          </a:p>
          <a:p>
            <a:pPr>
              <a:buNone/>
            </a:pPr>
            <a:r>
              <a:rPr lang="cs-CZ" dirty="0" smtClean="0"/>
              <a:t>5/ lisování</a:t>
            </a:r>
          </a:p>
          <a:p>
            <a:pPr>
              <a:buNone/>
            </a:pPr>
            <a:r>
              <a:rPr lang="cs-CZ" dirty="0" smtClean="0"/>
              <a:t>6/ dokončovací práce</a:t>
            </a:r>
          </a:p>
          <a:p>
            <a:pPr>
              <a:buNone/>
            </a:pPr>
            <a:endParaRPr lang="cs-CZ" dirty="0"/>
          </a:p>
        </p:txBody>
      </p:sp>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sp>
        <p:nvSpPr>
          <p:cNvPr id="3" name="Zástupný symbol pro obsah 2"/>
          <p:cNvSpPr>
            <a:spLocks noGrp="1"/>
          </p:cNvSpPr>
          <p:nvPr>
            <p:ph sz="quarter" idx="1"/>
          </p:nvPr>
        </p:nvSpPr>
        <p:spPr>
          <a:xfrm>
            <a:off x="323528" y="1556792"/>
            <a:ext cx="8503920" cy="4860032"/>
          </a:xfrm>
        </p:spPr>
        <p:txBody>
          <a:bodyPr>
            <a:normAutofit fontScale="92500" lnSpcReduction="10000"/>
          </a:bodyPr>
          <a:lstStyle/>
          <a:p>
            <a:pPr>
              <a:buNone/>
            </a:pPr>
            <a:r>
              <a:rPr lang="cs-CZ" dirty="0" smtClean="0"/>
              <a:t>1/ příprava suroviny:</a:t>
            </a:r>
          </a:p>
          <a:p>
            <a:pPr>
              <a:buNone/>
            </a:pPr>
            <a:r>
              <a:rPr lang="cs-CZ" dirty="0" smtClean="0"/>
              <a:t>    Příprava suroviny spočívá v úpravě vlhkosti dřeva, odkorňování , krácení suroviny, hledání kovů a sekání odpadu na štěpky. Optimální vlhkost suroviny pro roztřískávání, při které vzniká nejméně dřevního prachu , je 50-70%. Je-li vlhkost nižší (hlavně u odpadu), upravuje se postřikem vodou. Tenká kulatina se odkorňuje, aby se nečistotami v kůře předčasně neotupovaly nože roztřískovacích strojů. Surovina prochází detektorem kovů (podobně jako pilařská kulatina). Drobný odpad se seká na štěpky, aby se sjednotila jeho výchozí velikost. Pilařský odpad se často seká na štěpky již v pilařských závodech.</a:t>
            </a:r>
            <a:endParaRPr lang="cs-CZ" dirty="0"/>
          </a:p>
        </p:txBody>
      </p:sp>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sp>
        <p:nvSpPr>
          <p:cNvPr id="3" name="Zástupný symbol pro obsah 2"/>
          <p:cNvSpPr>
            <a:spLocks noGrp="1"/>
          </p:cNvSpPr>
          <p:nvPr>
            <p:ph sz="quarter" idx="1"/>
          </p:nvPr>
        </p:nvSpPr>
        <p:spPr>
          <a:xfrm>
            <a:off x="323528" y="1556792"/>
            <a:ext cx="8568952" cy="4860032"/>
          </a:xfrm>
        </p:spPr>
        <p:txBody>
          <a:bodyPr>
            <a:normAutofit/>
          </a:bodyPr>
          <a:lstStyle/>
          <a:p>
            <a:pPr>
              <a:buNone/>
            </a:pPr>
            <a:r>
              <a:rPr lang="cs-CZ" dirty="0" smtClean="0"/>
              <a:t>2/ Roztřískávání:</a:t>
            </a:r>
          </a:p>
          <a:p>
            <a:pPr>
              <a:buNone/>
            </a:pPr>
            <a:r>
              <a:rPr lang="cs-CZ" dirty="0" smtClean="0"/>
              <a:t>   Probíhá ve dvou stupních. Nejdříve se odpad </a:t>
            </a:r>
            <a:r>
              <a:rPr lang="cs-CZ" dirty="0" err="1" smtClean="0"/>
              <a:t>třískuje</a:t>
            </a:r>
            <a:r>
              <a:rPr lang="cs-CZ" dirty="0" smtClean="0"/>
              <a:t> v roztřískovačích různé konstrukce pomocí nožových válců, kotoučů s noži nebo frézovacích hlav na třísky, které mají vhodnou tloušťku a délku, ale vícenásobnou šířku. Proto se druhým stupněm třísková provádí egalizace šířky v dosílacích zařízeních.</a:t>
            </a:r>
            <a:br>
              <a:rPr lang="cs-CZ" dirty="0" smtClean="0"/>
            </a:br>
            <a:r>
              <a:rPr lang="cs-CZ" dirty="0" smtClean="0"/>
              <a:t/>
            </a:r>
            <a:br>
              <a:rPr lang="cs-CZ" dirty="0" smtClean="0"/>
            </a:br>
            <a:endParaRPr lang="cs-CZ" dirty="0"/>
          </a:p>
        </p:txBody>
      </p:sp>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sp>
        <p:nvSpPr>
          <p:cNvPr id="3" name="Zástupný symbol pro obsah 2"/>
          <p:cNvSpPr>
            <a:spLocks noGrp="1"/>
          </p:cNvSpPr>
          <p:nvPr>
            <p:ph sz="quarter" idx="1"/>
          </p:nvPr>
        </p:nvSpPr>
        <p:spPr>
          <a:xfrm>
            <a:off x="323528" y="1556792"/>
            <a:ext cx="8503920" cy="4860032"/>
          </a:xfrm>
        </p:spPr>
        <p:txBody>
          <a:bodyPr>
            <a:normAutofit lnSpcReduction="10000"/>
          </a:bodyPr>
          <a:lstStyle/>
          <a:p>
            <a:pPr>
              <a:buNone/>
            </a:pPr>
            <a:r>
              <a:rPr lang="cs-CZ" dirty="0" smtClean="0"/>
              <a:t>3/ Sušení a třídění třísek: </a:t>
            </a:r>
          </a:p>
          <a:p>
            <a:pPr>
              <a:buNone/>
            </a:pPr>
            <a:r>
              <a:rPr lang="cs-CZ" dirty="0" smtClean="0"/>
              <a:t>   Vyrobené třísky mají vysokou vlhkost, která není vhodná pro lepení a také konečná vlhkost desek musí odpovídat použití rovnovážné vlhkosti prostředí, kde se bude výrobek z desek používat. Proto se třísky suší. Sušení se může provádět ve vyhřívaném bubnu, v pásových sušárnách, nebo v sušárnách, kde se třísky vznášejí v teplém vzduchu. Vysušené třísky se třídí na hrubé a jemné přes soustavu sít nebo proudem vzduchu (Jemnější a lehčí třísky jsou proudem vzduchu unášeny dále než hrubší třísky.).</a:t>
            </a:r>
            <a:br>
              <a:rPr lang="cs-CZ" dirty="0" smtClean="0"/>
            </a:br>
            <a:endParaRPr lang="cs-CZ" dirty="0"/>
          </a:p>
        </p:txBody>
      </p:sp>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sp>
        <p:nvSpPr>
          <p:cNvPr id="3" name="Zástupný symbol pro obsah 2"/>
          <p:cNvSpPr>
            <a:spLocks noGrp="1"/>
          </p:cNvSpPr>
          <p:nvPr>
            <p:ph sz="quarter" idx="1"/>
          </p:nvPr>
        </p:nvSpPr>
        <p:spPr>
          <a:xfrm>
            <a:off x="323528" y="1556792"/>
            <a:ext cx="8503920" cy="4860032"/>
          </a:xfrm>
        </p:spPr>
        <p:txBody>
          <a:bodyPr>
            <a:normAutofit/>
          </a:bodyPr>
          <a:lstStyle/>
          <a:p>
            <a:pPr>
              <a:buNone/>
            </a:pPr>
            <a:r>
              <a:rPr lang="cs-CZ" dirty="0" smtClean="0"/>
              <a:t>6/ Dokončovací práce:</a:t>
            </a:r>
          </a:p>
          <a:p>
            <a:pPr>
              <a:buNone/>
            </a:pPr>
            <a:r>
              <a:rPr lang="cs-CZ" dirty="0" smtClean="0"/>
              <a:t>   Vylisované desky se chladí studeným vzduchem a ořezávají se na požadované formáty. Odřezané části se znovu </a:t>
            </a:r>
            <a:r>
              <a:rPr lang="cs-CZ" dirty="0" err="1" smtClean="0"/>
              <a:t>roztřískují</a:t>
            </a:r>
            <a:r>
              <a:rPr lang="cs-CZ" dirty="0" smtClean="0"/>
              <a:t> a používají na středové třísky. Ořezané desky se ukládají do hrání a v krytých skladech se 3-4 dny klimatizují. Potom se brousí na širokopásových bruskách, případně se laminují dekorační folií.</a:t>
            </a:r>
          </a:p>
          <a:p>
            <a:pPr>
              <a:buNone/>
            </a:pPr>
            <a:endParaRPr lang="cs-CZ" dirty="0"/>
          </a:p>
        </p:txBody>
      </p:sp>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l"/>
            <a:r>
              <a:rPr lang="cs-CZ" sz="4400" dirty="0" smtClean="0"/>
              <a:t>Zdroje:</a:t>
            </a:r>
            <a:endParaRPr lang="cs-CZ" sz="4400" dirty="0"/>
          </a:p>
        </p:txBody>
      </p:sp>
      <p:sp>
        <p:nvSpPr>
          <p:cNvPr id="5" name="Zástupný symbol pro obsah 4"/>
          <p:cNvSpPr>
            <a:spLocks noGrp="1"/>
          </p:cNvSpPr>
          <p:nvPr>
            <p:ph sz="quarter" idx="1"/>
          </p:nvPr>
        </p:nvSpPr>
        <p:spPr/>
        <p:txBody>
          <a:bodyPr/>
          <a:lstStyle/>
          <a:p>
            <a:pPr>
              <a:buNone/>
            </a:pPr>
            <a:r>
              <a:rPr lang="cs-CZ" dirty="0" smtClean="0"/>
              <a:t>1/ </a:t>
            </a:r>
            <a:r>
              <a:rPr lang="cs-CZ" dirty="0" smtClean="0">
                <a:hlinkClick r:id="rId2"/>
              </a:rPr>
              <a:t>http://www.</a:t>
            </a:r>
            <a:r>
              <a:rPr lang="cs-CZ" dirty="0" err="1" smtClean="0">
                <a:hlinkClick r:id="rId2"/>
              </a:rPr>
              <a:t>demos.cz</a:t>
            </a:r>
            <a:r>
              <a:rPr lang="cs-CZ" dirty="0" smtClean="0">
                <a:hlinkClick r:id="rId2"/>
              </a:rPr>
              <a:t>/</a:t>
            </a:r>
            <a:r>
              <a:rPr lang="cs-CZ" dirty="0" err="1" smtClean="0">
                <a:hlinkClick r:id="rId2"/>
              </a:rPr>
              <a:t>plosny</a:t>
            </a:r>
            <a:r>
              <a:rPr lang="cs-CZ" dirty="0" smtClean="0">
                <a:hlinkClick r:id="rId2"/>
              </a:rPr>
              <a:t>-</a:t>
            </a:r>
            <a:r>
              <a:rPr lang="cs-CZ" dirty="0" err="1" smtClean="0">
                <a:hlinkClick r:id="rId2"/>
              </a:rPr>
              <a:t>material</a:t>
            </a:r>
            <a:r>
              <a:rPr lang="cs-CZ" dirty="0" smtClean="0">
                <a:hlinkClick r:id="rId2"/>
              </a:rPr>
              <a:t>/</a:t>
            </a:r>
            <a:r>
              <a:rPr lang="cs-CZ" dirty="0" err="1" smtClean="0">
                <a:hlinkClick r:id="rId2"/>
              </a:rPr>
              <a:t>drevotriskove</a:t>
            </a:r>
            <a:r>
              <a:rPr lang="cs-CZ" dirty="0" smtClean="0">
                <a:hlinkClick r:id="rId2"/>
              </a:rPr>
              <a:t>-desky/</a:t>
            </a:r>
            <a:r>
              <a:rPr lang="cs-CZ" dirty="0" err="1" smtClean="0">
                <a:hlinkClick r:id="rId2"/>
              </a:rPr>
              <a:t>lehcena</a:t>
            </a:r>
            <a:r>
              <a:rPr lang="cs-CZ" dirty="0" smtClean="0">
                <a:hlinkClick r:id="rId2"/>
              </a:rPr>
              <a:t>-</a:t>
            </a:r>
            <a:r>
              <a:rPr lang="cs-CZ" dirty="0" err="1" smtClean="0">
                <a:hlinkClick r:id="rId2"/>
              </a:rPr>
              <a:t>dverni</a:t>
            </a:r>
            <a:r>
              <a:rPr lang="cs-CZ" dirty="0" smtClean="0">
                <a:hlinkClick r:id="rId2"/>
              </a:rPr>
              <a:t>-deska.</a:t>
            </a:r>
            <a:r>
              <a:rPr lang="cs-CZ" dirty="0" err="1" smtClean="0">
                <a:hlinkClick r:id="rId2"/>
              </a:rPr>
              <a:t>html</a:t>
            </a:r>
            <a:endParaRPr lang="cs-CZ" dirty="0" smtClean="0"/>
          </a:p>
          <a:p>
            <a:pPr>
              <a:buNone/>
            </a:pPr>
            <a:r>
              <a:rPr lang="cs-CZ" dirty="0" smtClean="0"/>
              <a:t>2/ </a:t>
            </a:r>
            <a:r>
              <a:rPr lang="cs-CZ" dirty="0" smtClean="0">
                <a:hlinkClick r:id="rId3"/>
              </a:rPr>
              <a:t>http://derovany-plech.cz/drevotriskove_desky.php</a:t>
            </a:r>
            <a:endParaRPr lang="cs-CZ" dirty="0" smtClean="0"/>
          </a:p>
          <a:p>
            <a:pPr>
              <a:buNone/>
            </a:pPr>
            <a:r>
              <a:rPr lang="cs-CZ" dirty="0" smtClean="0"/>
              <a:t>3/ </a:t>
            </a:r>
            <a:r>
              <a:rPr lang="cs-CZ" dirty="0" smtClean="0">
                <a:hlinkClick r:id="rId4"/>
              </a:rPr>
              <a:t>http://dr-nabytek.webnode.cz/products/produkt-1/</a:t>
            </a:r>
            <a:endParaRPr lang="cs-CZ" dirty="0" smtClean="0"/>
          </a:p>
          <a:p>
            <a:pPr>
              <a:buNone/>
            </a:pPr>
            <a:endParaRPr lang="cs-CZ" dirty="0"/>
          </a:p>
        </p:txBody>
      </p:sp>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sp>
        <p:nvSpPr>
          <p:cNvPr id="3" name="Zástupný symbol pro obsah 2"/>
          <p:cNvSpPr>
            <a:spLocks noGrp="1"/>
          </p:cNvSpPr>
          <p:nvPr>
            <p:ph sz="quarter" idx="1"/>
          </p:nvPr>
        </p:nvSpPr>
        <p:spPr/>
        <p:txBody>
          <a:bodyPr>
            <a:normAutofit fontScale="92500" lnSpcReduction="10000"/>
          </a:bodyPr>
          <a:lstStyle/>
          <a:p>
            <a:pPr>
              <a:buNone/>
            </a:pPr>
            <a:r>
              <a:rPr lang="cs-CZ" dirty="0" smtClean="0"/>
              <a:t>    Dřevotřískové desky jsou aglomerované materiály vyrobené slepením a slisováním dřeveních třísek. Surovinu pro výrobu dřevních třísek je rovnané průmyslové dříví a průmyslový dřevní odpad. Rovnané průmyslové dříví jsou tenké sortimenty z lesní výroby nehodící se pro zpracování v pilařské nebo dýhárenské výrobě, například tenké kmeny, vršky z kmenů a podobně. Tyto sortimenty jsou kráceny na délku 1 m a uložené ve </a:t>
            </a:r>
            <a:r>
              <a:rPr lang="cs-CZ" dirty="0" err="1" smtClean="0"/>
              <a:t>svacích</a:t>
            </a:r>
            <a:r>
              <a:rPr lang="cs-CZ" dirty="0" smtClean="0"/>
              <a:t>. Průmyslovým odpadem jsou </a:t>
            </a:r>
            <a:r>
              <a:rPr lang="cs-CZ" dirty="0" smtClean="0"/>
              <a:t>například krajiny</a:t>
            </a:r>
            <a:r>
              <a:rPr lang="cs-CZ" dirty="0" smtClean="0"/>
              <a:t>, odřezky po krácení a omítání řeziva, kousky dýh, zbytkové válečky po oloupání dýhy z výřezu, apod. Pilařský odpad může být již rozsekaný na štěpky.</a:t>
            </a:r>
          </a:p>
          <a:p>
            <a:pPr>
              <a:buNone/>
            </a:pPr>
            <a:endParaRPr lang="cs-CZ" dirty="0"/>
          </a:p>
        </p:txBody>
      </p:sp>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sp>
        <p:nvSpPr>
          <p:cNvPr id="3" name="Zástupný symbol pro obsah 2"/>
          <p:cNvSpPr>
            <a:spLocks noGrp="1"/>
          </p:cNvSpPr>
          <p:nvPr>
            <p:ph sz="quarter" idx="1"/>
          </p:nvPr>
        </p:nvSpPr>
        <p:spPr>
          <a:xfrm>
            <a:off x="323528" y="1844824"/>
            <a:ext cx="8503920" cy="4572000"/>
          </a:xfrm>
        </p:spPr>
        <p:txBody>
          <a:bodyPr>
            <a:normAutofit/>
          </a:bodyPr>
          <a:lstStyle/>
          <a:p>
            <a:pPr>
              <a:buNone/>
            </a:pPr>
            <a:r>
              <a:rPr lang="cs-CZ" dirty="0" smtClean="0"/>
              <a:t>   Hlavní druhy dřevotřískových desek podle orientace třísek vzhledem k ploše desky rozlišujeme dva základní typy dřevotřískových desek: </a:t>
            </a:r>
          </a:p>
          <a:p>
            <a:pPr>
              <a:buNone/>
            </a:pPr>
            <a:r>
              <a:rPr lang="cs-CZ" dirty="0" smtClean="0"/>
              <a:t> </a:t>
            </a:r>
          </a:p>
          <a:p>
            <a:pPr>
              <a:buNone/>
            </a:pPr>
            <a:r>
              <a:rPr lang="cs-CZ" dirty="0" smtClean="0"/>
              <a:t>- plošně lisované dřevotřískové desky, které mají třísky uložené rovnoběžně s plochou</a:t>
            </a:r>
          </a:p>
          <a:p>
            <a:pPr>
              <a:buNone/>
            </a:pPr>
            <a:endParaRPr lang="cs-CZ" dirty="0" smtClean="0"/>
          </a:p>
          <a:p>
            <a:pPr>
              <a:buNone/>
            </a:pPr>
            <a:r>
              <a:rPr lang="cs-CZ" dirty="0" smtClean="0"/>
              <a:t>- výtlačně lisované dřevotřískové desky (pěchované) s třískami orientovanými kolmo k ploše</a:t>
            </a:r>
          </a:p>
          <a:p>
            <a:pPr>
              <a:buNone/>
            </a:pPr>
            <a:endParaRPr lang="cs-CZ" dirty="0"/>
          </a:p>
        </p:txBody>
      </p:sp>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pic>
        <p:nvPicPr>
          <p:cNvPr id="4" name="Zástupný symbol pro obsah 3" descr="DUTINKOVA DESKA.jpg"/>
          <p:cNvPicPr>
            <a:picLocks noGrp="1" noChangeAspect="1"/>
          </p:cNvPicPr>
          <p:nvPr>
            <p:ph sz="quarter" idx="1"/>
          </p:nvPr>
        </p:nvPicPr>
        <p:blipFill>
          <a:blip r:embed="rId2" cstate="print"/>
          <a:stretch>
            <a:fillRect/>
          </a:stretch>
        </p:blipFill>
        <p:spPr>
          <a:xfrm>
            <a:off x="2771800" y="2132856"/>
            <a:ext cx="5664629" cy="4248472"/>
          </a:xfrm>
        </p:spPr>
      </p:pic>
      <p:sp>
        <p:nvSpPr>
          <p:cNvPr id="5" name="TextovéPole 4"/>
          <p:cNvSpPr txBox="1"/>
          <p:nvPr/>
        </p:nvSpPr>
        <p:spPr>
          <a:xfrm>
            <a:off x="251520" y="1556792"/>
            <a:ext cx="2592288" cy="923330"/>
          </a:xfrm>
          <a:prstGeom prst="rect">
            <a:avLst/>
          </a:prstGeom>
          <a:noFill/>
        </p:spPr>
        <p:txBody>
          <a:bodyPr wrap="square" rtlCol="0">
            <a:spAutoFit/>
          </a:bodyPr>
          <a:lstStyle/>
          <a:p>
            <a:r>
              <a:rPr lang="cs-CZ" b="1" dirty="0" smtClean="0"/>
              <a:t>1/ LEHČENÁ DŘEVOTŘÍSKOVÁ DESKA</a:t>
            </a:r>
            <a:endParaRPr lang="cs-CZ" b="1" dirty="0"/>
          </a:p>
        </p:txBody>
      </p:sp>
      <p:sp>
        <p:nvSpPr>
          <p:cNvPr id="6" name="Zástupný symbol pro zápatí 5"/>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sp>
        <p:nvSpPr>
          <p:cNvPr id="3" name="Zástupný symbol pro obsah 2"/>
          <p:cNvSpPr>
            <a:spLocks noGrp="1"/>
          </p:cNvSpPr>
          <p:nvPr>
            <p:ph sz="quarter" idx="1"/>
          </p:nvPr>
        </p:nvSpPr>
        <p:spPr>
          <a:xfrm>
            <a:off x="323528" y="1556792"/>
            <a:ext cx="8503920" cy="4860032"/>
          </a:xfrm>
        </p:spPr>
        <p:txBody>
          <a:bodyPr>
            <a:normAutofit fontScale="92500" lnSpcReduction="10000"/>
          </a:bodyPr>
          <a:lstStyle/>
          <a:p>
            <a:pPr>
              <a:buNone/>
            </a:pPr>
            <a:r>
              <a:rPr lang="cs-CZ" dirty="0" smtClean="0"/>
              <a:t>    Plošně lisované dřevotřískové desky dále rozdělujeme na třívrstvé a vícevrstvé. Povrchové vrstvy jsou obvykle z jemných třísek a středové vrstvy z hrubých třísek. Třísky v jednotlivých vrstvách mohou být rovnoběžně nebo jsou orientované (třísky povrchových a středových vrstev jsou ve směrech vzájemně kolmých). Plošně lisované desky se používají ve výrobě nábytku na plošné dílce, ve stavebně truhlářské výrobě na oplášťování rámů, dýhované nebo laminované desky na obkladové  a podlahové dílce,  atd. Desky s orientovanými třískami se používají hlavně ve stavebnictví na dřevěné stavby (oplášťování rámové konstrukce staveb, dřevěné panely, podlahy, stropy, atd.).</a:t>
            </a:r>
            <a:endParaRPr lang="cs-CZ" dirty="0"/>
          </a:p>
        </p:txBody>
      </p:sp>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sp>
        <p:nvSpPr>
          <p:cNvPr id="3" name="Zástupný symbol pro obsah 2"/>
          <p:cNvSpPr>
            <a:spLocks noGrp="1"/>
          </p:cNvSpPr>
          <p:nvPr>
            <p:ph sz="quarter" idx="1"/>
          </p:nvPr>
        </p:nvSpPr>
        <p:spPr>
          <a:xfrm>
            <a:off x="323528" y="1556792"/>
            <a:ext cx="8503920" cy="4860032"/>
          </a:xfrm>
        </p:spPr>
        <p:txBody>
          <a:bodyPr>
            <a:normAutofit/>
          </a:bodyPr>
          <a:lstStyle/>
          <a:p>
            <a:pPr>
              <a:buNone/>
            </a:pPr>
            <a:r>
              <a:rPr lang="cs-CZ" dirty="0" smtClean="0"/>
              <a:t>   Výtlačně  lisované dřevotřískové desky jsou plné a desky větších </a:t>
            </a:r>
            <a:r>
              <a:rPr lang="cs-CZ" dirty="0" err="1" smtClean="0"/>
              <a:t>tlouštěk</a:t>
            </a:r>
            <a:r>
              <a:rPr lang="cs-CZ" dirty="0" smtClean="0"/>
              <a:t> jsou vylehčené otvory. Vylehčovací otvory vznikají přímo při lisování tyčemi na pístech pěchovacích lisu. Desky mají malou ohybovou pevnost, proto se konstrukce umísťují ve svislé poloze a musí být oplášťovány (obvykle dřevovláknitou deskou). Používají se ve stavebnictví, hlavně na příčky rozdělující vnitřní prostory stavby.</a:t>
            </a:r>
          </a:p>
          <a:p>
            <a:pPr>
              <a:buNone/>
            </a:pPr>
            <a:endParaRPr lang="cs-CZ" dirty="0"/>
          </a:p>
        </p:txBody>
      </p:sp>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sp>
        <p:nvSpPr>
          <p:cNvPr id="3" name="Zástupný symbol pro obsah 2"/>
          <p:cNvSpPr>
            <a:spLocks noGrp="1"/>
          </p:cNvSpPr>
          <p:nvPr>
            <p:ph sz="quarter" idx="1"/>
          </p:nvPr>
        </p:nvSpPr>
        <p:spPr>
          <a:xfrm>
            <a:off x="323528" y="1556792"/>
            <a:ext cx="8503920" cy="4860032"/>
          </a:xfrm>
        </p:spPr>
        <p:txBody>
          <a:bodyPr>
            <a:normAutofit fontScale="92500" lnSpcReduction="20000"/>
          </a:bodyPr>
          <a:lstStyle/>
          <a:p>
            <a:pPr>
              <a:buNone/>
            </a:pPr>
            <a:r>
              <a:rPr lang="cs-CZ" dirty="0" smtClean="0"/>
              <a:t>Rozdělení dřevotřískových desek je rozčleněna do těchto skupin :</a:t>
            </a:r>
          </a:p>
          <a:p>
            <a:pPr>
              <a:buNone/>
            </a:pPr>
            <a:r>
              <a:rPr lang="cs-CZ" b="1" dirty="0" smtClean="0"/>
              <a:t>Podle počtu vrstev:</a:t>
            </a:r>
          </a:p>
          <a:p>
            <a:pPr>
              <a:buNone/>
            </a:pPr>
            <a:r>
              <a:rPr lang="cs-CZ" dirty="0" smtClean="0"/>
              <a:t>a) jednovrstvá</a:t>
            </a:r>
          </a:p>
          <a:p>
            <a:pPr>
              <a:buNone/>
            </a:pPr>
            <a:r>
              <a:rPr lang="cs-CZ" dirty="0" smtClean="0"/>
              <a:t>b) třívrstvá</a:t>
            </a:r>
          </a:p>
          <a:p>
            <a:pPr>
              <a:buNone/>
            </a:pPr>
            <a:r>
              <a:rPr lang="cs-CZ" dirty="0" smtClean="0"/>
              <a:t>c) vícevrstvá (většinou 5)</a:t>
            </a:r>
          </a:p>
          <a:p>
            <a:pPr>
              <a:buNone/>
            </a:pPr>
            <a:endParaRPr lang="cs-CZ" b="1" dirty="0" smtClean="0"/>
          </a:p>
          <a:p>
            <a:pPr>
              <a:buNone/>
            </a:pPr>
            <a:r>
              <a:rPr lang="cs-CZ" b="1" dirty="0" smtClean="0"/>
              <a:t>Podle povrchové úpravy</a:t>
            </a:r>
          </a:p>
          <a:p>
            <a:pPr>
              <a:buNone/>
            </a:pPr>
            <a:r>
              <a:rPr lang="cs-CZ" dirty="0" smtClean="0"/>
              <a:t>a) nebroušené (v surovém stavu)</a:t>
            </a:r>
          </a:p>
          <a:p>
            <a:pPr>
              <a:buNone/>
            </a:pPr>
            <a:r>
              <a:rPr lang="cs-CZ" dirty="0" smtClean="0"/>
              <a:t>b) broušené (při výrobě se z obou stran obrušuje stejně tloušťky)</a:t>
            </a:r>
          </a:p>
          <a:p>
            <a:pPr>
              <a:buNone/>
            </a:pPr>
            <a:r>
              <a:rPr lang="cs-CZ" dirty="0" smtClean="0"/>
              <a:t>c) opatření folií (lamino)</a:t>
            </a:r>
          </a:p>
          <a:p>
            <a:pPr>
              <a:buNone/>
            </a:pPr>
            <a:r>
              <a:rPr lang="cs-CZ" dirty="0" smtClean="0"/>
              <a:t>d) olepení dýhou</a:t>
            </a:r>
          </a:p>
          <a:p>
            <a:pPr>
              <a:buNone/>
            </a:pPr>
            <a:endParaRPr lang="cs-CZ" dirty="0"/>
          </a:p>
        </p:txBody>
      </p:sp>
      <p:sp>
        <p:nvSpPr>
          <p:cNvPr id="4" name="Zástupný symbol pro zápatí 3"/>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sp>
        <p:nvSpPr>
          <p:cNvPr id="3" name="Zástupný symbol pro obsah 2"/>
          <p:cNvSpPr>
            <a:spLocks noGrp="1"/>
          </p:cNvSpPr>
          <p:nvPr>
            <p:ph sz="quarter" idx="1"/>
          </p:nvPr>
        </p:nvSpPr>
        <p:spPr>
          <a:xfrm>
            <a:off x="323528" y="1556792"/>
            <a:ext cx="8503920" cy="4860032"/>
          </a:xfrm>
        </p:spPr>
        <p:txBody>
          <a:bodyPr>
            <a:normAutofit/>
          </a:bodyPr>
          <a:lstStyle/>
          <a:p>
            <a:pPr>
              <a:buNone/>
            </a:pPr>
            <a:r>
              <a:rPr lang="cs-CZ" dirty="0" smtClean="0"/>
              <a:t>2/</a:t>
            </a:r>
            <a:endParaRPr lang="cs-CZ" dirty="0"/>
          </a:p>
        </p:txBody>
      </p:sp>
      <p:pic>
        <p:nvPicPr>
          <p:cNvPr id="4" name="Obrázek 3" descr="drevotriska0.jpg"/>
          <p:cNvPicPr>
            <a:picLocks noChangeAspect="1"/>
          </p:cNvPicPr>
          <p:nvPr/>
        </p:nvPicPr>
        <p:blipFill>
          <a:blip r:embed="rId2" cstate="print"/>
          <a:stretch>
            <a:fillRect/>
          </a:stretch>
        </p:blipFill>
        <p:spPr>
          <a:xfrm>
            <a:off x="381000" y="2276872"/>
            <a:ext cx="8295456" cy="4176464"/>
          </a:xfrm>
          <a:prstGeom prst="rect">
            <a:avLst/>
          </a:prstGeom>
        </p:spPr>
      </p:pic>
      <p:sp>
        <p:nvSpPr>
          <p:cNvPr id="5" name="Zástupný symbol pro zápatí 4"/>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400" dirty="0" smtClean="0"/>
              <a:t>Výroba dřevotřískových desek</a:t>
            </a:r>
            <a:endParaRPr lang="cs-CZ" sz="4400" dirty="0"/>
          </a:p>
        </p:txBody>
      </p:sp>
      <p:sp>
        <p:nvSpPr>
          <p:cNvPr id="3" name="Zástupný symbol pro obsah 2"/>
          <p:cNvSpPr>
            <a:spLocks noGrp="1"/>
          </p:cNvSpPr>
          <p:nvPr>
            <p:ph sz="quarter" idx="1"/>
          </p:nvPr>
        </p:nvSpPr>
        <p:spPr>
          <a:xfrm>
            <a:off x="323528" y="1556792"/>
            <a:ext cx="8503920" cy="4860032"/>
          </a:xfrm>
        </p:spPr>
        <p:txBody>
          <a:bodyPr>
            <a:normAutofit/>
          </a:bodyPr>
          <a:lstStyle/>
          <a:p>
            <a:pPr>
              <a:buNone/>
            </a:pPr>
            <a:r>
              <a:rPr lang="cs-CZ" dirty="0" smtClean="0"/>
              <a:t>3/</a:t>
            </a:r>
            <a:endParaRPr lang="cs-CZ" dirty="0"/>
          </a:p>
        </p:txBody>
      </p:sp>
      <p:pic>
        <p:nvPicPr>
          <p:cNvPr id="5" name="Obrázek 4" descr="Lamino (1).jpg"/>
          <p:cNvPicPr>
            <a:picLocks noChangeAspect="1"/>
          </p:cNvPicPr>
          <p:nvPr/>
        </p:nvPicPr>
        <p:blipFill>
          <a:blip r:embed="rId2" cstate="print"/>
          <a:stretch>
            <a:fillRect/>
          </a:stretch>
        </p:blipFill>
        <p:spPr>
          <a:xfrm>
            <a:off x="827584" y="1700808"/>
            <a:ext cx="7955715" cy="4642276"/>
          </a:xfrm>
          <a:prstGeom prst="rect">
            <a:avLst/>
          </a:prstGeom>
        </p:spPr>
      </p:pic>
      <p:sp>
        <p:nvSpPr>
          <p:cNvPr id="6" name="Zástupný symbol pro zápatí 5"/>
          <p:cNvSpPr>
            <a:spLocks noGrp="1"/>
          </p:cNvSpPr>
          <p:nvPr>
            <p:ph type="ftr" sz="quarter" idx="11"/>
          </p:nvPr>
        </p:nvSpPr>
        <p:spPr/>
        <p:txBody>
          <a:bodyPr/>
          <a:lstStyle/>
          <a:p>
            <a:r>
              <a:rPr lang="cs-CZ" smtClean="0"/>
              <a:t>Integrovaná střední škola, Slaný</a:t>
            </a:r>
            <a:endParaRPr lang="cs-CZ"/>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101</TotalTime>
  <Words>460</Words>
  <Application>Microsoft Office PowerPoint</Application>
  <PresentationFormat>Předvádění na obrazovce (4:3)</PresentationFormat>
  <Paragraphs>93</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Administrativní</vt:lpstr>
      <vt:lpstr>Snímek 1</vt:lpstr>
      <vt:lpstr>Výroba dřevotřískových desek</vt:lpstr>
      <vt:lpstr>Výroba dřevotřískových desek</vt:lpstr>
      <vt:lpstr>Výroba dřevotřískových desek</vt:lpstr>
      <vt:lpstr>Výroba dřevotřískových desek</vt:lpstr>
      <vt:lpstr>Výroba dřevotřískových desek</vt:lpstr>
      <vt:lpstr>Výroba dřevotřískových desek</vt:lpstr>
      <vt:lpstr>Výroba dřevotřískových desek</vt:lpstr>
      <vt:lpstr>Výroba dřevotřískových desek</vt:lpstr>
      <vt:lpstr>Výroba dřevotřískových desek</vt:lpstr>
      <vt:lpstr>Výroba dřevotřískových desek</vt:lpstr>
      <vt:lpstr>Výroba dřevotřískových desek</vt:lpstr>
      <vt:lpstr>Výroba dřevotřískových desek</vt:lpstr>
      <vt:lpstr>Výroba dřevotřískových desek</vt:lpstr>
      <vt:lpstr>Zdroje: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Jaromír</dc:creator>
  <cp:lastModifiedBy>Hana</cp:lastModifiedBy>
  <cp:revision>15</cp:revision>
  <dcterms:created xsi:type="dcterms:W3CDTF">2013-05-11T04:53:50Z</dcterms:created>
  <dcterms:modified xsi:type="dcterms:W3CDTF">2013-12-11T11:37:52Z</dcterms:modified>
</cp:coreProperties>
</file>