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69" r:id="rId3"/>
    <p:sldId id="260" r:id="rId4"/>
    <p:sldId id="270" r:id="rId5"/>
    <p:sldId id="261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00666-1307-4628-9E3C-FA4CBB8E7120}" type="datetimeFigureOut">
              <a:rPr lang="cs-CZ" smtClean="0"/>
              <a:pPr/>
              <a:t>23.11.2013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877F9-96DC-4C22-BE81-081641DC78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90D-0CCB-4D99-8FB6-6BBBCA276096}" type="datetime1">
              <a:rPr lang="cs-CZ" smtClean="0"/>
              <a:t>23.11.2013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63F2-2B17-447C-A54C-4A008FEE7F7D}" type="datetime1">
              <a:rPr lang="cs-CZ" smtClean="0"/>
              <a:t>23.11.2013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4BF5-EE64-43BC-87E7-35AD7680BFF9}" type="datetime1">
              <a:rPr lang="cs-CZ" smtClean="0"/>
              <a:t>23.11.2013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E9F6-6A8A-44DD-BA98-75B3FE5C141F}" type="datetime1">
              <a:rPr lang="cs-CZ" smtClean="0"/>
              <a:t>23.11.2013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4263-6655-403F-B590-84DAC0EAE01A}" type="datetime1">
              <a:rPr lang="cs-CZ" smtClean="0"/>
              <a:t>23.11.2013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0EF8E-98A0-46CA-832E-D2BB63EC3505}" type="datetime1">
              <a:rPr lang="cs-CZ" smtClean="0"/>
              <a:t>23.11.2013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4D23-3CD8-4F31-A076-F4ADA8D33BD7}" type="datetime1">
              <a:rPr lang="cs-CZ" smtClean="0"/>
              <a:t>23.11.2013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78E-2045-41B2-9AC9-FDCADCC6A7DB}" type="datetime1">
              <a:rPr lang="cs-CZ" smtClean="0"/>
              <a:t>23.11.2013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57E6-A91A-47EA-952C-3EC8F6F337A4}" type="datetime1">
              <a:rPr lang="cs-CZ" smtClean="0"/>
              <a:t>23.11.2013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C614-55E6-4DDC-9B96-A561F90C255F}" type="datetime1">
              <a:rPr lang="cs-CZ" smtClean="0"/>
              <a:t>23.11.2013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A6C7-DA68-474A-9563-DDF590041ACF}" type="datetime1">
              <a:rPr lang="cs-CZ" smtClean="0"/>
              <a:t>23.11.2013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1435-A8E9-414E-AD7F-BF88066859F6}" type="datetime1">
              <a:rPr lang="cs-CZ" smtClean="0"/>
              <a:t>23.11.2013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Integrovaná střední škola,Slaný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7AB7-9BC8-4396-8F7D-43E3B84090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7"/>
          <p:cNvSpPr txBox="1">
            <a:spLocks/>
          </p:cNvSpPr>
          <p:nvPr/>
        </p:nvSpPr>
        <p:spPr>
          <a:xfrm>
            <a:off x="539552" y="170080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Označení materiálu: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	VY_32_INOVACE_RUMJI_TELOCVIK_01</a:t>
            </a: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Název materiálu: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lang="cs-CZ" dirty="0" smtClean="0">
                <a:latin typeface="+mj-lt"/>
              </a:rPr>
              <a:t>Ochrana obyvatel při  mimořádných událostech</a:t>
            </a:r>
            <a:r>
              <a:rPr kumimoji="0" lang="cs-CZ" sz="18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Tematická oblast:	</a:t>
            </a:r>
            <a:r>
              <a:rPr lang="cs-CZ" dirty="0" smtClean="0">
                <a:latin typeface="+mj-lt"/>
              </a:rPr>
              <a:t>Tělesná výchova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– 1. ročník				 </a:t>
            </a:r>
          </a:p>
          <a:p>
            <a:pPr marL="6350" indent="-6350" algn="just">
              <a:spcBef>
                <a:spcPct val="20000"/>
              </a:spcBef>
              <a:tabLst>
                <a:tab pos="1704975" algn="l"/>
              </a:tabLst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Anotace:</a:t>
            </a:r>
            <a:r>
              <a:rPr lang="cs-CZ" i="1" dirty="0" smtClean="0"/>
              <a:t>	</a:t>
            </a:r>
            <a:r>
              <a:rPr lang="en-US" dirty="0" smtClean="0"/>
              <a:t>V </a:t>
            </a:r>
            <a:r>
              <a:rPr lang="en-US" dirty="0" err="1" smtClean="0"/>
              <a:t>posledním</a:t>
            </a:r>
            <a:r>
              <a:rPr lang="en-US" dirty="0" smtClean="0"/>
              <a:t> </a:t>
            </a:r>
            <a:r>
              <a:rPr lang="en-US" dirty="0" err="1" smtClean="0"/>
              <a:t>desetiletí</a:t>
            </a:r>
            <a:r>
              <a:rPr lang="en-US" dirty="0" smtClean="0"/>
              <a:t> </a:t>
            </a:r>
            <a:r>
              <a:rPr lang="cs-CZ" dirty="0" smtClean="0"/>
              <a:t>je </a:t>
            </a:r>
            <a:r>
              <a:rPr lang="en-US" dirty="0" err="1" smtClean="0"/>
              <a:t>stále</a:t>
            </a:r>
            <a:r>
              <a:rPr lang="en-US" dirty="0" smtClean="0"/>
              <a:t> </a:t>
            </a:r>
            <a:r>
              <a:rPr lang="en-US" dirty="0" err="1" smtClean="0"/>
              <a:t>častější</a:t>
            </a:r>
            <a:r>
              <a:rPr lang="en-US" dirty="0" smtClean="0"/>
              <a:t> </a:t>
            </a:r>
            <a:r>
              <a:rPr lang="en-US" dirty="0" err="1" smtClean="0"/>
              <a:t>vznik</a:t>
            </a:r>
            <a:r>
              <a:rPr lang="en-US" dirty="0" smtClean="0"/>
              <a:t> </a:t>
            </a:r>
            <a:r>
              <a:rPr lang="en-US" dirty="0" err="1" smtClean="0"/>
              <a:t>mimořádných</a:t>
            </a:r>
            <a:r>
              <a:rPr lang="en-US" dirty="0" smtClean="0"/>
              <a:t> </a:t>
            </a:r>
            <a:r>
              <a:rPr lang="en-US" dirty="0" err="1" smtClean="0"/>
              <a:t>událostí</a:t>
            </a:r>
            <a:r>
              <a:rPr lang="en-US" dirty="0" smtClean="0"/>
              <a:t> </a:t>
            </a:r>
            <a:r>
              <a:rPr lang="en-US" dirty="0" err="1" smtClean="0"/>
              <a:t>ohrožující</a:t>
            </a:r>
            <a:r>
              <a:rPr lang="cs-CZ" dirty="0" smtClean="0"/>
              <a:t>ch</a:t>
            </a:r>
            <a:r>
              <a:rPr lang="en-US" dirty="0" smtClean="0"/>
              <a:t> </a:t>
            </a:r>
            <a:r>
              <a:rPr lang="cs-CZ" dirty="0" smtClean="0"/>
              <a:t>	obyvatelstvo jako celek. </a:t>
            </a:r>
            <a:r>
              <a:rPr lang="en-US" dirty="0" err="1" smtClean="0"/>
              <a:t>Cílem</a:t>
            </a:r>
            <a:r>
              <a:rPr lang="en-US" dirty="0" smtClean="0"/>
              <a:t> </a:t>
            </a:r>
            <a:r>
              <a:rPr lang="en-US" dirty="0" err="1" smtClean="0"/>
              <a:t>mé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 je </a:t>
            </a:r>
            <a:r>
              <a:rPr lang="en-US" dirty="0" err="1" smtClean="0"/>
              <a:t>vytvořit</a:t>
            </a:r>
            <a:r>
              <a:rPr lang="en-US" dirty="0" smtClean="0"/>
              <a:t> </a:t>
            </a:r>
            <a:r>
              <a:rPr lang="en-US" dirty="0" err="1" smtClean="0"/>
              <a:t>podpůrný</a:t>
            </a:r>
            <a:r>
              <a:rPr lang="en-US" dirty="0" smtClean="0"/>
              <a:t> </a:t>
            </a:r>
            <a:r>
              <a:rPr lang="en-US" dirty="0" err="1" smtClean="0"/>
              <a:t>didaktický</a:t>
            </a:r>
            <a:r>
              <a:rPr lang="en-US" dirty="0" smtClean="0"/>
              <a:t> </a:t>
            </a:r>
            <a:r>
              <a:rPr lang="en-US" dirty="0" err="1" smtClean="0"/>
              <a:t>materiál</a:t>
            </a:r>
            <a:r>
              <a:rPr lang="en-US" dirty="0" smtClean="0"/>
              <a:t>, </a:t>
            </a:r>
            <a:endParaRPr lang="cs-CZ" dirty="0" smtClean="0"/>
          </a:p>
          <a:p>
            <a:pPr marL="6350" lvl="0" indent="-6350" algn="just">
              <a:spcBef>
                <a:spcPct val="20000"/>
              </a:spcBef>
              <a:tabLst>
                <a:tab pos="1704975" algn="l"/>
              </a:tabLst>
              <a:defRPr/>
            </a:pPr>
            <a:r>
              <a:rPr lang="cs-CZ" i="1" dirty="0" smtClean="0"/>
              <a:t>		</a:t>
            </a:r>
            <a:r>
              <a:rPr lang="cs-CZ" dirty="0" smtClean="0"/>
              <a:t>přiměřeně odborný, pro žáky SOU.</a:t>
            </a:r>
            <a:r>
              <a:rPr lang="cs-CZ" i="1" dirty="0" smtClean="0"/>
              <a:t>						</a:t>
            </a:r>
            <a:endParaRPr kumimoji="0" lang="cs-CZ" sz="18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Očekávaný výstup:</a:t>
            </a:r>
            <a:r>
              <a:rPr kumimoji="0" lang="cs-CZ" sz="18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	Žák  rozpozná hrozící nebezpečí, ví jak reagovat</a:t>
            </a: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Klíčová slova:	</a:t>
            </a:r>
            <a:r>
              <a:rPr kumimoji="0" lang="cs-CZ" sz="18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Ochrana obyvatel,mimořádná</a:t>
            </a:r>
            <a:r>
              <a:rPr kumimoji="0" lang="cs-CZ" sz="18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událost,živelné pohromy, globální nebezpečí</a:t>
            </a:r>
            <a:endParaRPr kumimoji="0" lang="cs-CZ" sz="18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Metodika: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Slouží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jako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podklad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pro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žáky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k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procvičování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v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návaznosti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na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předcházející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výklad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. 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Lze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rozeslat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žákům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elektronicky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či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elektronicky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prezentovat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ve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výuce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Obor: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cs-CZ" sz="18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žáci SOU</a:t>
            </a: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Ročník: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cs-CZ" sz="18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1. </a:t>
            </a: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Autor: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	</a:t>
            </a:r>
            <a:r>
              <a:rPr kumimoji="0" lang="cs-CZ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Bc.Ruml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Jiří</a:t>
            </a: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Zpracováno dne: 	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13. 12. 2012</a:t>
            </a: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 </a:t>
            </a:r>
          </a:p>
          <a:p>
            <a:pPr marL="6350" marR="0" lvl="0" indent="-6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Prohlašuji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že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při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tvorbě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výukového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materiálu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jsem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respektoval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(a)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všeobecně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užívané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právní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morální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zvyklosti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autorská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jiná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práva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třetích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osob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zejména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práva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duševního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vlastnictví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např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práva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k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obchodní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firmě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autorská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práva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k software, k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filmovým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hudebním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fotografickým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dílům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nebo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práva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k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ochranným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známkám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)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dle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zákona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121/2000 Sb.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autorský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zákon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).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Nesu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veškerou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právní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odpovědnost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za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obsah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původ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svého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díla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350" marR="0" lvl="0" indent="-6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04975" algn="l"/>
              </a:tabLst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Integrovan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á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střední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škola,Slaný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3. </a:t>
            </a:r>
            <a:r>
              <a:rPr lang="cs-CZ" b="1" dirty="0" smtClean="0">
                <a:solidFill>
                  <a:srgbClr val="FF0000"/>
                </a:solidFill>
              </a:rPr>
              <a:t>MU</a:t>
            </a:r>
            <a:r>
              <a:rPr lang="cs-CZ" dirty="0" smtClean="0"/>
              <a:t>  vyvolané smíšenými příčinami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7592888" cy="364996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   </a:t>
            </a:r>
            <a:r>
              <a:rPr lang="cs-CZ" sz="4800" dirty="0" smtClean="0">
                <a:solidFill>
                  <a:schemeClr val="accent2">
                    <a:lumMod val="50000"/>
                  </a:schemeClr>
                </a:solidFill>
              </a:rPr>
              <a:t>změny podnebí, globální oteplování, nadměrná produkce skleníkových plynů, výrazné přesuny a narušení ozonové vrstvy</a:t>
            </a:r>
            <a:endParaRPr lang="cs-CZ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8062664" cy="5760640"/>
          </a:xfrm>
        </p:spPr>
        <p:txBody>
          <a:bodyPr>
            <a:normAutofit fontScale="90000"/>
          </a:bodyPr>
          <a:lstStyle/>
          <a:p>
            <a:pPr lvl="0"/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 průběhu mimořádné události je narušena bezpečnost</a:t>
            </a:r>
            <a:r>
              <a:rPr lang="cs-CZ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stabilita systému. Pro zabránění vzniku mimořádných událostí či pro omezení jejich dopadu na systém je třeba činit příslušná opatření.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792088"/>
          </a:xfrm>
        </p:spPr>
        <p:txBody>
          <a:bodyPr>
            <a:normAutofit fontScale="92500"/>
          </a:bodyPr>
          <a:lstStyle/>
          <a:p>
            <a:r>
              <a:rPr lang="cs-CZ" sz="4400" b="1" dirty="0" smtClean="0">
                <a:solidFill>
                  <a:srgbClr val="FF0000"/>
                </a:solidFill>
              </a:rPr>
              <a:t>VZNIKÁ  KRIZOVÁ  SITUACE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616624"/>
          </a:xfrm>
        </p:spPr>
        <p:txBody>
          <a:bodyPr>
            <a:normAutofit/>
          </a:bodyPr>
          <a:lstStyle/>
          <a:p>
            <a:r>
              <a:rPr lang="cs-CZ" sz="8800" b="1" dirty="0" smtClean="0">
                <a:solidFill>
                  <a:schemeClr val="accent5">
                    <a:lumMod val="75000"/>
                  </a:schemeClr>
                </a:solidFill>
              </a:rPr>
              <a:t>KONEC</a:t>
            </a:r>
            <a:br>
              <a:rPr lang="cs-CZ" sz="8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8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8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8800" b="1" dirty="0" smtClean="0">
                <a:solidFill>
                  <a:schemeClr val="accent5">
                    <a:lumMod val="75000"/>
                  </a:schemeClr>
                </a:solidFill>
              </a:rPr>
              <a:t>PREZENTACE</a:t>
            </a:r>
            <a:endParaRPr lang="cs-CZ" sz="8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744416"/>
          </a:xfrm>
        </p:spPr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sz="2700" u="sng" dirty="0">
                <a:solidFill>
                  <a:schemeClr val="accent6">
                    <a:lumMod val="50000"/>
                  </a:schemeClr>
                </a:solidFill>
              </a:rPr>
              <a:t>http://cs.wikipedia.org/wiki/Mimo%C5%99%C3%A1dn%C3%A1_ud%C3%A1lost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2700" u="sng" dirty="0">
                <a:solidFill>
                  <a:schemeClr val="accent6">
                    <a:lumMod val="50000"/>
                  </a:schemeClr>
                </a:solidFill>
              </a:rPr>
              <a:t>http://www.</a:t>
            </a:r>
            <a:r>
              <a:rPr lang="cs-CZ" sz="2700" u="sng" dirty="0" err="1">
                <a:solidFill>
                  <a:schemeClr val="accent6">
                    <a:lumMod val="50000"/>
                  </a:schemeClr>
                </a:solidFill>
              </a:rPr>
              <a:t>mesto</a:t>
            </a:r>
            <a:r>
              <a:rPr lang="cs-CZ" sz="27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700" dirty="0" err="1">
                <a:solidFill>
                  <a:schemeClr val="accent6">
                    <a:lumMod val="50000"/>
                  </a:schemeClr>
                </a:solidFill>
              </a:rPr>
              <a:t>vlasim.cz</a:t>
            </a:r>
            <a:r>
              <a:rPr lang="cs-CZ" sz="2700" dirty="0">
                <a:solidFill>
                  <a:schemeClr val="accent6">
                    <a:lumMod val="50000"/>
                  </a:schemeClr>
                </a:solidFill>
              </a:rPr>
              <a:t>/data/</a:t>
            </a:r>
            <a:r>
              <a:rPr lang="cs-CZ" sz="2700" dirty="0" err="1">
                <a:solidFill>
                  <a:schemeClr val="accent6">
                    <a:lumMod val="50000"/>
                  </a:schemeClr>
                </a:solidFill>
              </a:rPr>
              <a:t>usr</a:t>
            </a:r>
            <a:r>
              <a:rPr lang="cs-CZ" sz="2700" dirty="0">
                <a:solidFill>
                  <a:schemeClr val="accent6">
                    <a:lumMod val="50000"/>
                  </a:schemeClr>
                </a:solidFill>
              </a:rPr>
              <a:t>_001_novy_</a:t>
            </a:r>
            <a:r>
              <a:rPr lang="cs-CZ" sz="2700" dirty="0" err="1">
                <a:solidFill>
                  <a:schemeClr val="accent6">
                    <a:lumMod val="50000"/>
                  </a:schemeClr>
                </a:solidFill>
              </a:rPr>
              <a:t>adresar</a:t>
            </a:r>
            <a:r>
              <a:rPr lang="cs-CZ" sz="2700" dirty="0">
                <a:solidFill>
                  <a:schemeClr val="accent6">
                    <a:lumMod val="50000"/>
                  </a:schemeClr>
                </a:solidFill>
              </a:rPr>
              <a:t>_</a:t>
            </a:r>
            <a:r>
              <a:rPr lang="cs-CZ" sz="2700" dirty="0" err="1">
                <a:solidFill>
                  <a:schemeClr val="accent6">
                    <a:lumMod val="50000"/>
                  </a:schemeClr>
                </a:solidFill>
              </a:rPr>
              <a:t>vlasim</a:t>
            </a:r>
            <a:r>
              <a:rPr lang="cs-CZ" sz="2700" dirty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cs-CZ" sz="2700" dirty="0" err="1">
                <a:solidFill>
                  <a:schemeClr val="accent6">
                    <a:lumMod val="50000"/>
                  </a:schemeClr>
                </a:solidFill>
              </a:rPr>
              <a:t>zakladni</a:t>
            </a:r>
            <a:r>
              <a:rPr lang="cs-CZ" sz="2700" dirty="0">
                <a:solidFill>
                  <a:schemeClr val="accent6">
                    <a:lumMod val="50000"/>
                  </a:schemeClr>
                </a:solidFill>
              </a:rPr>
              <a:t>_</a:t>
            </a:r>
            <a:r>
              <a:rPr lang="cs-CZ" sz="2700" dirty="0" err="1">
                <a:solidFill>
                  <a:schemeClr val="accent6">
                    <a:lumMod val="50000"/>
                  </a:schemeClr>
                </a:solidFill>
              </a:rPr>
              <a:t>deleni</a:t>
            </a:r>
            <a:r>
              <a:rPr lang="cs-CZ" sz="2700" dirty="0">
                <a:solidFill>
                  <a:schemeClr val="accent6">
                    <a:lumMod val="50000"/>
                  </a:schemeClr>
                </a:solidFill>
              </a:rPr>
              <a:t>_mim_</a:t>
            </a:r>
            <a:r>
              <a:rPr lang="cs-CZ" sz="2700" dirty="0" err="1">
                <a:solidFill>
                  <a:schemeClr val="accent6">
                    <a:lumMod val="50000"/>
                  </a:schemeClr>
                </a:solidFill>
              </a:rPr>
              <a:t>udalosti.pdf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47667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Zdroje  informací  :</a:t>
            </a:r>
            <a:endParaRPr lang="cs-CZ" sz="3600" b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4896544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ČLOVĚKA ZA MIMOŘÁDNÝCH UDÁLOSTÍ</a:t>
            </a:r>
            <a:endParaRPr lang="cs-CZ" sz="7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836713"/>
            <a:ext cx="8640960" cy="1440159"/>
          </a:xfrm>
        </p:spPr>
        <p:txBody>
          <a:bodyPr>
            <a:no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</a:rPr>
              <a:t>MIMOŘÁDNÉ UDÁLOSTI</a:t>
            </a:r>
            <a:endParaRPr lang="cs-CZ" sz="66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064896" cy="1368152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FF0000"/>
                </a:solidFill>
              </a:rPr>
              <a:t>KRIZOVÉ  SITUACE</a:t>
            </a:r>
            <a:endParaRPr lang="cs-CZ" sz="72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472514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7030A0"/>
                </a:solidFill>
              </a:rPr>
              <a:t>ROZDĚLENÍ  PODLE  DRUHU  A  PŮVODU</a:t>
            </a:r>
            <a:endParaRPr lang="cs-CZ" sz="4000" b="1" dirty="0">
              <a:solidFill>
                <a:srgbClr val="7030A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772400" cy="3024335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</a:rPr>
              <a:t>CO JE TO VLASTNĚ MIMOŘÁDNÁ UDÁLOST  ..???</a:t>
            </a:r>
            <a:endParaRPr lang="cs-CZ" sz="72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6408712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Mimořádnou událostí se rozumí škodlivé působení sil a </a:t>
            </a:r>
            <a:r>
              <a:rPr lang="cs-CZ" sz="3600" b="1" dirty="0" smtClean="0">
                <a:solidFill>
                  <a:srgbClr val="C00000"/>
                </a:solidFill>
              </a:rPr>
              <a:t>jevů vyvolaných </a:t>
            </a:r>
            <a:r>
              <a:rPr lang="cs-CZ" sz="3600" b="1" dirty="0">
                <a:solidFill>
                  <a:srgbClr val="C00000"/>
                </a:solidFill>
              </a:rPr>
              <a:t>činností člověka, přírodními vlivy, a také havárie, které ohrožují život, zdraví, majetek nebo životní prostředí a vyžadují provedení záchranných a likvidačních prací</a:t>
            </a:r>
            <a:r>
              <a:rPr lang="cs-CZ" sz="3600" b="1" dirty="0" smtClean="0">
                <a:solidFill>
                  <a:srgbClr val="C00000"/>
                </a:solidFill>
              </a:rPr>
              <a:t>.</a:t>
            </a:r>
            <a:br>
              <a:rPr lang="cs-CZ" sz="3600" b="1" dirty="0" smtClean="0">
                <a:solidFill>
                  <a:srgbClr val="C00000"/>
                </a:solidFill>
              </a:rPr>
            </a:br>
            <a:r>
              <a:rPr lang="cs-CZ" sz="3600" b="1" dirty="0">
                <a:solidFill>
                  <a:srgbClr val="C00000"/>
                </a:solidFill>
              </a:rPr>
              <a:t/>
            </a:r>
            <a:br>
              <a:rPr lang="cs-CZ" sz="3600" b="1" dirty="0">
                <a:solidFill>
                  <a:srgbClr val="C00000"/>
                </a:solidFill>
              </a:rPr>
            </a:br>
            <a:r>
              <a:rPr lang="cs-CZ" sz="3600" b="1" dirty="0" smtClean="0">
                <a:solidFill>
                  <a:srgbClr val="C00000"/>
                </a:solidFill>
              </a:rPr>
              <a:t> </a:t>
            </a:r>
            <a:r>
              <a:rPr lang="cs-CZ" sz="3600" b="1" dirty="0">
                <a:solidFill>
                  <a:srgbClr val="C00000"/>
                </a:solidFill>
              </a:rPr>
              <a:t>Obecně lze za mimořádnou událost považovat náhlou závažnou událost, která způsobila narušení stability systému s možným ohrožením jeho bezpečnosti nebo existence.</a:t>
            </a:r>
            <a:r>
              <a:rPr lang="cs-CZ" sz="2400" b="1" dirty="0">
                <a:solidFill>
                  <a:srgbClr val="C00000"/>
                </a:solidFill>
              </a:rPr>
              <a:t/>
            </a:r>
            <a:br>
              <a:rPr lang="cs-CZ" sz="2400" b="1" dirty="0">
                <a:solidFill>
                  <a:srgbClr val="C00000"/>
                </a:solidFill>
              </a:rPr>
            </a:b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cs-CZ" dirty="0" smtClean="0"/>
              <a:t>MIMOŘÁDNÉ UDÁLOSTI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26642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 DALŠÍCH  LISTECH  ZKRACOVÁNO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8000" b="1" dirty="0" smtClean="0">
                <a:solidFill>
                  <a:srgbClr val="C00000"/>
                </a:solidFill>
              </a:rPr>
              <a:t>MU</a:t>
            </a:r>
            <a:endParaRPr lang="cs-CZ" sz="80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59832" y="188641"/>
            <a:ext cx="3094112" cy="1152128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ROZDĚLENÍ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27584" y="141277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1.  </a:t>
            </a:r>
            <a:r>
              <a:rPr lang="cs-CZ" sz="3600" b="1" dirty="0" smtClean="0">
                <a:solidFill>
                  <a:srgbClr val="FF0000"/>
                </a:solidFill>
              </a:rPr>
              <a:t>MU</a:t>
            </a:r>
            <a:r>
              <a:rPr lang="cs-CZ" sz="3600" dirty="0" smtClean="0"/>
              <a:t>  vyvolané přírodními jevy</a:t>
            </a:r>
            <a:endParaRPr lang="cs-CZ" sz="3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67544" y="314096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      </a:t>
            </a:r>
            <a:r>
              <a:rPr lang="cs-CZ" sz="3600" b="1" dirty="0" smtClean="0"/>
              <a:t>2. </a:t>
            </a:r>
            <a:r>
              <a:rPr lang="cs-CZ" sz="3600" b="1" dirty="0" smtClean="0">
                <a:solidFill>
                  <a:srgbClr val="FF0000"/>
                </a:solidFill>
              </a:rPr>
              <a:t>MU</a:t>
            </a:r>
            <a:r>
              <a:rPr lang="cs-CZ" sz="3600" dirty="0" smtClean="0"/>
              <a:t> vyvolané lidským činitelem</a:t>
            </a:r>
            <a:endParaRPr lang="cs-CZ" sz="3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83568" y="515719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3. </a:t>
            </a:r>
            <a:r>
              <a:rPr lang="cs-CZ" sz="3600" b="1" dirty="0" smtClean="0">
                <a:solidFill>
                  <a:srgbClr val="FF0000"/>
                </a:solidFill>
              </a:rPr>
              <a:t>MU</a:t>
            </a:r>
            <a:r>
              <a:rPr lang="cs-CZ" sz="3600" dirty="0" smtClean="0"/>
              <a:t>  vyvolané smíšenými příčinami</a:t>
            </a:r>
            <a:endParaRPr lang="cs-CZ" sz="3600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1.  </a:t>
            </a:r>
            <a:r>
              <a:rPr lang="cs-CZ" sz="4000" b="1" dirty="0" smtClean="0">
                <a:solidFill>
                  <a:srgbClr val="FF0000"/>
                </a:solidFill>
              </a:rPr>
              <a:t>MU</a:t>
            </a:r>
            <a:r>
              <a:rPr lang="cs-CZ" sz="4000" dirty="0" smtClean="0"/>
              <a:t>  vyvolané přírodními jevy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136904" cy="489654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a / lokální  </a:t>
            </a:r>
            <a:r>
              <a:rPr lang="cs-CZ" dirty="0" smtClean="0"/>
              <a:t>: 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povodeň, zemětřesení, vichřice, požáry, sesuvy půdy, ..</a:t>
            </a:r>
          </a:p>
          <a:p>
            <a:pPr algn="l"/>
            <a:endParaRPr lang="cs-CZ" dirty="0"/>
          </a:p>
          <a:p>
            <a:r>
              <a:rPr lang="cs-CZ" b="1" dirty="0" smtClean="0">
                <a:solidFill>
                  <a:srgbClr val="0070C0"/>
                </a:solidFill>
              </a:rPr>
              <a:t>b / globální </a:t>
            </a:r>
            <a:r>
              <a:rPr lang="cs-CZ" dirty="0" smtClean="0"/>
              <a:t>: </a:t>
            </a:r>
            <a:r>
              <a:rPr lang="cs-CZ" sz="4400" b="1" dirty="0" err="1" smtClean="0">
                <a:solidFill>
                  <a:schemeClr val="accent2">
                    <a:lumMod val="75000"/>
                  </a:schemeClr>
                </a:solidFill>
              </a:rPr>
              <a:t>supervulkanická</a:t>
            </a:r>
            <a:r>
              <a:rPr lang="cs-CZ" sz="4400" b="1" dirty="0" smtClean="0">
                <a:solidFill>
                  <a:schemeClr val="accent2">
                    <a:lumMod val="75000"/>
                  </a:schemeClr>
                </a:solidFill>
              </a:rPr>
              <a:t> činnost</a:t>
            </a:r>
          </a:p>
          <a:p>
            <a:pPr algn="l"/>
            <a:endParaRPr lang="cs-CZ" dirty="0"/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  </a:t>
            </a:r>
            <a:r>
              <a:rPr lang="cs-CZ" b="1" dirty="0" smtClean="0">
                <a:solidFill>
                  <a:srgbClr val="0070C0"/>
                </a:solidFill>
              </a:rPr>
              <a:t>c / katastrofy </a:t>
            </a:r>
            <a:r>
              <a:rPr lang="cs-CZ" dirty="0" smtClean="0"/>
              <a:t>: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pandemie nemocí</a:t>
            </a:r>
            <a:endParaRPr lang="cs-CZ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134672" cy="1470025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2. </a:t>
            </a:r>
            <a:r>
              <a:rPr lang="cs-CZ" sz="4000" b="1" dirty="0" smtClean="0">
                <a:solidFill>
                  <a:srgbClr val="FF0000"/>
                </a:solidFill>
              </a:rPr>
              <a:t>MU</a:t>
            </a:r>
            <a:r>
              <a:rPr lang="cs-CZ" sz="4000" dirty="0" smtClean="0"/>
              <a:t> vyvolané lidským činitelem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232848" cy="460851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</a:t>
            </a:r>
            <a:r>
              <a:rPr lang="cs-CZ" b="1" dirty="0" smtClean="0">
                <a:solidFill>
                  <a:srgbClr val="FF0000"/>
                </a:solidFill>
              </a:rPr>
              <a:t> / neúmyslné </a:t>
            </a:r>
            <a:r>
              <a:rPr lang="cs-CZ" dirty="0" smtClean="0"/>
              <a:t>:</a:t>
            </a:r>
            <a:r>
              <a:rPr lang="cs-CZ" sz="3600" dirty="0" smtClean="0"/>
              <a:t> 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technické závady, havárie, nedbalost</a:t>
            </a:r>
          </a:p>
          <a:p>
            <a:endParaRPr lang="cs-CZ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b / úmyslné  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vojenské</a:t>
            </a:r>
            <a:r>
              <a:rPr lang="cs-CZ" dirty="0" smtClean="0"/>
              <a:t> : 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napadení státu </a:t>
            </a:r>
          </a:p>
          <a:p>
            <a:endParaRPr lang="cs-CZ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dirty="0"/>
              <a:t>  </a:t>
            </a:r>
            <a:r>
              <a:rPr lang="cs-CZ" dirty="0" smtClean="0"/>
              <a:t>            </a:t>
            </a:r>
            <a:r>
              <a:rPr lang="cs-CZ" b="1" dirty="0" smtClean="0">
                <a:solidFill>
                  <a:srgbClr val="002060"/>
                </a:solidFill>
              </a:rPr>
              <a:t>nevojenské</a:t>
            </a:r>
            <a:r>
              <a:rPr lang="cs-CZ" dirty="0" smtClean="0"/>
              <a:t>  :     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sabotáž, terorizmus,  sociální nepokoje</a:t>
            </a:r>
            <a:endParaRPr lang="cs-CZ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255</Words>
  <Application>Microsoft Office PowerPoint</Application>
  <PresentationFormat>Předvádění na obrazovce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OCHRANA ČLOVĚKA ZA MIMOŘÁDNÝCH UDÁLOSTÍ</vt:lpstr>
      <vt:lpstr>MIMOŘÁDNÉ UDÁLOSTI</vt:lpstr>
      <vt:lpstr>CO JE TO VLASTNĚ MIMOŘÁDNÁ UDÁLOST  ..???</vt:lpstr>
      <vt:lpstr>Mimořádnou událostí se rozumí škodlivé působení sil a jevů vyvolaných činností člověka, přírodními vlivy, a také havárie, které ohrožují život, zdraví, majetek nebo životní prostředí a vyžadují provedení záchranných a likvidačních prací.   Obecně lze za mimořádnou událost považovat náhlou závažnou událost, která způsobila narušení stability systému s možným ohrožením jeho bezpečnosti nebo existence. </vt:lpstr>
      <vt:lpstr>MIMOŘÁDNÉ UDÁLOSTI</vt:lpstr>
      <vt:lpstr>ROZDĚLENÍ</vt:lpstr>
      <vt:lpstr>1.  MU  vyvolané přírodními jevy </vt:lpstr>
      <vt:lpstr>2. MU vyvolané lidským činitelem</vt:lpstr>
      <vt:lpstr>3. MU  vyvolané smíšenými příčinami </vt:lpstr>
      <vt:lpstr>V průběhu mimořádné události je narušena bezpečnost a stabilita systému. Pro zabránění vzniku mimořádných událostí či pro omezení jejich dopadu na systém je třeba činit příslušná opatření. </vt:lpstr>
      <vt:lpstr>KONEC  PREZENTACE</vt:lpstr>
      <vt:lpstr>  http://cs.wikipedia.org/wiki/Mimo%C5%99%C3%A1dn%C3%A1_ud%C3%A1lost  http://www.mesto vlasim.cz/data/usr_001_novy_adresar_vlasim/zakladni_deleni_mim_udalosti.pdf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JIRKIRUMKI</dc:creator>
  <cp:lastModifiedBy>JIRKIRUMKI</cp:lastModifiedBy>
  <cp:revision>30</cp:revision>
  <dcterms:created xsi:type="dcterms:W3CDTF">2012-12-08T11:42:11Z</dcterms:created>
  <dcterms:modified xsi:type="dcterms:W3CDTF">2013-11-23T13:17:53Z</dcterms:modified>
</cp:coreProperties>
</file>