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6" r:id="rId3"/>
    <p:sldId id="257" r:id="rId4"/>
    <p:sldId id="267" r:id="rId5"/>
    <p:sldId id="270" r:id="rId6"/>
    <p:sldId id="265" r:id="rId7"/>
    <p:sldId id="264" r:id="rId8"/>
    <p:sldId id="268" r:id="rId9"/>
    <p:sldId id="269" r:id="rId10"/>
    <p:sldId id="260" r:id="rId11"/>
    <p:sldId id="261" r:id="rId12"/>
    <p:sldId id="266" r:id="rId13"/>
    <p:sldId id="259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1A9B-14B6-4A42-9712-89FA5787AC00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02C93-0DD8-49E7-860B-113ED28F0E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02C93-0DD8-49E7-860B-113ED28F0E1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02C93-0DD8-49E7-860B-113ED28F0E1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A8C2-5599-4365-A6FC-B45E5146750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69813-1B57-4200-A001-412BF71E15FC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BEA7-638E-43F7-956F-7634F813EF96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E611-9293-4777-A1CA-62BEB1303504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5B5C-F946-40D8-9073-5F9FEEC5768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D52D-E86D-4E2A-AD0B-1698CB8BFE48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064E-8D67-4036-B59B-BE5822CE967B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88EF-EE45-4CB2-A62A-EAB051014372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680-B086-4DD2-B324-36F4F213C8C7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E24-9883-41C3-AA17-693FAC7C193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48276-68C2-4745-BE72-A121DF0CDF45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C4DB-A67A-47C9-9210-11B39CCF0649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Watercycleczechhigh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quaclear.cz/data/kontaminace.jpg.jpg" TargetMode="External"/><Relationship Id="rId4" Type="http://schemas.openxmlformats.org/officeDocument/2006/relationships/hyperlink" Target="http://office.microsoft.com/cs-cz/image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4/42/Watercycleczechhigh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11560" y="1772816"/>
            <a:ext cx="7992888" cy="4608512"/>
          </a:xfrm>
        </p:spPr>
        <p:txBody>
          <a:bodyPr>
            <a:normAutofit fontScale="85000" lnSpcReduction="20000"/>
          </a:bodyPr>
          <a:lstStyle/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Označení materiálu:</a:t>
            </a:r>
            <a:r>
              <a:rPr lang="cs-CZ" sz="1800" dirty="0" smtClean="0"/>
              <a:t> 	</a:t>
            </a:r>
            <a:r>
              <a:rPr lang="cs-CZ" sz="1800" dirty="0" smtClean="0"/>
              <a:t> VY_32_INOVACE_ZMAJA_VODARENSTVI_02 </a:t>
            </a:r>
            <a:r>
              <a:rPr lang="cs-CZ" sz="1800" dirty="0" smtClean="0"/>
              <a:t>	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Název materiálu:</a:t>
            </a:r>
            <a:r>
              <a:rPr lang="cs-CZ" sz="1800" dirty="0" smtClean="0"/>
              <a:t>	</a:t>
            </a:r>
            <a:r>
              <a:rPr lang="cs-CZ" sz="1800" i="1" dirty="0" smtClean="0"/>
              <a:t>Voda</a:t>
            </a:r>
            <a:r>
              <a:rPr lang="cs-CZ" sz="1800" i="1" dirty="0" smtClean="0"/>
              <a:t>, koloběh vody</a:t>
            </a:r>
            <a:r>
              <a:rPr lang="cs-CZ" sz="1800" dirty="0" smtClean="0"/>
              <a:t>	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Tematická oblast:</a:t>
            </a:r>
            <a:r>
              <a:rPr lang="cs-CZ" sz="1800" dirty="0" smtClean="0"/>
              <a:t>	</a:t>
            </a:r>
            <a:r>
              <a:rPr lang="cs-CZ" sz="1800" dirty="0" smtClean="0"/>
              <a:t>Vodárenství </a:t>
            </a:r>
            <a:r>
              <a:rPr lang="cs-CZ" sz="1800" dirty="0" smtClean="0"/>
              <a:t>– 1. ročník instalatér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Anotace</a:t>
            </a:r>
            <a:r>
              <a:rPr lang="cs-CZ" sz="1800" b="1" dirty="0" smtClean="0"/>
              <a:t>:</a:t>
            </a:r>
            <a:r>
              <a:rPr lang="cs-CZ" sz="1800" dirty="0" smtClean="0"/>
              <a:t>	</a:t>
            </a:r>
            <a:r>
              <a:rPr lang="cs-CZ" sz="1800" i="1" dirty="0" smtClean="0"/>
              <a:t>P</a:t>
            </a:r>
            <a:r>
              <a:rPr lang="en-US" sz="1800" i="1" dirty="0" err="1" smtClean="0"/>
              <a:t>rezentace</a:t>
            </a:r>
            <a:r>
              <a:rPr lang="en-US" sz="1800" i="1" dirty="0" smtClean="0"/>
              <a:t> </a:t>
            </a:r>
            <a:r>
              <a:rPr lang="cs-CZ" sz="1800" i="1" dirty="0" smtClean="0"/>
              <a:t> vysvětluje základní poznatky o vodě, použití vody, umělý a </a:t>
            </a:r>
            <a:r>
              <a:rPr lang="cs-CZ" sz="1800" i="1" dirty="0" smtClean="0"/>
              <a:t>	přirozený </a:t>
            </a:r>
            <a:r>
              <a:rPr lang="cs-CZ" sz="1800" i="1" dirty="0" smtClean="0"/>
              <a:t> </a:t>
            </a:r>
            <a:r>
              <a:rPr lang="cs-CZ" sz="1800" i="1" dirty="0" smtClean="0"/>
              <a:t>koloběh </a:t>
            </a:r>
            <a:r>
              <a:rPr lang="cs-CZ" sz="1800" i="1" dirty="0" smtClean="0"/>
              <a:t>vody</a:t>
            </a:r>
            <a:r>
              <a:rPr lang="cs-CZ" sz="1800" dirty="0" smtClean="0"/>
              <a:t>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Očekávaný výstup:</a:t>
            </a:r>
            <a:r>
              <a:rPr lang="cs-CZ" sz="1800" dirty="0" smtClean="0"/>
              <a:t>	</a:t>
            </a:r>
            <a:r>
              <a:rPr lang="cs-CZ" sz="1800" i="1" dirty="0" smtClean="0"/>
              <a:t>D</a:t>
            </a:r>
            <a:r>
              <a:rPr lang="en-US" sz="1800" i="1" dirty="0" err="1" smtClean="0"/>
              <a:t>okáže</a:t>
            </a:r>
            <a:r>
              <a:rPr lang="en-US" sz="1800" i="1" dirty="0" smtClean="0"/>
              <a:t> v</a:t>
            </a:r>
            <a:r>
              <a:rPr lang="cs-CZ" sz="1800" i="1" dirty="0" err="1" smtClean="0"/>
              <a:t>ysvětlit</a:t>
            </a:r>
            <a:r>
              <a:rPr lang="cs-CZ" sz="1800" i="1" dirty="0" smtClean="0"/>
              <a:t>  umělý a přirozený koloběh vody a má základní poznatky o </a:t>
            </a:r>
            <a:r>
              <a:rPr lang="cs-CZ" sz="1800" i="1" dirty="0" smtClean="0"/>
              <a:t>	vodě a jejím </a:t>
            </a:r>
            <a:r>
              <a:rPr lang="cs-CZ" sz="1800" i="1" dirty="0" smtClean="0"/>
              <a:t>použití</a:t>
            </a:r>
            <a:r>
              <a:rPr lang="en-US" sz="1800" i="1" dirty="0" smtClean="0"/>
              <a:t> 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Klíčová slova:	</a:t>
            </a:r>
            <a:r>
              <a:rPr lang="cs-CZ" sz="1800" i="1" dirty="0" smtClean="0"/>
              <a:t>Voda</a:t>
            </a:r>
            <a:r>
              <a:rPr lang="cs-CZ" sz="1800" i="1" dirty="0" smtClean="0"/>
              <a:t>, přirozený koloběh vody, umělý koloběh vody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Metodika</a:t>
            </a:r>
            <a:r>
              <a:rPr lang="cs-CZ" sz="1800" b="1" dirty="0" smtClean="0"/>
              <a:t>:	</a:t>
            </a:r>
            <a:r>
              <a:rPr lang="cs-CZ" sz="1800" dirty="0" smtClean="0"/>
              <a:t> </a:t>
            </a:r>
            <a:r>
              <a:rPr lang="en-US" sz="1800" dirty="0" err="1" smtClean="0"/>
              <a:t>Slouží</a:t>
            </a:r>
            <a:r>
              <a:rPr lang="en-US" sz="1800" dirty="0" smtClean="0"/>
              <a:t> </a:t>
            </a:r>
            <a:r>
              <a:rPr lang="en-US" sz="1800" dirty="0" err="1" smtClean="0"/>
              <a:t>jako</a:t>
            </a:r>
            <a:r>
              <a:rPr lang="en-US" sz="1800" dirty="0" smtClean="0"/>
              <a:t> </a:t>
            </a:r>
            <a:r>
              <a:rPr lang="en-US" sz="1800" dirty="0" err="1" smtClean="0"/>
              <a:t>podklad</a:t>
            </a:r>
            <a:r>
              <a:rPr lang="en-US" sz="1800" dirty="0" smtClean="0"/>
              <a:t> pro </a:t>
            </a:r>
            <a:r>
              <a:rPr lang="en-US" sz="1800" dirty="0" err="1" smtClean="0"/>
              <a:t>žáky</a:t>
            </a:r>
            <a:r>
              <a:rPr lang="en-US" sz="1800" dirty="0" smtClean="0"/>
              <a:t> k  </a:t>
            </a:r>
            <a:r>
              <a:rPr lang="en-US" sz="1800" dirty="0" err="1" smtClean="0"/>
              <a:t>procvičování</a:t>
            </a:r>
            <a:r>
              <a:rPr lang="en-US" sz="1800" dirty="0" smtClean="0"/>
              <a:t> v </a:t>
            </a:r>
            <a:r>
              <a:rPr lang="en-US" sz="1800" dirty="0" err="1" smtClean="0"/>
              <a:t>návaznosti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předcházející</a:t>
            </a:r>
            <a:r>
              <a:rPr lang="en-US" sz="1800" dirty="0" smtClean="0"/>
              <a:t> </a:t>
            </a:r>
            <a:r>
              <a:rPr lang="cs-CZ" sz="1800" dirty="0" smtClean="0"/>
              <a:t>	</a:t>
            </a:r>
            <a:r>
              <a:rPr lang="en-US" sz="1800" dirty="0" err="1" smtClean="0"/>
              <a:t>výklad</a:t>
            </a:r>
            <a:r>
              <a:rPr lang="en-US" sz="1800" dirty="0" smtClean="0"/>
              <a:t>. </a:t>
            </a:r>
            <a:r>
              <a:rPr lang="en-US" sz="1800" dirty="0" err="1" smtClean="0"/>
              <a:t>Lze</a:t>
            </a:r>
            <a:r>
              <a:rPr lang="en-US" sz="1800" dirty="0" smtClean="0"/>
              <a:t> </a:t>
            </a:r>
            <a:r>
              <a:rPr lang="en-US" sz="1800" dirty="0" err="1" smtClean="0"/>
              <a:t>rozeslat</a:t>
            </a:r>
            <a:r>
              <a:rPr lang="en-US" sz="1800" dirty="0" smtClean="0"/>
              <a:t> </a:t>
            </a:r>
            <a:r>
              <a:rPr lang="en-US" sz="1800" dirty="0" err="1" smtClean="0"/>
              <a:t>žákům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elektronicky</a:t>
            </a:r>
            <a:r>
              <a:rPr lang="en-US" sz="1800" dirty="0" smtClean="0"/>
              <a:t> </a:t>
            </a:r>
            <a:r>
              <a:rPr lang="en-US" sz="1800" dirty="0" err="1" smtClean="0"/>
              <a:t>či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elektronicky</a:t>
            </a:r>
            <a:r>
              <a:rPr lang="en-US" sz="1800" dirty="0" smtClean="0"/>
              <a:t> </a:t>
            </a:r>
            <a:r>
              <a:rPr lang="en-US" sz="1800" dirty="0" err="1" smtClean="0"/>
              <a:t>prezentovat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cs-CZ" sz="1800" dirty="0" smtClean="0"/>
              <a:t>	</a:t>
            </a:r>
            <a:r>
              <a:rPr lang="en-US" sz="1800" dirty="0" err="1" smtClean="0"/>
              <a:t>výuce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Obor:</a:t>
            </a:r>
            <a:r>
              <a:rPr lang="cs-CZ" sz="1800" dirty="0" smtClean="0"/>
              <a:t>	</a:t>
            </a:r>
            <a:r>
              <a:rPr lang="cs-CZ" sz="1800" i="1" dirty="0" smtClean="0"/>
              <a:t>Instalatér</a:t>
            </a:r>
            <a:r>
              <a:rPr lang="cs-CZ" sz="1800" dirty="0" smtClean="0"/>
              <a:t>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Ročník:</a:t>
            </a:r>
            <a:r>
              <a:rPr lang="cs-CZ" sz="1800" dirty="0" smtClean="0"/>
              <a:t>	</a:t>
            </a:r>
            <a:r>
              <a:rPr lang="cs-CZ" sz="1800" i="1" dirty="0" smtClean="0"/>
              <a:t>1</a:t>
            </a:r>
            <a:r>
              <a:rPr lang="cs-CZ" sz="1800" dirty="0" smtClean="0"/>
              <a:t>.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Autor</a:t>
            </a:r>
            <a:r>
              <a:rPr lang="cs-CZ" sz="1800" b="1" dirty="0" smtClean="0"/>
              <a:t>:</a:t>
            </a:r>
            <a:r>
              <a:rPr lang="cs-CZ" sz="1800" dirty="0" smtClean="0"/>
              <a:t>  	</a:t>
            </a:r>
            <a:r>
              <a:rPr lang="cs-CZ" sz="1800" dirty="0" smtClean="0"/>
              <a:t>Mgr. Jan Zmátlík</a:t>
            </a:r>
            <a:r>
              <a:rPr lang="cs-CZ" sz="1800" dirty="0" smtClean="0"/>
              <a:t> </a:t>
            </a:r>
          </a:p>
          <a:p>
            <a:pPr marL="0" indent="17463">
              <a:buNone/>
              <a:tabLst>
                <a:tab pos="1978025" algn="l"/>
              </a:tabLst>
            </a:pPr>
            <a:r>
              <a:rPr lang="cs-CZ" sz="1800" b="1" dirty="0" smtClean="0"/>
              <a:t>Zpracováno dne: 	</a:t>
            </a:r>
            <a:r>
              <a:rPr lang="cs-CZ" sz="1800" dirty="0" smtClean="0"/>
              <a:t>3.9.2012</a:t>
            </a:r>
            <a:r>
              <a:rPr lang="cs-CZ" sz="1800" dirty="0" smtClean="0"/>
              <a:t> </a:t>
            </a: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endParaRPr lang="cs-CZ" sz="1800" dirty="0" smtClean="0"/>
          </a:p>
          <a:p>
            <a:pPr marL="0" indent="17463">
              <a:buNone/>
              <a:tabLst>
                <a:tab pos="1978025" algn="l"/>
              </a:tabLst>
            </a:pPr>
            <a:r>
              <a:rPr lang="en-US" sz="1800" dirty="0" err="1" smtClean="0"/>
              <a:t>Prohlašuji</a:t>
            </a:r>
            <a:r>
              <a:rPr lang="en-US" sz="1800" dirty="0" smtClean="0"/>
              <a:t>, </a:t>
            </a:r>
            <a:r>
              <a:rPr lang="en-US" sz="1800" dirty="0" err="1" smtClean="0"/>
              <a:t>že</a:t>
            </a:r>
            <a:r>
              <a:rPr lang="en-US" sz="1800" dirty="0" smtClean="0"/>
              <a:t> </a:t>
            </a:r>
            <a:r>
              <a:rPr lang="en-US" sz="1800" dirty="0" err="1" smtClean="0"/>
              <a:t>při</a:t>
            </a:r>
            <a:r>
              <a:rPr lang="en-US" sz="1800" dirty="0" smtClean="0"/>
              <a:t> </a:t>
            </a:r>
            <a:r>
              <a:rPr lang="en-US" sz="1800" dirty="0" err="1" smtClean="0"/>
              <a:t>tvorbě</a:t>
            </a:r>
            <a:r>
              <a:rPr lang="en-US" sz="1800" dirty="0" smtClean="0"/>
              <a:t> </a:t>
            </a:r>
            <a:r>
              <a:rPr lang="en-US" sz="1800" dirty="0" err="1" smtClean="0"/>
              <a:t>výukového</a:t>
            </a:r>
            <a:r>
              <a:rPr lang="en-US" sz="1800" dirty="0" smtClean="0"/>
              <a:t> </a:t>
            </a:r>
            <a:r>
              <a:rPr lang="en-US" sz="1800" dirty="0" err="1" smtClean="0"/>
              <a:t>materiálu</a:t>
            </a:r>
            <a:r>
              <a:rPr lang="en-US" sz="1800" dirty="0" smtClean="0"/>
              <a:t> </a:t>
            </a:r>
            <a:r>
              <a:rPr lang="en-US" sz="1800" dirty="0" err="1" smtClean="0"/>
              <a:t>jsem</a:t>
            </a:r>
            <a:r>
              <a:rPr lang="en-US" sz="1800" dirty="0" smtClean="0"/>
              <a:t> </a:t>
            </a:r>
            <a:r>
              <a:rPr lang="en-US" sz="1800" dirty="0" err="1" smtClean="0"/>
              <a:t>respektoval</a:t>
            </a:r>
            <a:r>
              <a:rPr lang="en-US" sz="1800" dirty="0" smtClean="0"/>
              <a:t>(a) </a:t>
            </a:r>
            <a:r>
              <a:rPr lang="en-US" sz="1800" dirty="0" err="1" smtClean="0"/>
              <a:t>všeobecně</a:t>
            </a:r>
            <a:r>
              <a:rPr lang="en-US" sz="1800" dirty="0" smtClean="0"/>
              <a:t> </a:t>
            </a:r>
            <a:r>
              <a:rPr lang="en-US" sz="1800" dirty="0" err="1" smtClean="0"/>
              <a:t>užívané</a:t>
            </a:r>
            <a:r>
              <a:rPr lang="en-US" sz="1800" dirty="0" smtClean="0"/>
              <a:t> </a:t>
            </a:r>
            <a:r>
              <a:rPr lang="en-US" sz="1800" dirty="0" err="1" smtClean="0"/>
              <a:t>právní</a:t>
            </a:r>
            <a:r>
              <a:rPr lang="en-US" sz="1800" dirty="0" smtClean="0"/>
              <a:t> a </a:t>
            </a:r>
            <a:r>
              <a:rPr lang="en-US" sz="1800" dirty="0" err="1" smtClean="0"/>
              <a:t>morální</a:t>
            </a:r>
            <a:r>
              <a:rPr lang="en-US" sz="1800" dirty="0" smtClean="0"/>
              <a:t> </a:t>
            </a:r>
            <a:r>
              <a:rPr lang="en-US" sz="1800" dirty="0" err="1" smtClean="0"/>
              <a:t>zvyklosti</a:t>
            </a:r>
            <a:r>
              <a:rPr lang="en-US" sz="1800" dirty="0" smtClean="0"/>
              <a:t>, </a:t>
            </a:r>
            <a:r>
              <a:rPr lang="en-US" sz="1800" dirty="0" err="1" smtClean="0"/>
              <a:t>autorská</a:t>
            </a:r>
            <a:r>
              <a:rPr lang="en-US" sz="1800" dirty="0" smtClean="0"/>
              <a:t> a </a:t>
            </a:r>
            <a:r>
              <a:rPr lang="en-US" sz="1800" dirty="0" err="1" smtClean="0"/>
              <a:t>jiná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</a:t>
            </a:r>
            <a:r>
              <a:rPr lang="en-US" sz="1800" dirty="0" err="1" smtClean="0"/>
              <a:t>třetích</a:t>
            </a:r>
            <a:r>
              <a:rPr lang="en-US" sz="1800" dirty="0" smtClean="0"/>
              <a:t> </a:t>
            </a:r>
            <a:r>
              <a:rPr lang="en-US" sz="1800" dirty="0" err="1" smtClean="0"/>
              <a:t>osob</a:t>
            </a:r>
            <a:r>
              <a:rPr lang="en-US" sz="1800" dirty="0" smtClean="0"/>
              <a:t>, </a:t>
            </a:r>
            <a:r>
              <a:rPr lang="en-US" sz="1800" dirty="0" err="1" smtClean="0"/>
              <a:t>zejména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</a:t>
            </a:r>
            <a:r>
              <a:rPr lang="en-US" sz="1800" dirty="0" err="1" smtClean="0"/>
              <a:t>duševního</a:t>
            </a:r>
            <a:r>
              <a:rPr lang="en-US" sz="1800" dirty="0" smtClean="0"/>
              <a:t> </a:t>
            </a:r>
            <a:r>
              <a:rPr lang="en-US" sz="1800" dirty="0" err="1" smtClean="0"/>
              <a:t>vlastnictví</a:t>
            </a:r>
            <a:r>
              <a:rPr lang="en-US" sz="1800" dirty="0" smtClean="0"/>
              <a:t> (</a:t>
            </a:r>
            <a:r>
              <a:rPr lang="en-US" sz="1800" dirty="0" err="1" smtClean="0"/>
              <a:t>např</a:t>
            </a:r>
            <a:r>
              <a:rPr lang="en-US" sz="1800" dirty="0" smtClean="0"/>
              <a:t>.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</a:t>
            </a:r>
            <a:r>
              <a:rPr lang="en-US" sz="1800" dirty="0" err="1" smtClean="0"/>
              <a:t>obchodní</a:t>
            </a:r>
            <a:r>
              <a:rPr lang="en-US" sz="1800" dirty="0" smtClean="0"/>
              <a:t> </a:t>
            </a:r>
            <a:r>
              <a:rPr lang="en-US" sz="1800" dirty="0" err="1" smtClean="0"/>
              <a:t>firmě</a:t>
            </a:r>
            <a:r>
              <a:rPr lang="en-US" sz="1800" dirty="0" smtClean="0"/>
              <a:t>, </a:t>
            </a:r>
            <a:r>
              <a:rPr lang="en-US" sz="1800" dirty="0" err="1" smtClean="0"/>
              <a:t>autorská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software, k </a:t>
            </a:r>
            <a:r>
              <a:rPr lang="en-US" sz="1800" dirty="0" err="1" smtClean="0"/>
              <a:t>filmovým</a:t>
            </a:r>
            <a:r>
              <a:rPr lang="en-US" sz="1800" dirty="0" smtClean="0"/>
              <a:t>, </a:t>
            </a:r>
            <a:r>
              <a:rPr lang="en-US" sz="1800" dirty="0" err="1" smtClean="0"/>
              <a:t>hudebním</a:t>
            </a:r>
            <a:r>
              <a:rPr lang="en-US" sz="1800" dirty="0" smtClean="0"/>
              <a:t> a </a:t>
            </a:r>
            <a:r>
              <a:rPr lang="en-US" sz="1800" dirty="0" err="1" smtClean="0"/>
              <a:t>fotografickým</a:t>
            </a:r>
            <a:r>
              <a:rPr lang="en-US" sz="1800" dirty="0" smtClean="0"/>
              <a:t> </a:t>
            </a:r>
            <a:r>
              <a:rPr lang="en-US" sz="1800" dirty="0" err="1" smtClean="0"/>
              <a:t>dílům</a:t>
            </a:r>
            <a:r>
              <a:rPr lang="en-US" sz="1800" dirty="0" smtClean="0"/>
              <a:t> </a:t>
            </a:r>
            <a:r>
              <a:rPr lang="en-US" sz="1800" dirty="0" err="1" smtClean="0"/>
              <a:t>nebo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</a:t>
            </a:r>
            <a:r>
              <a:rPr lang="en-US" sz="1800" dirty="0" err="1" smtClean="0"/>
              <a:t>ochranným</a:t>
            </a:r>
            <a:r>
              <a:rPr lang="en-US" sz="1800" dirty="0" smtClean="0"/>
              <a:t> </a:t>
            </a:r>
            <a:r>
              <a:rPr lang="en-US" sz="1800" dirty="0" err="1" smtClean="0"/>
              <a:t>známkám</a:t>
            </a:r>
            <a:r>
              <a:rPr lang="en-US" sz="1800" dirty="0" smtClean="0"/>
              <a:t>) </a:t>
            </a:r>
            <a:r>
              <a:rPr lang="en-US" sz="1800" dirty="0" err="1" smtClean="0"/>
              <a:t>dle</a:t>
            </a:r>
            <a:r>
              <a:rPr lang="en-US" sz="1800" dirty="0" smtClean="0"/>
              <a:t> </a:t>
            </a:r>
            <a:r>
              <a:rPr lang="en-US" sz="1800" dirty="0" err="1" smtClean="0"/>
              <a:t>zákona</a:t>
            </a:r>
            <a:r>
              <a:rPr lang="en-US" sz="1800" dirty="0" smtClean="0"/>
              <a:t> 121/2000 Sb. (</a:t>
            </a:r>
            <a:r>
              <a:rPr lang="en-US" sz="1800" dirty="0" err="1" smtClean="0"/>
              <a:t>autorský</a:t>
            </a:r>
            <a:r>
              <a:rPr lang="en-US" sz="1800" dirty="0" smtClean="0"/>
              <a:t> </a:t>
            </a:r>
            <a:r>
              <a:rPr lang="en-US" sz="1800" dirty="0" err="1" smtClean="0"/>
              <a:t>zákon</a:t>
            </a:r>
            <a:r>
              <a:rPr lang="en-US" sz="1800" dirty="0" smtClean="0"/>
              <a:t>). </a:t>
            </a:r>
            <a:r>
              <a:rPr lang="en-US" sz="1800" dirty="0" err="1" smtClean="0"/>
              <a:t>Nesu</a:t>
            </a:r>
            <a:r>
              <a:rPr lang="en-US" sz="1800" dirty="0" smtClean="0"/>
              <a:t> </a:t>
            </a:r>
            <a:r>
              <a:rPr lang="en-US" sz="1800" dirty="0" err="1" smtClean="0"/>
              <a:t>veškerou</a:t>
            </a:r>
            <a:r>
              <a:rPr lang="en-US" sz="1800" dirty="0" smtClean="0"/>
              <a:t> </a:t>
            </a:r>
            <a:r>
              <a:rPr lang="en-US" sz="1800" dirty="0" err="1" smtClean="0"/>
              <a:t>právní</a:t>
            </a:r>
            <a:r>
              <a:rPr lang="en-US" sz="1800" dirty="0" smtClean="0"/>
              <a:t> </a:t>
            </a:r>
            <a:r>
              <a:rPr lang="en-US" sz="1800" dirty="0" err="1" smtClean="0"/>
              <a:t>odpovědnost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obsah</a:t>
            </a:r>
            <a:r>
              <a:rPr lang="en-US" sz="1800" dirty="0" smtClean="0"/>
              <a:t> a </a:t>
            </a:r>
            <a:r>
              <a:rPr lang="en-US" sz="1800" dirty="0" err="1" smtClean="0"/>
              <a:t>původ</a:t>
            </a:r>
            <a:r>
              <a:rPr lang="en-US" sz="1800" dirty="0" smtClean="0"/>
              <a:t> </a:t>
            </a:r>
            <a:r>
              <a:rPr lang="en-US" sz="1800" dirty="0" err="1" smtClean="0"/>
              <a:t>svého</a:t>
            </a:r>
            <a:r>
              <a:rPr lang="en-US" sz="1800" dirty="0" smtClean="0"/>
              <a:t> </a:t>
            </a:r>
            <a:r>
              <a:rPr lang="en-US" sz="1800" dirty="0" err="1" smtClean="0"/>
              <a:t>díla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0" indent="17463">
              <a:tabLst>
                <a:tab pos="1978025" algn="l"/>
              </a:tabLst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Umělý koloběh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10242" name="Picture 2" descr="http://www.aquaclear.cz/data/kontaminace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" y="1916832"/>
            <a:ext cx="8020088" cy="403244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236296" y="60932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5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Cvičení - doplňovačka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Člověk přijme 2 litry ……… za den. Z celkové světové zásoby je sladké vody pouze…….%</a:t>
            </a:r>
          </a:p>
          <a:p>
            <a:r>
              <a:rPr lang="cs-CZ" dirty="0" smtClean="0"/>
              <a:t>Srážky jsou </a:t>
            </a:r>
            <a:r>
              <a:rPr lang="cs-CZ" dirty="0" err="1" smtClean="0"/>
              <a:t>hla</a:t>
            </a:r>
            <a:r>
              <a:rPr lang="cs-CZ" dirty="0" smtClean="0"/>
              <a:t>…….. zdrojem vody</a:t>
            </a:r>
          </a:p>
          <a:p>
            <a:r>
              <a:rPr lang="cs-CZ" dirty="0" smtClean="0"/>
              <a:t>Předpokládaná spotřeba vody u člověka je …….l na den a člověk přijme nejméně ……l za den</a:t>
            </a:r>
          </a:p>
          <a:p>
            <a:r>
              <a:rPr lang="cs-CZ" dirty="0" smtClean="0"/>
              <a:t>Koloběh vody bez lidského zásahu se nazývá ………… , v opačném případě o koloběh u…….ý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Cvičení - řešení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Člověk přijme 2 litry vody za den</a:t>
            </a:r>
          </a:p>
          <a:p>
            <a:r>
              <a:rPr lang="cs-CZ" dirty="0" smtClean="0"/>
              <a:t>Světové zásoby  sladké vody jsou pouze 3%</a:t>
            </a:r>
          </a:p>
          <a:p>
            <a:r>
              <a:rPr lang="cs-CZ" dirty="0" smtClean="0"/>
              <a:t>Srážky jsou hlavním zdrojem vody</a:t>
            </a:r>
          </a:p>
          <a:p>
            <a:r>
              <a:rPr lang="cs-CZ" dirty="0" smtClean="0"/>
              <a:t>Předpokládaná spotřeba vody u člověka je 250l na den a člověk přijme nejméně 2l  pitné vody za den</a:t>
            </a:r>
          </a:p>
          <a:p>
            <a:r>
              <a:rPr lang="cs-CZ" dirty="0" smtClean="0"/>
              <a:t>Koloběh vody bez lidského zásahu se nazývá přirozený , v opačném případě o koloběh umělý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latin typeface="Arial Narrow" pitchFamily="34" charset="0"/>
              </a:rPr>
              <a:t>Obrázek č. 1   </a:t>
            </a:r>
            <a:r>
              <a:rPr lang="cs-CZ" sz="1800" dirty="0" smtClean="0">
                <a:latin typeface="Arial Narrow" pitchFamily="34" charset="0"/>
              </a:rPr>
              <a:t>Šaman,J. - Šaman,</a:t>
            </a:r>
            <a:r>
              <a:rPr lang="cs-CZ" sz="1800" dirty="0" err="1" smtClean="0">
                <a:latin typeface="Arial Narrow" pitchFamily="34" charset="0"/>
              </a:rPr>
              <a:t>Vl</a:t>
            </a:r>
            <a:r>
              <a:rPr lang="cs-CZ" sz="1800" dirty="0" smtClean="0">
                <a:latin typeface="Arial Narrow" pitchFamily="34" charset="0"/>
              </a:rPr>
              <a:t>. Instalace vody a kanalizace, Praha, SNTL, 1985, str. 13</a:t>
            </a:r>
          </a:p>
          <a:p>
            <a:pPr>
              <a:buNone/>
            </a:pPr>
            <a:r>
              <a:rPr lang="cs-CZ" sz="1800" b="1" dirty="0" smtClean="0">
                <a:latin typeface="Arial Narrow" pitchFamily="34" charset="0"/>
              </a:rPr>
              <a:t>Obrázek </a:t>
            </a:r>
            <a:r>
              <a:rPr lang="cs-CZ" sz="1800" b="1" dirty="0" smtClean="0"/>
              <a:t>č. 2 - </a:t>
            </a:r>
            <a:r>
              <a:rPr lang="cs-CZ" sz="1800" dirty="0" smtClean="0">
                <a:hlinkClick r:id="rId3"/>
              </a:rPr>
              <a:t>http://cs.wikipedia.org/wiki/Soubor:Watercycleczechhigh.jpg#filelinks</a:t>
            </a:r>
            <a:endParaRPr lang="cs-CZ" sz="1800" dirty="0" smtClean="0"/>
          </a:p>
          <a:p>
            <a:pPr>
              <a:buNone/>
            </a:pPr>
            <a:r>
              <a:rPr lang="cs-CZ" sz="1800" b="1" dirty="0" smtClean="0">
                <a:latin typeface="Arial Narrow" pitchFamily="34" charset="0"/>
              </a:rPr>
              <a:t>Obrázek č. 3 – </a:t>
            </a:r>
            <a:r>
              <a:rPr lang="cs-CZ" sz="1800" b="1" dirty="0" smtClean="0">
                <a:latin typeface="Arial Narrow" pitchFamily="34" charset="0"/>
                <a:hlinkClick r:id="rId4"/>
              </a:rPr>
              <a:t>http://office.</a:t>
            </a:r>
            <a:r>
              <a:rPr lang="cs-CZ" sz="1800" b="1" dirty="0" err="1" smtClean="0">
                <a:latin typeface="Arial Narrow" pitchFamily="34" charset="0"/>
                <a:hlinkClick r:id="rId4"/>
              </a:rPr>
              <a:t>microsoft.com</a:t>
            </a:r>
            <a:r>
              <a:rPr lang="cs-CZ" sz="1800" b="1" dirty="0" smtClean="0">
                <a:latin typeface="Arial Narrow" pitchFamily="34" charset="0"/>
                <a:hlinkClick r:id="rId4"/>
              </a:rPr>
              <a:t>/</a:t>
            </a:r>
            <a:r>
              <a:rPr lang="cs-CZ" sz="1800" b="1" dirty="0" err="1" smtClean="0">
                <a:latin typeface="Arial Narrow" pitchFamily="34" charset="0"/>
                <a:hlinkClick r:id="rId4"/>
              </a:rPr>
              <a:t>cs</a:t>
            </a:r>
            <a:r>
              <a:rPr lang="cs-CZ" sz="1800" b="1" dirty="0" smtClean="0">
                <a:latin typeface="Arial Narrow" pitchFamily="34" charset="0"/>
                <a:hlinkClick r:id="rId4"/>
              </a:rPr>
              <a:t>-</a:t>
            </a:r>
            <a:r>
              <a:rPr lang="cs-CZ" sz="1800" b="1" dirty="0" err="1" smtClean="0">
                <a:latin typeface="Arial Narrow" pitchFamily="34" charset="0"/>
                <a:hlinkClick r:id="rId4"/>
              </a:rPr>
              <a:t>cz</a:t>
            </a:r>
            <a:r>
              <a:rPr lang="cs-CZ" sz="1800" b="1" dirty="0" smtClean="0">
                <a:latin typeface="Arial Narrow" pitchFamily="34" charset="0"/>
                <a:hlinkClick r:id="rId4"/>
              </a:rPr>
              <a:t>/</a:t>
            </a:r>
            <a:r>
              <a:rPr lang="cs-CZ" sz="1800" b="1" dirty="0" err="1" smtClean="0">
                <a:latin typeface="Arial Narrow" pitchFamily="34" charset="0"/>
                <a:hlinkClick r:id="rId4"/>
              </a:rPr>
              <a:t>images</a:t>
            </a:r>
            <a:r>
              <a:rPr lang="cs-CZ" sz="1800" b="1" dirty="0" smtClean="0">
                <a:latin typeface="Arial Narrow" pitchFamily="34" charset="0"/>
                <a:hlinkClick r:id="rId4"/>
              </a:rPr>
              <a:t>/</a:t>
            </a:r>
            <a:r>
              <a:rPr lang="cs-CZ" sz="1800" b="1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cs-CZ" sz="1800" b="1" dirty="0" smtClean="0">
                <a:latin typeface="Arial Narrow" pitchFamily="34" charset="0"/>
              </a:rPr>
              <a:t>Obrázek č. 4    </a:t>
            </a:r>
            <a:r>
              <a:rPr lang="cs-CZ" sz="1800" dirty="0" smtClean="0">
                <a:latin typeface="Arial Narrow" pitchFamily="34" charset="0"/>
              </a:rPr>
              <a:t>Šaman,J. - Šaman,</a:t>
            </a:r>
            <a:r>
              <a:rPr lang="cs-CZ" sz="1800" dirty="0" err="1" smtClean="0">
                <a:latin typeface="Arial Narrow" pitchFamily="34" charset="0"/>
              </a:rPr>
              <a:t>Vl</a:t>
            </a:r>
            <a:r>
              <a:rPr lang="cs-CZ" sz="1800" dirty="0" smtClean="0">
                <a:latin typeface="Arial Narrow" pitchFamily="34" charset="0"/>
              </a:rPr>
              <a:t>. Instalace vody a kanalizace, Praha, SNTL, 1985, str. 13</a:t>
            </a:r>
            <a:endParaRPr lang="cs-CZ" sz="18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cs-CZ" sz="1800" b="1" dirty="0" smtClean="0">
                <a:latin typeface="Arial Narrow" pitchFamily="34" charset="0"/>
              </a:rPr>
              <a:t>Obrázek č. 5 – </a:t>
            </a:r>
            <a:r>
              <a:rPr lang="cs-CZ" sz="1800" b="1" dirty="0" smtClean="0">
                <a:latin typeface="Arial Narrow" pitchFamily="34" charset="0"/>
                <a:hlinkClick r:id="rId5"/>
              </a:rPr>
              <a:t>http://www.</a:t>
            </a:r>
            <a:r>
              <a:rPr lang="cs-CZ" sz="1800" b="1" dirty="0" err="1" smtClean="0">
                <a:latin typeface="Arial Narrow" pitchFamily="34" charset="0"/>
                <a:hlinkClick r:id="rId5"/>
              </a:rPr>
              <a:t>aquaclear.cz</a:t>
            </a:r>
            <a:r>
              <a:rPr lang="cs-CZ" sz="1800" b="1" dirty="0" smtClean="0">
                <a:latin typeface="Arial Narrow" pitchFamily="34" charset="0"/>
                <a:hlinkClick r:id="rId5"/>
              </a:rPr>
              <a:t>/data/kontaminace.</a:t>
            </a:r>
            <a:r>
              <a:rPr lang="cs-CZ" sz="1800" b="1" dirty="0" err="1" smtClean="0">
                <a:latin typeface="Arial Narrow" pitchFamily="34" charset="0"/>
                <a:hlinkClick r:id="rId5"/>
              </a:rPr>
              <a:t>jpg.jpg</a:t>
            </a:r>
            <a:endParaRPr lang="cs-CZ" sz="1800" b="1" dirty="0" smtClean="0">
              <a:latin typeface="Arial Narrow" pitchFamily="34" charset="0"/>
            </a:endParaRPr>
          </a:p>
          <a:p>
            <a:pPr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44015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Voda, koloběh vody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224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Přirozený a umělý koloběh vody v přírodě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Voda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Voda je běžná kapalina, nestlačitelná, jejím základem je sloučenina vodíku a kyslíku</a:t>
            </a:r>
          </a:p>
          <a:p>
            <a:r>
              <a:rPr lang="cs-CZ" dirty="0" smtClean="0"/>
              <a:t> Je pro člověka životně důležitá</a:t>
            </a:r>
          </a:p>
          <a:p>
            <a:r>
              <a:rPr lang="cs-CZ" dirty="0" smtClean="0"/>
              <a:t>Člověk přijme nejméně 2 litry a spotřebuje okolo 250 litrů vody za den </a:t>
            </a:r>
          </a:p>
          <a:p>
            <a:r>
              <a:rPr lang="cs-CZ" dirty="0" smtClean="0"/>
              <a:t>Z celkové světové zásoby jsou pouze 3% vody pitné</a:t>
            </a:r>
          </a:p>
          <a:p>
            <a:r>
              <a:rPr lang="cs-CZ" dirty="0" smtClean="0"/>
              <a:t>Hlavním zdrojem vody jsou srážky</a:t>
            </a:r>
          </a:p>
          <a:p>
            <a:r>
              <a:rPr lang="cs-CZ" dirty="0" smtClean="0"/>
              <a:t>Koloběh vody rozlišujeme přirozený a umělý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Přirozený koloběh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Přirozený koloběh </a:t>
            </a:r>
            <a:r>
              <a:rPr lang="cs-CZ" dirty="0" smtClean="0"/>
              <a:t>vody popisujeme v přírodě.  Působením slunečního tepla dochází k odpařování vody z vodních ploch rybníků, řek, jezer nebo moří a následně dochází k tvorbě oblačnosti. Z oblačnosti se uvolňuje voda ve formě dešťových srážek a voda se vrací zpět na zem – koloběh je ukončen. V průběhu přirozeného koloběhu nedochází žádným způsobem ke znečišťování vody.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endParaRPr lang="cs-CZ" sz="11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Přirozený koloběh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45811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64288" y="60840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957" y="1556792"/>
            <a:ext cx="756547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Přirozený koloběh vody</a:t>
            </a:r>
            <a:endParaRPr lang="cs-CZ" dirty="0"/>
          </a:p>
        </p:txBody>
      </p:sp>
      <p:pic>
        <p:nvPicPr>
          <p:cNvPr id="4" name="Picture 2" descr="Soubor:Watercycleczechhigh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544" y="1652812"/>
            <a:ext cx="8280920" cy="447335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092280" y="62373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Koloběh vody v přírodě</a:t>
            </a:r>
            <a:endParaRPr lang="cs-CZ" dirty="0"/>
          </a:p>
        </p:txBody>
      </p:sp>
      <p:pic>
        <p:nvPicPr>
          <p:cNvPr id="4" name="Picture 5" descr="Vodopád v lese v Německu"/>
          <p:cNvPicPr>
            <a:picLocks noChangeAspect="1" noChangeArrowheads="1"/>
          </p:cNvPicPr>
          <p:nvPr/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539552" y="1700808"/>
            <a:ext cx="8136904" cy="432048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092280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Umělý koloběh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Umělý koloběh </a:t>
            </a:r>
            <a:r>
              <a:rPr lang="cs-CZ" dirty="0" smtClean="0"/>
              <a:t>vody popisujeme, je – li původně pramenitá nebo povrchová voda využívána např. v domácnostech, nebo ve výrobě. Tato voda je tedy využívána při lidských činnostech a znečištěna – stává se z ní voda odpadní. Tato voda je odváděna kanalizací do čistíren odpadních vod kde prochází procesem přečištění tak, aby mohla být odváděna zpět do přírody.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Umělý koloběh vody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</a:t>
            </a:r>
            <a:r>
              <a:rPr lang="cs-CZ" b="1" dirty="0" smtClean="0"/>
              <a:t>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92280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4 </a:t>
            </a:r>
            <a:endParaRPr lang="cs-CZ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32556"/>
            <a:ext cx="7704856" cy="456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384</Words>
  <Application>Microsoft Office PowerPoint</Application>
  <PresentationFormat>Předvádění na obrazovce (4:3)</PresentationFormat>
  <Paragraphs>79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Voda, koloběh vody</vt:lpstr>
      <vt:lpstr>Voda </vt:lpstr>
      <vt:lpstr>Přirozený koloběh vody</vt:lpstr>
      <vt:lpstr> Přirozený koloběh vody</vt:lpstr>
      <vt:lpstr>Přirozený koloběh vody</vt:lpstr>
      <vt:lpstr>Koloběh vody v přírodě</vt:lpstr>
      <vt:lpstr> Umělý koloběh vody</vt:lpstr>
      <vt:lpstr>Umělý koloběh vody</vt:lpstr>
      <vt:lpstr> Umělý koloběh vody</vt:lpstr>
      <vt:lpstr>Cvičení - doplňovačka</vt:lpstr>
      <vt:lpstr>Cvičení - řešení</vt:lpstr>
      <vt:lpstr>Odkazy</vt:lpstr>
      <vt:lpstr>Konec prezentace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Voda, koloběh vody</dc:title>
  <dc:creator>admin</dc:creator>
  <cp:lastModifiedBy>Hana</cp:lastModifiedBy>
  <cp:revision>58</cp:revision>
  <dcterms:created xsi:type="dcterms:W3CDTF">2012-12-06T10:24:06Z</dcterms:created>
  <dcterms:modified xsi:type="dcterms:W3CDTF">2013-07-10T06:22:22Z</dcterms:modified>
</cp:coreProperties>
</file>