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8" r:id="rId2"/>
    <p:sldId id="256" r:id="rId3"/>
    <p:sldId id="266" r:id="rId4"/>
    <p:sldId id="257" r:id="rId5"/>
    <p:sldId id="258" r:id="rId6"/>
    <p:sldId id="260" r:id="rId7"/>
    <p:sldId id="259" r:id="rId8"/>
    <p:sldId id="261" r:id="rId9"/>
    <p:sldId id="262" r:id="rId10"/>
    <p:sldId id="264" r:id="rId11"/>
    <p:sldId id="265" r:id="rId12"/>
    <p:sldId id="263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714D2E-6062-42D5-A213-AB4F228754DF}" type="datetimeFigureOut">
              <a:rPr lang="cs-CZ" smtClean="0"/>
              <a:pPr/>
              <a:t>10.7.2013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B4DFCA-76CE-4DD9-A6B8-1ECFF278518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386CA-7FBA-46E1-8877-D564212D8AA5}" type="datetime1">
              <a:rPr lang="cs-CZ" smtClean="0"/>
              <a:pPr/>
              <a:t>10.7.2013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Slaný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2CD8F-C018-4DBF-8D38-4866FAC7AAF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C9AF-F791-48F2-AA78-CD747759228E}" type="datetime1">
              <a:rPr lang="cs-CZ" smtClean="0"/>
              <a:pPr/>
              <a:t>10.7.2013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Slaný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2CD8F-C018-4DBF-8D38-4866FAC7AAF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23915-0335-4B6C-AA03-BE3D96687D7C}" type="datetime1">
              <a:rPr lang="cs-CZ" smtClean="0"/>
              <a:pPr/>
              <a:t>10.7.2013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Slaný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2CD8F-C018-4DBF-8D38-4866FAC7AAF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3927A-42D2-4871-A008-4A9439BD62FA}" type="datetime1">
              <a:rPr lang="cs-CZ" smtClean="0"/>
              <a:pPr/>
              <a:t>10.7.2013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Slaný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2CD8F-C018-4DBF-8D38-4866FAC7AAF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66B3B-8240-4E34-8939-A65EC708C8B7}" type="datetime1">
              <a:rPr lang="cs-CZ" smtClean="0"/>
              <a:pPr/>
              <a:t>10.7.2013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Slaný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2CD8F-C018-4DBF-8D38-4866FAC7AAF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2807C-A90B-4398-9F79-3999C13B53B6}" type="datetime1">
              <a:rPr lang="cs-CZ" smtClean="0"/>
              <a:pPr/>
              <a:t>10.7.2013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Slaný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2CD8F-C018-4DBF-8D38-4866FAC7AAF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FFC0F-6ECF-4B4E-8F1D-2150623DE39A}" type="datetime1">
              <a:rPr lang="cs-CZ" smtClean="0"/>
              <a:pPr/>
              <a:t>10.7.2013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Slaný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2CD8F-C018-4DBF-8D38-4866FAC7AAF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7C938-ACAC-41FE-B289-3BAA958B05DE}" type="datetime1">
              <a:rPr lang="cs-CZ" smtClean="0"/>
              <a:pPr/>
              <a:t>10.7.2013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Slaný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2CD8F-C018-4DBF-8D38-4866FAC7AAF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66959-7B54-463C-A7BB-6F9B187AA627}" type="datetime1">
              <a:rPr lang="cs-CZ" smtClean="0"/>
              <a:pPr/>
              <a:t>10.7.2013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Slaný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2CD8F-C018-4DBF-8D38-4866FAC7AAF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CDC7F-EB68-466B-93FB-BC2F3614EC1E}" type="datetime1">
              <a:rPr lang="cs-CZ" smtClean="0"/>
              <a:pPr/>
              <a:t>10.7.2013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Slaný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2CD8F-C018-4DBF-8D38-4866FAC7AAF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97259-70B0-4C3C-A03B-81D22A12AAE0}" type="datetime1">
              <a:rPr lang="cs-CZ" smtClean="0"/>
              <a:pPr/>
              <a:t>10.7.2013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Slaný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2CD8F-C018-4DBF-8D38-4866FAC7AAF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EC32F-E5C7-4502-BF0C-48A4287D0F89}" type="datetime1">
              <a:rPr lang="cs-CZ" smtClean="0"/>
              <a:pPr/>
              <a:t>10.7.2013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Integrovaná střední škola, Slaný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2CD8F-C018-4DBF-8D38-4866FAC7AAF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539552" y="1772816"/>
            <a:ext cx="8136904" cy="4752528"/>
          </a:xfrm>
        </p:spPr>
        <p:txBody>
          <a:bodyPr>
            <a:normAutofit fontScale="85000" lnSpcReduction="20000"/>
          </a:bodyPr>
          <a:lstStyle/>
          <a:p>
            <a:pPr marL="0" indent="17463">
              <a:buNone/>
              <a:tabLst>
                <a:tab pos="1978025" algn="l"/>
              </a:tabLst>
            </a:pPr>
            <a:r>
              <a:rPr lang="cs-CZ" sz="1800" b="1" dirty="0" smtClean="0"/>
              <a:t>Označení materiálu:</a:t>
            </a:r>
            <a:r>
              <a:rPr lang="cs-CZ" sz="1800" dirty="0" smtClean="0"/>
              <a:t> 	</a:t>
            </a:r>
            <a:r>
              <a:rPr lang="cs-CZ" sz="1800" dirty="0" smtClean="0"/>
              <a:t> VY_32_INOVACE_ZMAJA_VODARENSTVI_03</a:t>
            </a:r>
            <a:r>
              <a:rPr lang="cs-CZ" sz="1800" dirty="0" smtClean="0"/>
              <a:t>	 </a:t>
            </a:r>
          </a:p>
          <a:p>
            <a:pPr marL="0" indent="17463">
              <a:buNone/>
              <a:tabLst>
                <a:tab pos="1978025" algn="l"/>
              </a:tabLst>
            </a:pPr>
            <a:r>
              <a:rPr lang="cs-CZ" sz="1800" b="1" dirty="0" smtClean="0"/>
              <a:t>Název materiálu:</a:t>
            </a:r>
            <a:r>
              <a:rPr lang="cs-CZ" sz="1800" dirty="0" smtClean="0"/>
              <a:t>	</a:t>
            </a:r>
            <a:r>
              <a:rPr lang="cs-CZ" sz="1800" i="1" dirty="0" smtClean="0"/>
              <a:t>Zdroje </a:t>
            </a:r>
            <a:r>
              <a:rPr lang="cs-CZ" sz="1800" i="1" dirty="0" smtClean="0"/>
              <a:t>vody</a:t>
            </a:r>
            <a:r>
              <a:rPr lang="cs-CZ" sz="1800" dirty="0" smtClean="0"/>
              <a:t>	</a:t>
            </a:r>
          </a:p>
          <a:p>
            <a:pPr marL="0" indent="17463">
              <a:buNone/>
              <a:tabLst>
                <a:tab pos="1978025" algn="l"/>
              </a:tabLst>
            </a:pPr>
            <a:r>
              <a:rPr lang="cs-CZ" sz="1800" b="1" dirty="0" smtClean="0"/>
              <a:t>Tematická oblast:</a:t>
            </a:r>
            <a:r>
              <a:rPr lang="cs-CZ" sz="1800" dirty="0" smtClean="0"/>
              <a:t>	Vodárenství – 1. ročník instalatér</a:t>
            </a:r>
          </a:p>
          <a:p>
            <a:pPr marL="0" indent="17463">
              <a:buNone/>
              <a:tabLst>
                <a:tab pos="1978025" algn="l"/>
              </a:tabLst>
            </a:pPr>
            <a:r>
              <a:rPr lang="cs-CZ" sz="1800" b="1" dirty="0" smtClean="0"/>
              <a:t>Anotace</a:t>
            </a:r>
            <a:r>
              <a:rPr lang="cs-CZ" sz="1800" b="1" dirty="0" smtClean="0"/>
              <a:t>:</a:t>
            </a:r>
            <a:r>
              <a:rPr lang="cs-CZ" sz="1800" dirty="0" smtClean="0"/>
              <a:t>	</a:t>
            </a:r>
            <a:r>
              <a:rPr lang="cs-CZ" sz="1800" i="1" dirty="0" smtClean="0"/>
              <a:t>P</a:t>
            </a:r>
            <a:r>
              <a:rPr lang="en-US" sz="1800" i="1" dirty="0" err="1" smtClean="0"/>
              <a:t>rezentace</a:t>
            </a:r>
            <a:r>
              <a:rPr lang="en-US" sz="1800" i="1" dirty="0" smtClean="0"/>
              <a:t> </a:t>
            </a:r>
            <a:r>
              <a:rPr lang="cs-CZ" sz="1800" i="1" dirty="0" smtClean="0"/>
              <a:t>popisuje zdroje a základní vlastnosti vody a vysvětluje rozdělení </a:t>
            </a:r>
            <a:r>
              <a:rPr lang="cs-CZ" sz="1800" i="1" dirty="0" smtClean="0"/>
              <a:t>	vod</a:t>
            </a:r>
            <a:r>
              <a:rPr lang="en-US" sz="1800" i="1" dirty="0" smtClean="0"/>
              <a:t>.</a:t>
            </a:r>
            <a:r>
              <a:rPr lang="cs-CZ" sz="1800" dirty="0" smtClean="0"/>
              <a:t> </a:t>
            </a:r>
          </a:p>
          <a:p>
            <a:pPr marL="0" indent="17463">
              <a:buNone/>
              <a:tabLst>
                <a:tab pos="1978025" algn="l"/>
              </a:tabLst>
            </a:pPr>
            <a:r>
              <a:rPr lang="cs-CZ" sz="1800" b="1" dirty="0" smtClean="0"/>
              <a:t>Očekávaný výstup:</a:t>
            </a:r>
            <a:r>
              <a:rPr lang="cs-CZ" sz="1800" dirty="0" smtClean="0"/>
              <a:t>	</a:t>
            </a:r>
            <a:r>
              <a:rPr lang="cs-CZ" sz="1800" i="1" dirty="0" smtClean="0"/>
              <a:t>D</a:t>
            </a:r>
            <a:r>
              <a:rPr lang="en-US" sz="1800" i="1" dirty="0" err="1" smtClean="0"/>
              <a:t>okáže</a:t>
            </a:r>
            <a:r>
              <a:rPr lang="en-US" sz="1800" i="1" dirty="0" smtClean="0"/>
              <a:t> v</a:t>
            </a:r>
            <a:r>
              <a:rPr lang="cs-CZ" sz="1800" i="1" dirty="0" err="1" smtClean="0"/>
              <a:t>ysvětlit</a:t>
            </a:r>
            <a:r>
              <a:rPr lang="cs-CZ" sz="1800" i="1" dirty="0" smtClean="0"/>
              <a:t> co jsou povrchové a podzemní vody, zná rozdělení vody podle  	</a:t>
            </a:r>
            <a:r>
              <a:rPr lang="cs-CZ" sz="1800" i="1" dirty="0" smtClean="0"/>
              <a:t>normy</a:t>
            </a:r>
            <a:r>
              <a:rPr lang="en-US" sz="1800" i="1" dirty="0" smtClean="0"/>
              <a:t>  </a:t>
            </a:r>
            <a:endParaRPr lang="cs-CZ" sz="1800" dirty="0" smtClean="0"/>
          </a:p>
          <a:p>
            <a:pPr marL="0" indent="17463">
              <a:buNone/>
              <a:tabLst>
                <a:tab pos="1978025" algn="l"/>
              </a:tabLst>
            </a:pPr>
            <a:r>
              <a:rPr lang="cs-CZ" sz="1800" b="1" dirty="0" smtClean="0"/>
              <a:t>Klíčová slova:	</a:t>
            </a:r>
            <a:r>
              <a:rPr lang="cs-CZ" sz="1800" i="1" dirty="0" smtClean="0"/>
              <a:t>podzemní </a:t>
            </a:r>
            <a:r>
              <a:rPr lang="cs-CZ" sz="1800" i="1" dirty="0" smtClean="0"/>
              <a:t>voda, povrchová voda, pitná voda, užitková voda, provozní voda</a:t>
            </a:r>
            <a:endParaRPr lang="cs-CZ" sz="1800" dirty="0" smtClean="0"/>
          </a:p>
          <a:p>
            <a:pPr marL="0" indent="17463">
              <a:buNone/>
              <a:tabLst>
                <a:tab pos="1978025" algn="l"/>
              </a:tabLst>
            </a:pPr>
            <a:r>
              <a:rPr lang="cs-CZ" sz="1800" b="1" dirty="0" smtClean="0"/>
              <a:t>Metodika</a:t>
            </a:r>
            <a:r>
              <a:rPr lang="cs-CZ" sz="1800" b="1" dirty="0" smtClean="0"/>
              <a:t>:	</a:t>
            </a:r>
            <a:r>
              <a:rPr lang="en-US" sz="1800" dirty="0" err="1" smtClean="0"/>
              <a:t>Slouží</a:t>
            </a:r>
            <a:r>
              <a:rPr lang="en-US" sz="1800" dirty="0" smtClean="0"/>
              <a:t> </a:t>
            </a:r>
            <a:r>
              <a:rPr lang="en-US" sz="1800" dirty="0" err="1" smtClean="0"/>
              <a:t>jako</a:t>
            </a:r>
            <a:r>
              <a:rPr lang="en-US" sz="1800" dirty="0" smtClean="0"/>
              <a:t> </a:t>
            </a:r>
            <a:r>
              <a:rPr lang="en-US" sz="1800" dirty="0" err="1" smtClean="0"/>
              <a:t>podklad</a:t>
            </a:r>
            <a:r>
              <a:rPr lang="en-US" sz="1800" dirty="0" smtClean="0"/>
              <a:t> pro </a:t>
            </a:r>
            <a:r>
              <a:rPr lang="en-US" sz="1800" dirty="0" err="1" smtClean="0"/>
              <a:t>žáky</a:t>
            </a:r>
            <a:r>
              <a:rPr lang="en-US" sz="1800" dirty="0" smtClean="0"/>
              <a:t> k  </a:t>
            </a:r>
            <a:r>
              <a:rPr lang="en-US" sz="1800" dirty="0" err="1" smtClean="0"/>
              <a:t>procvičování</a:t>
            </a:r>
            <a:r>
              <a:rPr lang="en-US" sz="1800" dirty="0" smtClean="0"/>
              <a:t> v </a:t>
            </a:r>
            <a:r>
              <a:rPr lang="en-US" sz="1800" dirty="0" err="1" smtClean="0"/>
              <a:t>návaznosti</a:t>
            </a:r>
            <a:r>
              <a:rPr lang="en-US" sz="1800" dirty="0" smtClean="0"/>
              <a:t> </a:t>
            </a:r>
            <a:r>
              <a:rPr lang="en-US" sz="1800" dirty="0" err="1" smtClean="0"/>
              <a:t>na</a:t>
            </a:r>
            <a:r>
              <a:rPr lang="en-US" sz="1800" dirty="0" smtClean="0"/>
              <a:t> </a:t>
            </a:r>
            <a:r>
              <a:rPr lang="en-US" sz="1800" dirty="0" err="1" smtClean="0"/>
              <a:t>předcházející</a:t>
            </a:r>
            <a:r>
              <a:rPr lang="en-US" sz="1800" dirty="0" smtClean="0"/>
              <a:t> </a:t>
            </a:r>
            <a:r>
              <a:rPr lang="cs-CZ" sz="1800" dirty="0" smtClean="0"/>
              <a:t>	</a:t>
            </a:r>
            <a:r>
              <a:rPr lang="en-US" sz="1800" dirty="0" err="1" smtClean="0"/>
              <a:t>výklad</a:t>
            </a:r>
            <a:r>
              <a:rPr lang="en-US" sz="1800" dirty="0" smtClean="0"/>
              <a:t>. </a:t>
            </a:r>
            <a:r>
              <a:rPr lang="en-US" sz="1800" dirty="0" err="1" smtClean="0"/>
              <a:t>Lze</a:t>
            </a:r>
            <a:r>
              <a:rPr lang="en-US" sz="1800" dirty="0" smtClean="0"/>
              <a:t> </a:t>
            </a:r>
            <a:r>
              <a:rPr lang="en-US" sz="1800" dirty="0" err="1" smtClean="0"/>
              <a:t>rozeslat</a:t>
            </a:r>
            <a:r>
              <a:rPr lang="en-US" sz="1800" dirty="0" smtClean="0"/>
              <a:t> </a:t>
            </a:r>
            <a:r>
              <a:rPr lang="en-US" sz="1800" dirty="0" err="1" smtClean="0"/>
              <a:t>žákům</a:t>
            </a:r>
            <a:r>
              <a:rPr lang="en-US" sz="1800" dirty="0" smtClean="0"/>
              <a:t> </a:t>
            </a:r>
            <a:r>
              <a:rPr lang="en-US" sz="1800" dirty="0" err="1" smtClean="0"/>
              <a:t>elektronicky</a:t>
            </a:r>
            <a:r>
              <a:rPr lang="en-US" sz="1800" dirty="0" smtClean="0"/>
              <a:t> </a:t>
            </a:r>
            <a:r>
              <a:rPr lang="en-US" sz="1800" dirty="0" err="1" smtClean="0"/>
              <a:t>či</a:t>
            </a:r>
            <a:r>
              <a:rPr lang="en-US" sz="1800" dirty="0" smtClean="0"/>
              <a:t> </a:t>
            </a:r>
            <a:r>
              <a:rPr lang="en-US" sz="1800" dirty="0" err="1" smtClean="0"/>
              <a:t>elektronicky</a:t>
            </a:r>
            <a:r>
              <a:rPr lang="en-US" sz="1800" dirty="0" smtClean="0"/>
              <a:t> </a:t>
            </a:r>
            <a:r>
              <a:rPr lang="en-US" sz="1800" dirty="0" err="1" smtClean="0"/>
              <a:t>prezentovat</a:t>
            </a:r>
            <a:r>
              <a:rPr lang="en-US" sz="1800" dirty="0" smtClean="0"/>
              <a:t> </a:t>
            </a:r>
            <a:r>
              <a:rPr lang="en-US" sz="1800" dirty="0" err="1" smtClean="0"/>
              <a:t>ve</a:t>
            </a:r>
            <a:r>
              <a:rPr lang="en-US" sz="1800" dirty="0" smtClean="0"/>
              <a:t> </a:t>
            </a:r>
            <a:r>
              <a:rPr lang="en-US" sz="1800" dirty="0" err="1" smtClean="0"/>
              <a:t>výuce</a:t>
            </a:r>
            <a:r>
              <a:rPr lang="en-US" sz="1800" dirty="0" smtClean="0"/>
              <a:t>.</a:t>
            </a:r>
            <a:endParaRPr lang="cs-CZ" sz="1800" dirty="0" smtClean="0"/>
          </a:p>
          <a:p>
            <a:pPr marL="0" indent="17463">
              <a:buNone/>
              <a:tabLst>
                <a:tab pos="1978025" algn="l"/>
              </a:tabLst>
            </a:pPr>
            <a:r>
              <a:rPr lang="cs-CZ" sz="1800" b="1" dirty="0" smtClean="0"/>
              <a:t>Obor:</a:t>
            </a:r>
            <a:r>
              <a:rPr lang="cs-CZ" sz="1800" dirty="0" smtClean="0"/>
              <a:t>	</a:t>
            </a:r>
            <a:r>
              <a:rPr lang="cs-CZ" sz="1800" i="1" dirty="0" smtClean="0"/>
              <a:t>Instalatér</a:t>
            </a:r>
            <a:r>
              <a:rPr lang="cs-CZ" sz="1800" dirty="0" smtClean="0"/>
              <a:t> </a:t>
            </a:r>
          </a:p>
          <a:p>
            <a:pPr marL="0" indent="17463">
              <a:buNone/>
              <a:tabLst>
                <a:tab pos="1978025" algn="l"/>
              </a:tabLst>
            </a:pPr>
            <a:r>
              <a:rPr lang="cs-CZ" sz="1800" b="1" dirty="0" smtClean="0"/>
              <a:t>Ročník:</a:t>
            </a:r>
            <a:r>
              <a:rPr lang="cs-CZ" sz="1800" dirty="0" smtClean="0"/>
              <a:t>	</a:t>
            </a:r>
            <a:r>
              <a:rPr lang="cs-CZ" sz="1800" i="1" dirty="0" smtClean="0"/>
              <a:t>1</a:t>
            </a:r>
            <a:r>
              <a:rPr lang="cs-CZ" sz="1800" dirty="0" smtClean="0"/>
              <a:t>. </a:t>
            </a:r>
          </a:p>
          <a:p>
            <a:pPr marL="0" indent="17463">
              <a:buNone/>
              <a:tabLst>
                <a:tab pos="1978025" algn="l"/>
              </a:tabLst>
            </a:pPr>
            <a:r>
              <a:rPr lang="cs-CZ" sz="1800" b="1" dirty="0" smtClean="0"/>
              <a:t>Autor</a:t>
            </a:r>
            <a:r>
              <a:rPr lang="cs-CZ" sz="1800" b="1" dirty="0" smtClean="0"/>
              <a:t>:</a:t>
            </a:r>
            <a:r>
              <a:rPr lang="cs-CZ" sz="1800" dirty="0" smtClean="0"/>
              <a:t>  	</a:t>
            </a:r>
            <a:r>
              <a:rPr lang="cs-CZ" sz="1800" dirty="0" smtClean="0"/>
              <a:t>Mgr. Jan Zmátlík</a:t>
            </a:r>
            <a:endParaRPr lang="cs-CZ" sz="1800" dirty="0" smtClean="0"/>
          </a:p>
          <a:p>
            <a:pPr marL="0" indent="17463">
              <a:buNone/>
              <a:tabLst>
                <a:tab pos="1978025" algn="l"/>
              </a:tabLst>
            </a:pPr>
            <a:r>
              <a:rPr lang="cs-CZ" sz="1800" b="1" dirty="0" smtClean="0"/>
              <a:t>Zpracováno dne: 	</a:t>
            </a:r>
            <a:r>
              <a:rPr lang="cs-CZ" sz="1800" dirty="0" smtClean="0"/>
              <a:t>3.9.2012</a:t>
            </a:r>
            <a:endParaRPr lang="cs-CZ" sz="1800" dirty="0" smtClean="0"/>
          </a:p>
          <a:p>
            <a:pPr marL="0" indent="17463">
              <a:buNone/>
              <a:tabLst>
                <a:tab pos="1978025" algn="l"/>
              </a:tabLst>
            </a:pPr>
            <a:r>
              <a:rPr lang="cs-CZ" sz="1800" dirty="0" smtClean="0"/>
              <a:t> </a:t>
            </a:r>
          </a:p>
          <a:p>
            <a:pPr marL="0" indent="17463">
              <a:buNone/>
              <a:tabLst>
                <a:tab pos="1978025" algn="l"/>
              </a:tabLst>
            </a:pPr>
            <a:r>
              <a:rPr lang="en-US" sz="1800" dirty="0" err="1" smtClean="0"/>
              <a:t>Prohlašuji</a:t>
            </a:r>
            <a:r>
              <a:rPr lang="en-US" sz="1800" dirty="0" smtClean="0"/>
              <a:t>, </a:t>
            </a:r>
            <a:r>
              <a:rPr lang="en-US" sz="1800" dirty="0" err="1" smtClean="0"/>
              <a:t>že</a:t>
            </a:r>
            <a:r>
              <a:rPr lang="en-US" sz="1800" dirty="0" smtClean="0"/>
              <a:t> </a:t>
            </a:r>
            <a:r>
              <a:rPr lang="en-US" sz="1800" dirty="0" err="1" smtClean="0"/>
              <a:t>při</a:t>
            </a:r>
            <a:r>
              <a:rPr lang="en-US" sz="1800" dirty="0" smtClean="0"/>
              <a:t> </a:t>
            </a:r>
            <a:r>
              <a:rPr lang="en-US" sz="1800" dirty="0" err="1" smtClean="0"/>
              <a:t>tvorbě</a:t>
            </a:r>
            <a:r>
              <a:rPr lang="en-US" sz="1800" dirty="0" smtClean="0"/>
              <a:t> </a:t>
            </a:r>
            <a:r>
              <a:rPr lang="en-US" sz="1800" dirty="0" err="1" smtClean="0"/>
              <a:t>výukového</a:t>
            </a:r>
            <a:r>
              <a:rPr lang="en-US" sz="1800" dirty="0" smtClean="0"/>
              <a:t> </a:t>
            </a:r>
            <a:r>
              <a:rPr lang="en-US" sz="1800" dirty="0" err="1" smtClean="0"/>
              <a:t>materiálu</a:t>
            </a:r>
            <a:r>
              <a:rPr lang="en-US" sz="1800" dirty="0" smtClean="0"/>
              <a:t> </a:t>
            </a:r>
            <a:r>
              <a:rPr lang="en-US" sz="1800" dirty="0" err="1" smtClean="0"/>
              <a:t>jsem</a:t>
            </a:r>
            <a:r>
              <a:rPr lang="en-US" sz="1800" dirty="0" smtClean="0"/>
              <a:t> </a:t>
            </a:r>
            <a:r>
              <a:rPr lang="en-US" sz="1800" dirty="0" err="1" smtClean="0"/>
              <a:t>respektoval</a:t>
            </a:r>
            <a:r>
              <a:rPr lang="en-US" sz="1800" dirty="0" smtClean="0"/>
              <a:t>(a) </a:t>
            </a:r>
            <a:r>
              <a:rPr lang="en-US" sz="1800" dirty="0" err="1" smtClean="0"/>
              <a:t>všeobecně</a:t>
            </a:r>
            <a:r>
              <a:rPr lang="en-US" sz="1800" dirty="0" smtClean="0"/>
              <a:t> </a:t>
            </a:r>
            <a:r>
              <a:rPr lang="en-US" sz="1800" dirty="0" err="1" smtClean="0"/>
              <a:t>užívané</a:t>
            </a:r>
            <a:r>
              <a:rPr lang="en-US" sz="1800" dirty="0" smtClean="0"/>
              <a:t> </a:t>
            </a:r>
            <a:r>
              <a:rPr lang="en-US" sz="1800" dirty="0" err="1" smtClean="0"/>
              <a:t>právní</a:t>
            </a:r>
            <a:r>
              <a:rPr lang="en-US" sz="1800" dirty="0" smtClean="0"/>
              <a:t> a </a:t>
            </a:r>
            <a:r>
              <a:rPr lang="en-US" sz="1800" dirty="0" err="1" smtClean="0"/>
              <a:t>morální</a:t>
            </a:r>
            <a:r>
              <a:rPr lang="en-US" sz="1800" dirty="0" smtClean="0"/>
              <a:t> </a:t>
            </a:r>
            <a:r>
              <a:rPr lang="en-US" sz="1800" dirty="0" err="1" smtClean="0"/>
              <a:t>zvyklosti</a:t>
            </a:r>
            <a:r>
              <a:rPr lang="en-US" sz="1800" dirty="0" smtClean="0"/>
              <a:t>, </a:t>
            </a:r>
            <a:r>
              <a:rPr lang="en-US" sz="1800" dirty="0" err="1" smtClean="0"/>
              <a:t>autorská</a:t>
            </a:r>
            <a:r>
              <a:rPr lang="en-US" sz="1800" dirty="0" smtClean="0"/>
              <a:t> a </a:t>
            </a:r>
            <a:r>
              <a:rPr lang="en-US" sz="1800" dirty="0" err="1" smtClean="0"/>
              <a:t>jiná</a:t>
            </a:r>
            <a:r>
              <a:rPr lang="en-US" sz="1800" dirty="0" smtClean="0"/>
              <a:t> </a:t>
            </a:r>
            <a:r>
              <a:rPr lang="en-US" sz="1800" dirty="0" err="1" smtClean="0"/>
              <a:t>práva</a:t>
            </a:r>
            <a:r>
              <a:rPr lang="en-US" sz="1800" dirty="0" smtClean="0"/>
              <a:t> </a:t>
            </a:r>
            <a:r>
              <a:rPr lang="en-US" sz="1800" dirty="0" err="1" smtClean="0"/>
              <a:t>třetích</a:t>
            </a:r>
            <a:r>
              <a:rPr lang="en-US" sz="1800" dirty="0" smtClean="0"/>
              <a:t> </a:t>
            </a:r>
            <a:r>
              <a:rPr lang="en-US" sz="1800" dirty="0" err="1" smtClean="0"/>
              <a:t>osob</a:t>
            </a:r>
            <a:r>
              <a:rPr lang="en-US" sz="1800" dirty="0" smtClean="0"/>
              <a:t>, </a:t>
            </a:r>
            <a:r>
              <a:rPr lang="en-US" sz="1800" dirty="0" err="1" smtClean="0"/>
              <a:t>zejména</a:t>
            </a:r>
            <a:r>
              <a:rPr lang="en-US" sz="1800" dirty="0" smtClean="0"/>
              <a:t> </a:t>
            </a:r>
            <a:r>
              <a:rPr lang="en-US" sz="1800" dirty="0" err="1" smtClean="0"/>
              <a:t>práva</a:t>
            </a:r>
            <a:r>
              <a:rPr lang="en-US" sz="1800" dirty="0" smtClean="0"/>
              <a:t> </a:t>
            </a:r>
            <a:r>
              <a:rPr lang="en-US" sz="1800" dirty="0" err="1" smtClean="0"/>
              <a:t>duševního</a:t>
            </a:r>
            <a:r>
              <a:rPr lang="en-US" sz="1800" dirty="0" smtClean="0"/>
              <a:t> </a:t>
            </a:r>
            <a:r>
              <a:rPr lang="en-US" sz="1800" dirty="0" err="1" smtClean="0"/>
              <a:t>vlastnictví</a:t>
            </a:r>
            <a:r>
              <a:rPr lang="en-US" sz="1800" dirty="0" smtClean="0"/>
              <a:t> (</a:t>
            </a:r>
            <a:r>
              <a:rPr lang="en-US" sz="1800" dirty="0" err="1" smtClean="0"/>
              <a:t>např</a:t>
            </a:r>
            <a:r>
              <a:rPr lang="en-US" sz="1800" dirty="0" smtClean="0"/>
              <a:t>. </a:t>
            </a:r>
            <a:r>
              <a:rPr lang="en-US" sz="1800" dirty="0" err="1" smtClean="0"/>
              <a:t>práva</a:t>
            </a:r>
            <a:r>
              <a:rPr lang="en-US" sz="1800" dirty="0" smtClean="0"/>
              <a:t> k </a:t>
            </a:r>
            <a:r>
              <a:rPr lang="en-US" sz="1800" dirty="0" err="1" smtClean="0"/>
              <a:t>obchodní</a:t>
            </a:r>
            <a:r>
              <a:rPr lang="en-US" sz="1800" dirty="0" smtClean="0"/>
              <a:t> </a:t>
            </a:r>
            <a:r>
              <a:rPr lang="en-US" sz="1800" dirty="0" err="1" smtClean="0"/>
              <a:t>firmě</a:t>
            </a:r>
            <a:r>
              <a:rPr lang="en-US" sz="1800" dirty="0" smtClean="0"/>
              <a:t>, </a:t>
            </a:r>
            <a:r>
              <a:rPr lang="en-US" sz="1800" dirty="0" err="1" smtClean="0"/>
              <a:t>autorská</a:t>
            </a:r>
            <a:r>
              <a:rPr lang="en-US" sz="1800" dirty="0" smtClean="0"/>
              <a:t> </a:t>
            </a:r>
            <a:r>
              <a:rPr lang="en-US" sz="1800" dirty="0" err="1" smtClean="0"/>
              <a:t>práva</a:t>
            </a:r>
            <a:r>
              <a:rPr lang="en-US" sz="1800" dirty="0" smtClean="0"/>
              <a:t> k software, k </a:t>
            </a:r>
            <a:r>
              <a:rPr lang="en-US" sz="1800" dirty="0" err="1" smtClean="0"/>
              <a:t>filmovým</a:t>
            </a:r>
            <a:r>
              <a:rPr lang="en-US" sz="1800" dirty="0" smtClean="0"/>
              <a:t>, </a:t>
            </a:r>
            <a:r>
              <a:rPr lang="en-US" sz="1800" dirty="0" err="1" smtClean="0"/>
              <a:t>hudebním</a:t>
            </a:r>
            <a:r>
              <a:rPr lang="en-US" sz="1800" dirty="0" smtClean="0"/>
              <a:t> a </a:t>
            </a:r>
            <a:r>
              <a:rPr lang="en-US" sz="1800" dirty="0" err="1" smtClean="0"/>
              <a:t>fotografickým</a:t>
            </a:r>
            <a:r>
              <a:rPr lang="en-US" sz="1800" dirty="0" smtClean="0"/>
              <a:t> </a:t>
            </a:r>
            <a:r>
              <a:rPr lang="en-US" sz="1800" dirty="0" err="1" smtClean="0"/>
              <a:t>dílům</a:t>
            </a:r>
            <a:r>
              <a:rPr lang="en-US" sz="1800" dirty="0" smtClean="0"/>
              <a:t> </a:t>
            </a:r>
            <a:r>
              <a:rPr lang="en-US" sz="1800" dirty="0" err="1" smtClean="0"/>
              <a:t>nebo</a:t>
            </a:r>
            <a:r>
              <a:rPr lang="en-US" sz="1800" dirty="0" smtClean="0"/>
              <a:t> </a:t>
            </a:r>
            <a:r>
              <a:rPr lang="en-US" sz="1800" dirty="0" err="1" smtClean="0"/>
              <a:t>práva</a:t>
            </a:r>
            <a:r>
              <a:rPr lang="en-US" sz="1800" dirty="0" smtClean="0"/>
              <a:t> k </a:t>
            </a:r>
            <a:r>
              <a:rPr lang="en-US" sz="1800" dirty="0" err="1" smtClean="0"/>
              <a:t>ochranným</a:t>
            </a:r>
            <a:r>
              <a:rPr lang="en-US" sz="1800" dirty="0" smtClean="0"/>
              <a:t> </a:t>
            </a:r>
            <a:r>
              <a:rPr lang="en-US" sz="1800" dirty="0" err="1" smtClean="0"/>
              <a:t>známkám</a:t>
            </a:r>
            <a:r>
              <a:rPr lang="en-US" sz="1800" dirty="0" smtClean="0"/>
              <a:t>) </a:t>
            </a:r>
            <a:r>
              <a:rPr lang="en-US" sz="1800" dirty="0" err="1" smtClean="0"/>
              <a:t>dle</a:t>
            </a:r>
            <a:r>
              <a:rPr lang="en-US" sz="1800" dirty="0" smtClean="0"/>
              <a:t> </a:t>
            </a:r>
            <a:r>
              <a:rPr lang="en-US" sz="1800" dirty="0" err="1" smtClean="0"/>
              <a:t>zákona</a:t>
            </a:r>
            <a:r>
              <a:rPr lang="en-US" sz="1800" dirty="0" smtClean="0"/>
              <a:t> 121/2000 Sb. (</a:t>
            </a:r>
            <a:r>
              <a:rPr lang="en-US" sz="1800" dirty="0" err="1" smtClean="0"/>
              <a:t>autorský</a:t>
            </a:r>
            <a:r>
              <a:rPr lang="en-US" sz="1800" dirty="0" smtClean="0"/>
              <a:t> </a:t>
            </a:r>
            <a:r>
              <a:rPr lang="en-US" sz="1800" dirty="0" err="1" smtClean="0"/>
              <a:t>zákon</a:t>
            </a:r>
            <a:r>
              <a:rPr lang="en-US" sz="1800" dirty="0" smtClean="0"/>
              <a:t>). </a:t>
            </a:r>
            <a:r>
              <a:rPr lang="en-US" sz="1800" dirty="0" err="1" smtClean="0"/>
              <a:t>Nesu</a:t>
            </a:r>
            <a:r>
              <a:rPr lang="en-US" sz="1800" dirty="0" smtClean="0"/>
              <a:t> </a:t>
            </a:r>
            <a:r>
              <a:rPr lang="en-US" sz="1800" dirty="0" err="1" smtClean="0"/>
              <a:t>veškerou</a:t>
            </a:r>
            <a:r>
              <a:rPr lang="en-US" sz="1800" dirty="0" smtClean="0"/>
              <a:t> </a:t>
            </a:r>
            <a:r>
              <a:rPr lang="en-US" sz="1800" dirty="0" err="1" smtClean="0"/>
              <a:t>právní</a:t>
            </a:r>
            <a:r>
              <a:rPr lang="en-US" sz="1800" dirty="0" smtClean="0"/>
              <a:t> </a:t>
            </a:r>
            <a:r>
              <a:rPr lang="en-US" sz="1800" dirty="0" err="1" smtClean="0"/>
              <a:t>odpovědnost</a:t>
            </a:r>
            <a:r>
              <a:rPr lang="en-US" sz="1800" dirty="0" smtClean="0"/>
              <a:t> </a:t>
            </a:r>
            <a:r>
              <a:rPr lang="en-US" sz="1800" dirty="0" err="1" smtClean="0"/>
              <a:t>za</a:t>
            </a:r>
            <a:r>
              <a:rPr lang="en-US" sz="1800" dirty="0" smtClean="0"/>
              <a:t> </a:t>
            </a:r>
            <a:r>
              <a:rPr lang="en-US" sz="1800" dirty="0" err="1" smtClean="0"/>
              <a:t>obsah</a:t>
            </a:r>
            <a:r>
              <a:rPr lang="en-US" sz="1800" dirty="0" smtClean="0"/>
              <a:t> a </a:t>
            </a:r>
            <a:r>
              <a:rPr lang="en-US" sz="1800" dirty="0" err="1" smtClean="0"/>
              <a:t>původ</a:t>
            </a:r>
            <a:r>
              <a:rPr lang="en-US" sz="1800" dirty="0" smtClean="0"/>
              <a:t> </a:t>
            </a:r>
            <a:r>
              <a:rPr lang="en-US" sz="1800" dirty="0" err="1" smtClean="0"/>
              <a:t>svého</a:t>
            </a:r>
            <a:r>
              <a:rPr lang="en-US" sz="1800" dirty="0" smtClean="0"/>
              <a:t> </a:t>
            </a:r>
            <a:r>
              <a:rPr lang="en-US" sz="1800" dirty="0" err="1" smtClean="0"/>
              <a:t>díla</a:t>
            </a:r>
            <a:r>
              <a:rPr lang="en-US" sz="1800" dirty="0" smtClean="0"/>
              <a:t>.</a:t>
            </a:r>
            <a:endParaRPr lang="cs-CZ" sz="1800" dirty="0" smtClean="0"/>
          </a:p>
          <a:p>
            <a:pPr marL="0" indent="17463">
              <a:tabLst>
                <a:tab pos="1978025" algn="l"/>
              </a:tabLst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Slaný</a:t>
            </a:r>
            <a:endParaRPr lang="cs-CZ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14624" y="188640"/>
            <a:ext cx="6081712" cy="1485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cs-CZ" dirty="0" smtClean="0"/>
              <a:t>Odpovědi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Zdroje vod jsou povrchové nebo podzemní, kvalita je velmi rozdílná</a:t>
            </a:r>
          </a:p>
          <a:p>
            <a:r>
              <a:rPr lang="cs-CZ" dirty="0" smtClean="0"/>
              <a:t>Podle normy rozlišujeme vody: pitná, užitková, provozní</a:t>
            </a:r>
          </a:p>
          <a:p>
            <a:r>
              <a:rPr lang="cs-CZ" dirty="0" smtClean="0"/>
              <a:t>Nejkvalitnější je pitná voda která je rozváděna vodovodním řádem   </a:t>
            </a:r>
          </a:p>
          <a:p>
            <a:r>
              <a:rPr lang="cs-CZ" dirty="0" smtClean="0"/>
              <a:t>Odpovědi na tuto otázku (vlastní poznatky) jsou prezentovány formou diskuze se žáky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Slaný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cs-CZ" dirty="0" smtClean="0"/>
              <a:t>Odkazy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 smtClean="0"/>
              <a:t>Obrázky č. 1, 2 – Vlastní tvorba</a:t>
            </a:r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Slaný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r>
              <a:rPr lang="cs-CZ" dirty="0" smtClean="0"/>
              <a:t>Konec prezentace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Slaný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cs-CZ" dirty="0" smtClean="0"/>
              <a:t>Zdroje vody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005064"/>
            <a:ext cx="6400800" cy="72008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Podzemní a povrchové vody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Slaný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cs-CZ" dirty="0" smtClean="0"/>
              <a:t>Zdroje vody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Za zdroje vody považujeme veškerou vodu v přírodě která může být pro člověka použitelná.</a:t>
            </a:r>
          </a:p>
          <a:p>
            <a:pPr>
              <a:buNone/>
            </a:pPr>
            <a:r>
              <a:rPr lang="cs-CZ" dirty="0" smtClean="0"/>
              <a:t>Tyto zdroje jsou například vodní nádrže, rybníky nebo jezera, potoky, řeky a podzemní vody nebo prameny.</a:t>
            </a:r>
          </a:p>
          <a:p>
            <a:pPr>
              <a:buNone/>
            </a:pPr>
            <a:r>
              <a:rPr lang="cs-CZ" dirty="0" smtClean="0"/>
              <a:t> V současnosti v době rozvinutého průmyslu, zemědělství a dalších oborů lidské činnosti však dochází ke značným zásahům do přírody čímž dochází ke </a:t>
            </a:r>
            <a:r>
              <a:rPr lang="cs-CZ" smtClean="0"/>
              <a:t>znehodnocování vody.</a:t>
            </a:r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Slaný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cs-CZ" dirty="0" smtClean="0"/>
              <a:t>Podzemní voda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Tvoří se z dešťové vody která prosakuje do podzemí</a:t>
            </a:r>
          </a:p>
          <a:p>
            <a:r>
              <a:rPr lang="cs-CZ" dirty="0" smtClean="0"/>
              <a:t>Její vlastnosti ovlivňuje např. složení půdy</a:t>
            </a:r>
          </a:p>
          <a:p>
            <a:r>
              <a:rPr lang="cs-CZ" dirty="0" smtClean="0"/>
              <a:t>Její kvalita se zhoršuje také účinky hnojiv a kyselých dešťů</a:t>
            </a:r>
          </a:p>
          <a:p>
            <a:r>
              <a:rPr lang="cs-CZ" dirty="0" smtClean="0"/>
              <a:t>V některých oblastech neporušené přírody a větších hloubkách může být voda velmi kvalitní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Slaný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cs-CZ" dirty="0" smtClean="0"/>
              <a:t>Podzemní voda </a:t>
            </a:r>
            <a:endParaRPr lang="cs-CZ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97277"/>
            <a:ext cx="8229600" cy="4331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ovéPole 3"/>
          <p:cNvSpPr txBox="1"/>
          <p:nvPr/>
        </p:nvSpPr>
        <p:spPr>
          <a:xfrm>
            <a:off x="3203848" y="2060848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Pramen</a:t>
            </a:r>
            <a:endParaRPr lang="cs-CZ" sz="20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4860032" y="3861048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Voda v podzemí</a:t>
            </a:r>
            <a:endParaRPr lang="cs-CZ" sz="2000" b="1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Slaný</a:t>
            </a:r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7596336" y="609329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Obr.1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cs-CZ" dirty="0" smtClean="0"/>
              <a:t>Povrchová voda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voda z řek, potoků, jezer a nádrží</a:t>
            </a:r>
          </a:p>
          <a:p>
            <a:r>
              <a:rPr lang="cs-CZ" dirty="0" smtClean="0"/>
              <a:t>Používá se jako zdroj pitné vody vzhledem k nedostatku podzemních vod</a:t>
            </a:r>
          </a:p>
          <a:p>
            <a:r>
              <a:rPr lang="cs-CZ" dirty="0" smtClean="0"/>
              <a:t>Kvalita povrchových vod se může velmi lišit nebo se zhoršovat</a:t>
            </a:r>
          </a:p>
          <a:p>
            <a:r>
              <a:rPr lang="cs-CZ" dirty="0" smtClean="0"/>
              <a:t>Obsahuje bakterie, organické sloučeniny dusičnany a další látky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Slaný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cs-CZ" dirty="0" smtClean="0"/>
              <a:t>Povrchová voda</a:t>
            </a:r>
            <a:endParaRPr lang="cs-CZ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5303" y="1600200"/>
            <a:ext cx="819339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ovéPole 3"/>
          <p:cNvSpPr txBox="1"/>
          <p:nvPr/>
        </p:nvSpPr>
        <p:spPr>
          <a:xfrm>
            <a:off x="4211960" y="2204864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Povrchová voda</a:t>
            </a:r>
            <a:endParaRPr lang="cs-CZ" sz="20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5940152" y="5013176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Podzemí</a:t>
            </a:r>
            <a:endParaRPr lang="cs-CZ" sz="2000" b="1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Slaný</a:t>
            </a:r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7668344" y="616530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cs-CZ" dirty="0" smtClean="0"/>
              <a:t>Vodu dále rozdělujeme podle normy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Pitná voda – je nejkvalitnější, zdravotně zabezpečená voda</a:t>
            </a:r>
          </a:p>
          <a:p>
            <a:r>
              <a:rPr lang="cs-CZ" dirty="0" smtClean="0"/>
              <a:t>Užitková voda -  je stejně zdravotně nezávadná voda jako pitná, avšak nejsou tak přísné požadavky na její fyzikální a další vlastnosti a není určena k pití a vaření</a:t>
            </a:r>
          </a:p>
          <a:p>
            <a:r>
              <a:rPr lang="cs-CZ" dirty="0" smtClean="0"/>
              <a:t>Provozní voda je určena pro různé provozní, dílenské, výrobní účely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Slaný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cs-CZ" dirty="0" smtClean="0"/>
              <a:t>Kontrolní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 základě získaných poznatků uveďte jaké znáte zdroje vod, jaká je jejich kvalita, rozdělení vod podle normy a použití vody</a:t>
            </a:r>
          </a:p>
          <a:p>
            <a:r>
              <a:rPr lang="cs-CZ" dirty="0" smtClean="0"/>
              <a:t>Která voda je nejkvalitnější a jak říkáme že je zabezpečena </a:t>
            </a:r>
          </a:p>
          <a:p>
            <a:r>
              <a:rPr lang="cs-CZ" dirty="0" smtClean="0"/>
              <a:t>Uveďte různé poznatky o vodě které již máte z předchozích zkušeností, z předchozí školy a každodenního života 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Slaný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393</Words>
  <Application>Microsoft Office PowerPoint</Application>
  <PresentationFormat>Předvádění na obrazovce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Snímek 1</vt:lpstr>
      <vt:lpstr>Zdroje vody</vt:lpstr>
      <vt:lpstr>Zdroje vody</vt:lpstr>
      <vt:lpstr>Podzemní voda</vt:lpstr>
      <vt:lpstr>Podzemní voda </vt:lpstr>
      <vt:lpstr>Povrchová voda</vt:lpstr>
      <vt:lpstr>Povrchová voda</vt:lpstr>
      <vt:lpstr>Vodu dále rozdělujeme podle normy</vt:lpstr>
      <vt:lpstr>Kontrolní otázky</vt:lpstr>
      <vt:lpstr>Odpovědi</vt:lpstr>
      <vt:lpstr>Odkazy</vt:lpstr>
      <vt:lpstr>Konec prezentace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Zdroje vody</dc:title>
  <dc:creator>admin</dc:creator>
  <cp:lastModifiedBy>Hana</cp:lastModifiedBy>
  <cp:revision>27</cp:revision>
  <dcterms:created xsi:type="dcterms:W3CDTF">2012-12-06T20:16:32Z</dcterms:created>
  <dcterms:modified xsi:type="dcterms:W3CDTF">2013-07-10T06:24:21Z</dcterms:modified>
</cp:coreProperties>
</file>