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256" r:id="rId3"/>
    <p:sldId id="257" r:id="rId4"/>
    <p:sldId id="278" r:id="rId5"/>
    <p:sldId id="269" r:id="rId6"/>
    <p:sldId id="271" r:id="rId7"/>
    <p:sldId id="272" r:id="rId8"/>
    <p:sldId id="273" r:id="rId9"/>
    <p:sldId id="276" r:id="rId10"/>
    <p:sldId id="259" r:id="rId11"/>
    <p:sldId id="279" r:id="rId12"/>
    <p:sldId id="26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65D71-94D8-4921-BE8D-6C1FBAE44059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03EB0-9203-496F-98AD-C307A018E6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03EB0-9203-496F-98AD-C307A018E6B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F656-54E2-446C-B0B4-13B57CB363A3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C62A-8398-4813-BF38-1C39CE063F41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5786-8AFB-49A9-8916-8E1AC01A87A3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5CB3-21FC-4369-8149-3E7957B9D60F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9C2-A140-4960-BCC4-50F78DD9FABE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662B-4B2A-40EB-9D69-673A455B2851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72C6-237B-4F6F-BD05-D9D1710DC952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4111-C9C9-4803-9A54-B07A16E42905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9647-E07E-48CC-8072-A03AF69CA5E1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C797-3A1B-4DEA-8FB4-1235A29DED2F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5056-5EFA-4B49-85A3-04AAB3B1847D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71A43-186F-4DBF-B20F-8AB859CE5F68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Integrovaná střední škola, Slaný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0420-154F-467F-B83B-0382EDECED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tabLst>
                <a:tab pos="2068513" algn="l"/>
              </a:tabLst>
            </a:pPr>
            <a:r>
              <a:rPr lang="cs-CZ" sz="1800" b="1" dirty="0" smtClean="0"/>
              <a:t>Označení materiálu:</a:t>
            </a:r>
            <a:r>
              <a:rPr lang="cs-CZ" sz="1800" dirty="0" smtClean="0"/>
              <a:t> 	</a:t>
            </a:r>
            <a:r>
              <a:rPr lang="cs-CZ" sz="1800" dirty="0" smtClean="0"/>
              <a:t> VY_32_INOVACE_ZMAJA_VODARENSTVI_18</a:t>
            </a:r>
            <a:r>
              <a:rPr lang="cs-CZ" sz="1800" dirty="0" smtClean="0"/>
              <a:t>	 </a:t>
            </a:r>
          </a:p>
          <a:p>
            <a:pPr marL="0" indent="0">
              <a:buNone/>
              <a:tabLst>
                <a:tab pos="2068513" algn="l"/>
              </a:tabLst>
            </a:pPr>
            <a:r>
              <a:rPr lang="cs-CZ" sz="1800" b="1" dirty="0" smtClean="0"/>
              <a:t>Název materiálu:</a:t>
            </a:r>
            <a:r>
              <a:rPr lang="cs-CZ" sz="1800" dirty="0" smtClean="0"/>
              <a:t>	</a:t>
            </a:r>
            <a:r>
              <a:rPr lang="cs-CZ" sz="1800" i="1" dirty="0" smtClean="0"/>
              <a:t>Technologické </a:t>
            </a:r>
            <a:r>
              <a:rPr lang="cs-CZ" sz="1800" i="1" dirty="0" smtClean="0"/>
              <a:t>vlastnosti materiálů</a:t>
            </a:r>
            <a:r>
              <a:rPr lang="cs-CZ" sz="1800" dirty="0" smtClean="0"/>
              <a:t>	</a:t>
            </a:r>
          </a:p>
          <a:p>
            <a:pPr marL="0" indent="0">
              <a:buNone/>
              <a:tabLst>
                <a:tab pos="2068513" algn="l"/>
              </a:tabLst>
            </a:pPr>
            <a:r>
              <a:rPr lang="cs-CZ" sz="1800" b="1" dirty="0" smtClean="0"/>
              <a:t>Tematická oblast:</a:t>
            </a:r>
            <a:r>
              <a:rPr lang="cs-CZ" sz="1800" dirty="0" smtClean="0"/>
              <a:t>	Vodárenství – 1. ročník instalatér</a:t>
            </a:r>
          </a:p>
          <a:p>
            <a:pPr marL="0" indent="0">
              <a:buNone/>
              <a:tabLst>
                <a:tab pos="2068513" algn="l"/>
              </a:tabLst>
            </a:pPr>
            <a:r>
              <a:rPr lang="cs-CZ" sz="1800" b="1" dirty="0" smtClean="0"/>
              <a:t>Anotace</a:t>
            </a:r>
            <a:r>
              <a:rPr lang="cs-CZ" sz="1800" b="1" dirty="0" smtClean="0"/>
              <a:t>:</a:t>
            </a:r>
            <a:r>
              <a:rPr lang="cs-CZ" sz="1800" dirty="0" smtClean="0"/>
              <a:t>	</a:t>
            </a:r>
            <a:r>
              <a:rPr lang="cs-CZ" sz="1800" i="1" dirty="0" smtClean="0"/>
              <a:t>P</a:t>
            </a:r>
            <a:r>
              <a:rPr lang="en-US" sz="1800" i="1" dirty="0" err="1" smtClean="0"/>
              <a:t>rezentace</a:t>
            </a:r>
            <a:r>
              <a:rPr lang="en-US" sz="1800" i="1" dirty="0" smtClean="0"/>
              <a:t> </a:t>
            </a:r>
            <a:r>
              <a:rPr lang="cs-CZ" sz="1800" i="1" dirty="0" smtClean="0"/>
              <a:t>uvádí  technologické vlastnosti materiálů a jejich charakteristiky</a:t>
            </a:r>
            <a:endParaRPr lang="cs-CZ" sz="1800" dirty="0" smtClean="0"/>
          </a:p>
          <a:p>
            <a:pPr marL="0" indent="0">
              <a:buNone/>
              <a:tabLst>
                <a:tab pos="2068513" algn="l"/>
              </a:tabLst>
            </a:pPr>
            <a:r>
              <a:rPr lang="cs-CZ" sz="1800" b="1" dirty="0" smtClean="0"/>
              <a:t>Očekávaný výstup:</a:t>
            </a:r>
            <a:r>
              <a:rPr lang="cs-CZ" sz="1800" dirty="0" smtClean="0"/>
              <a:t>	</a:t>
            </a:r>
            <a:r>
              <a:rPr lang="cs-CZ" sz="1800" i="1" dirty="0" smtClean="0"/>
              <a:t>Žák  </a:t>
            </a:r>
            <a:r>
              <a:rPr lang="cs-CZ" sz="1800" i="1" dirty="0" smtClean="0"/>
              <a:t>popíše na příkladech jednotlivé  technologické vlastnosti materiálů</a:t>
            </a:r>
            <a:r>
              <a:rPr lang="en-US" sz="1800" i="1" dirty="0" smtClean="0"/>
              <a:t> </a:t>
            </a:r>
            <a:endParaRPr lang="cs-CZ" sz="1800" dirty="0" smtClean="0"/>
          </a:p>
          <a:p>
            <a:pPr marL="0" indent="0">
              <a:buNone/>
              <a:tabLst>
                <a:tab pos="2068513" algn="l"/>
              </a:tabLst>
            </a:pPr>
            <a:r>
              <a:rPr lang="cs-CZ" sz="1800" b="1" dirty="0" smtClean="0"/>
              <a:t>Klíčová slova:	</a:t>
            </a:r>
            <a:r>
              <a:rPr lang="cs-CZ" sz="1800" i="1" dirty="0" smtClean="0"/>
              <a:t>technologické </a:t>
            </a:r>
            <a:r>
              <a:rPr lang="cs-CZ" sz="1800" i="1" dirty="0" smtClean="0"/>
              <a:t>vlastnosti materiálů, tvárnost,  slévatelnost, svařitelnost, 	</a:t>
            </a:r>
            <a:r>
              <a:rPr lang="cs-CZ" sz="1800" i="1" dirty="0" smtClean="0"/>
              <a:t>obrobitelnost</a:t>
            </a:r>
            <a:r>
              <a:rPr lang="cs-CZ" sz="1800" i="1" dirty="0" smtClean="0"/>
              <a:t>, odolnost proti opotřebení</a:t>
            </a:r>
            <a:endParaRPr lang="cs-CZ" sz="1800" dirty="0" smtClean="0"/>
          </a:p>
          <a:p>
            <a:pPr marL="0" indent="0">
              <a:buNone/>
              <a:tabLst>
                <a:tab pos="2068513" algn="l"/>
              </a:tabLst>
            </a:pPr>
            <a:r>
              <a:rPr lang="cs-CZ" sz="1800" b="1" dirty="0" smtClean="0"/>
              <a:t>Metodika</a:t>
            </a:r>
            <a:r>
              <a:rPr lang="cs-CZ" sz="1800" b="1" dirty="0" smtClean="0"/>
              <a:t>:	</a:t>
            </a:r>
            <a:r>
              <a:rPr lang="en-US" sz="1800" dirty="0" err="1" smtClean="0"/>
              <a:t>Slouží</a:t>
            </a:r>
            <a:r>
              <a:rPr lang="en-US" sz="1800" dirty="0" smtClean="0"/>
              <a:t> </a:t>
            </a:r>
            <a:r>
              <a:rPr lang="en-US" sz="1800" dirty="0" err="1" smtClean="0"/>
              <a:t>jako</a:t>
            </a:r>
            <a:r>
              <a:rPr lang="en-US" sz="1800" dirty="0" smtClean="0"/>
              <a:t> </a:t>
            </a:r>
            <a:r>
              <a:rPr lang="en-US" sz="1800" dirty="0" err="1" smtClean="0"/>
              <a:t>podklad</a:t>
            </a:r>
            <a:r>
              <a:rPr lang="en-US" sz="1800" dirty="0" smtClean="0"/>
              <a:t> pro </a:t>
            </a:r>
            <a:r>
              <a:rPr lang="en-US" sz="1800" dirty="0" err="1" smtClean="0"/>
              <a:t>žáky</a:t>
            </a:r>
            <a:r>
              <a:rPr lang="en-US" sz="1800" dirty="0" smtClean="0"/>
              <a:t> k </a:t>
            </a:r>
            <a:r>
              <a:rPr lang="en-US" sz="1800" dirty="0" err="1" smtClean="0"/>
              <a:t>procvičování</a:t>
            </a:r>
            <a:r>
              <a:rPr lang="en-US" sz="1800" dirty="0" smtClean="0"/>
              <a:t> v </a:t>
            </a:r>
            <a:r>
              <a:rPr lang="en-US" sz="1800" dirty="0" err="1" smtClean="0"/>
              <a:t>návaznosti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předcházející</a:t>
            </a:r>
            <a:r>
              <a:rPr lang="en-US" sz="1800" dirty="0" smtClean="0"/>
              <a:t> </a:t>
            </a:r>
            <a:r>
              <a:rPr lang="cs-CZ" sz="1800" dirty="0" smtClean="0"/>
              <a:t>	</a:t>
            </a:r>
            <a:r>
              <a:rPr lang="en-US" sz="1800" dirty="0" err="1" smtClean="0"/>
              <a:t>výklad</a:t>
            </a:r>
            <a:r>
              <a:rPr lang="en-US" sz="1800" dirty="0" smtClean="0"/>
              <a:t>. </a:t>
            </a:r>
            <a:r>
              <a:rPr lang="en-US" sz="1800" dirty="0" err="1" smtClean="0"/>
              <a:t>Lze</a:t>
            </a:r>
            <a:r>
              <a:rPr lang="en-US" sz="1800" dirty="0" smtClean="0"/>
              <a:t> </a:t>
            </a:r>
            <a:r>
              <a:rPr lang="en-US" sz="1800" dirty="0" err="1" smtClean="0"/>
              <a:t>rozeslat</a:t>
            </a:r>
            <a:r>
              <a:rPr lang="en-US" sz="1800" dirty="0" smtClean="0"/>
              <a:t> </a:t>
            </a:r>
            <a:r>
              <a:rPr lang="en-US" sz="1800" dirty="0" err="1" smtClean="0"/>
              <a:t>žákům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elektronicky</a:t>
            </a:r>
            <a:r>
              <a:rPr lang="en-US" sz="1800" dirty="0" smtClean="0"/>
              <a:t> </a:t>
            </a:r>
            <a:r>
              <a:rPr lang="en-US" sz="1800" dirty="0" err="1" smtClean="0"/>
              <a:t>či</a:t>
            </a:r>
            <a:r>
              <a:rPr lang="en-US" sz="1800" dirty="0" smtClean="0"/>
              <a:t> </a:t>
            </a:r>
            <a:r>
              <a:rPr lang="en-US" sz="1800" dirty="0" err="1" smtClean="0"/>
              <a:t>elektronicky</a:t>
            </a:r>
            <a:r>
              <a:rPr lang="en-US" sz="1800" dirty="0" smtClean="0"/>
              <a:t> </a:t>
            </a:r>
            <a:r>
              <a:rPr lang="en-US" sz="1800" dirty="0" err="1" smtClean="0"/>
              <a:t>prezentovat</a:t>
            </a:r>
            <a:r>
              <a:rPr lang="en-US" sz="1800" dirty="0" smtClean="0"/>
              <a:t> </a:t>
            </a:r>
            <a:r>
              <a:rPr lang="en-US" sz="1800" dirty="0" err="1" smtClean="0"/>
              <a:t>ve</a:t>
            </a:r>
            <a:r>
              <a:rPr lang="en-US" sz="1800" dirty="0" smtClean="0"/>
              <a:t> </a:t>
            </a:r>
            <a:r>
              <a:rPr lang="cs-CZ" sz="1800" dirty="0" smtClean="0"/>
              <a:t>	</a:t>
            </a:r>
            <a:r>
              <a:rPr lang="en-US" sz="1800" dirty="0" err="1" smtClean="0"/>
              <a:t>výuce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marL="0" indent="0">
              <a:buNone/>
              <a:tabLst>
                <a:tab pos="2068513" algn="l"/>
              </a:tabLst>
            </a:pPr>
            <a:r>
              <a:rPr lang="cs-CZ" sz="1800" b="1" dirty="0" smtClean="0"/>
              <a:t>Obor:</a:t>
            </a:r>
            <a:r>
              <a:rPr lang="cs-CZ" sz="1800" dirty="0" smtClean="0"/>
              <a:t>	</a:t>
            </a:r>
            <a:r>
              <a:rPr lang="cs-CZ" sz="1800" i="1" dirty="0" smtClean="0"/>
              <a:t>Instalatér</a:t>
            </a:r>
            <a:r>
              <a:rPr lang="cs-CZ" sz="1800" dirty="0" smtClean="0"/>
              <a:t> </a:t>
            </a:r>
          </a:p>
          <a:p>
            <a:pPr marL="0" indent="0">
              <a:buNone/>
              <a:tabLst>
                <a:tab pos="2068513" algn="l"/>
              </a:tabLst>
            </a:pPr>
            <a:r>
              <a:rPr lang="cs-CZ" sz="1800" b="1" dirty="0" smtClean="0"/>
              <a:t>Ročník:</a:t>
            </a:r>
            <a:r>
              <a:rPr lang="cs-CZ" sz="1800" dirty="0" smtClean="0"/>
              <a:t>	</a:t>
            </a:r>
            <a:r>
              <a:rPr lang="cs-CZ" sz="1800" i="1" dirty="0" smtClean="0"/>
              <a:t>1</a:t>
            </a:r>
            <a:r>
              <a:rPr lang="cs-CZ" sz="1800" dirty="0" smtClean="0"/>
              <a:t>. </a:t>
            </a:r>
          </a:p>
          <a:p>
            <a:pPr marL="0" indent="0">
              <a:buNone/>
              <a:tabLst>
                <a:tab pos="2068513" algn="l"/>
              </a:tabLst>
            </a:pPr>
            <a:r>
              <a:rPr lang="cs-CZ" sz="1800" b="1" dirty="0" smtClean="0"/>
              <a:t>Autor</a:t>
            </a:r>
            <a:r>
              <a:rPr lang="cs-CZ" sz="1800" b="1" dirty="0" smtClean="0"/>
              <a:t>:</a:t>
            </a:r>
            <a:r>
              <a:rPr lang="cs-CZ" sz="1800" dirty="0" smtClean="0"/>
              <a:t>  	</a:t>
            </a:r>
            <a:r>
              <a:rPr lang="cs-CZ" sz="1800" dirty="0" smtClean="0"/>
              <a:t>Mgr. Jan Zmátlík</a:t>
            </a:r>
            <a:endParaRPr lang="cs-CZ" sz="1800" dirty="0" smtClean="0"/>
          </a:p>
          <a:p>
            <a:pPr marL="0" indent="0">
              <a:buNone/>
              <a:tabLst>
                <a:tab pos="2068513" algn="l"/>
              </a:tabLst>
            </a:pPr>
            <a:r>
              <a:rPr lang="cs-CZ" sz="1800" b="1" dirty="0" smtClean="0"/>
              <a:t>Zpracováno dne: 	</a:t>
            </a:r>
            <a:r>
              <a:rPr lang="cs-CZ" sz="1800" dirty="0" smtClean="0"/>
              <a:t>16.10.2012</a:t>
            </a:r>
            <a:endParaRPr lang="cs-CZ" sz="1800" dirty="0" smtClean="0"/>
          </a:p>
          <a:p>
            <a:pPr marL="0" indent="0">
              <a:buNone/>
              <a:tabLst>
                <a:tab pos="2068513" algn="l"/>
              </a:tabLst>
            </a:pPr>
            <a:r>
              <a:rPr lang="cs-CZ" sz="1800" dirty="0" smtClean="0"/>
              <a:t> </a:t>
            </a:r>
          </a:p>
          <a:p>
            <a:pPr marL="0" indent="0">
              <a:buNone/>
              <a:tabLst>
                <a:tab pos="2068513" algn="l"/>
              </a:tabLst>
            </a:pPr>
            <a:r>
              <a:rPr lang="en-US" sz="1800" dirty="0" err="1" smtClean="0"/>
              <a:t>Prohlašuji</a:t>
            </a:r>
            <a:r>
              <a:rPr lang="en-US" sz="1800" dirty="0" smtClean="0"/>
              <a:t>, </a:t>
            </a:r>
            <a:r>
              <a:rPr lang="en-US" sz="1800" dirty="0" err="1" smtClean="0"/>
              <a:t>že</a:t>
            </a:r>
            <a:r>
              <a:rPr lang="en-US" sz="1800" dirty="0" smtClean="0"/>
              <a:t> </a:t>
            </a:r>
            <a:r>
              <a:rPr lang="en-US" sz="1800" dirty="0" err="1" smtClean="0"/>
              <a:t>při</a:t>
            </a:r>
            <a:r>
              <a:rPr lang="en-US" sz="1800" dirty="0" smtClean="0"/>
              <a:t> </a:t>
            </a:r>
            <a:r>
              <a:rPr lang="en-US" sz="1800" dirty="0" err="1" smtClean="0"/>
              <a:t>tvorbě</a:t>
            </a:r>
            <a:r>
              <a:rPr lang="en-US" sz="1800" dirty="0" smtClean="0"/>
              <a:t> </a:t>
            </a:r>
            <a:r>
              <a:rPr lang="en-US" sz="1800" dirty="0" err="1" smtClean="0"/>
              <a:t>výukového</a:t>
            </a:r>
            <a:r>
              <a:rPr lang="en-US" sz="1800" dirty="0" smtClean="0"/>
              <a:t> </a:t>
            </a:r>
            <a:r>
              <a:rPr lang="en-US" sz="1800" dirty="0" err="1" smtClean="0"/>
              <a:t>materiálu</a:t>
            </a:r>
            <a:r>
              <a:rPr lang="en-US" sz="1800" dirty="0" smtClean="0"/>
              <a:t> </a:t>
            </a:r>
            <a:r>
              <a:rPr lang="en-US" sz="1800" dirty="0" err="1" smtClean="0"/>
              <a:t>jsem</a:t>
            </a:r>
            <a:r>
              <a:rPr lang="en-US" sz="1800" dirty="0" smtClean="0"/>
              <a:t> </a:t>
            </a:r>
            <a:r>
              <a:rPr lang="en-US" sz="1800" dirty="0" err="1" smtClean="0"/>
              <a:t>respektoval</a:t>
            </a:r>
            <a:r>
              <a:rPr lang="en-US" sz="1800" dirty="0" smtClean="0"/>
              <a:t>(a) </a:t>
            </a:r>
            <a:r>
              <a:rPr lang="en-US" sz="1800" dirty="0" err="1" smtClean="0"/>
              <a:t>všeobecně</a:t>
            </a:r>
            <a:r>
              <a:rPr lang="en-US" sz="1800" dirty="0" smtClean="0"/>
              <a:t> </a:t>
            </a:r>
            <a:r>
              <a:rPr lang="en-US" sz="1800" dirty="0" err="1" smtClean="0"/>
              <a:t>užívané</a:t>
            </a:r>
            <a:r>
              <a:rPr lang="en-US" sz="1800" dirty="0" smtClean="0"/>
              <a:t> </a:t>
            </a:r>
            <a:r>
              <a:rPr lang="en-US" sz="1800" dirty="0" err="1" smtClean="0"/>
              <a:t>právní</a:t>
            </a:r>
            <a:r>
              <a:rPr lang="en-US" sz="1800" dirty="0" smtClean="0"/>
              <a:t> a </a:t>
            </a:r>
            <a:r>
              <a:rPr lang="en-US" sz="1800" dirty="0" err="1" smtClean="0"/>
              <a:t>morální</a:t>
            </a:r>
            <a:r>
              <a:rPr lang="en-US" sz="1800" dirty="0" smtClean="0"/>
              <a:t> </a:t>
            </a:r>
            <a:r>
              <a:rPr lang="en-US" sz="1800" dirty="0" err="1" smtClean="0"/>
              <a:t>zvyklosti</a:t>
            </a:r>
            <a:r>
              <a:rPr lang="en-US" sz="1800" dirty="0" smtClean="0"/>
              <a:t>, </a:t>
            </a:r>
            <a:r>
              <a:rPr lang="en-US" sz="1800" dirty="0" err="1" smtClean="0"/>
              <a:t>autorská</a:t>
            </a:r>
            <a:r>
              <a:rPr lang="en-US" sz="1800" dirty="0" smtClean="0"/>
              <a:t> a </a:t>
            </a:r>
            <a:r>
              <a:rPr lang="en-US" sz="1800" dirty="0" err="1" smtClean="0"/>
              <a:t>jiná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</a:t>
            </a:r>
            <a:r>
              <a:rPr lang="en-US" sz="1800" dirty="0" err="1" smtClean="0"/>
              <a:t>třetích</a:t>
            </a:r>
            <a:r>
              <a:rPr lang="en-US" sz="1800" dirty="0" smtClean="0"/>
              <a:t> </a:t>
            </a:r>
            <a:r>
              <a:rPr lang="en-US" sz="1800" dirty="0" err="1" smtClean="0"/>
              <a:t>osob</a:t>
            </a:r>
            <a:r>
              <a:rPr lang="en-US" sz="1800" dirty="0" smtClean="0"/>
              <a:t>, </a:t>
            </a:r>
            <a:r>
              <a:rPr lang="en-US" sz="1800" dirty="0" err="1" smtClean="0"/>
              <a:t>zejména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</a:t>
            </a:r>
            <a:r>
              <a:rPr lang="en-US" sz="1800" dirty="0" err="1" smtClean="0"/>
              <a:t>duševního</a:t>
            </a:r>
            <a:r>
              <a:rPr lang="en-US" sz="1800" dirty="0" smtClean="0"/>
              <a:t> </a:t>
            </a:r>
            <a:r>
              <a:rPr lang="en-US" sz="1800" dirty="0" err="1" smtClean="0"/>
              <a:t>vlastnictví</a:t>
            </a:r>
            <a:r>
              <a:rPr lang="en-US" sz="1800" dirty="0" smtClean="0"/>
              <a:t> (</a:t>
            </a:r>
            <a:r>
              <a:rPr lang="en-US" sz="1800" dirty="0" err="1" smtClean="0"/>
              <a:t>např</a:t>
            </a:r>
            <a:r>
              <a:rPr lang="en-US" sz="1800" dirty="0" smtClean="0"/>
              <a:t>.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k </a:t>
            </a:r>
            <a:r>
              <a:rPr lang="en-US" sz="1800" dirty="0" err="1" smtClean="0"/>
              <a:t>obchodní</a:t>
            </a:r>
            <a:r>
              <a:rPr lang="en-US" sz="1800" dirty="0" smtClean="0"/>
              <a:t> </a:t>
            </a:r>
            <a:r>
              <a:rPr lang="en-US" sz="1800" dirty="0" err="1" smtClean="0"/>
              <a:t>firmě</a:t>
            </a:r>
            <a:r>
              <a:rPr lang="en-US" sz="1800" dirty="0" smtClean="0"/>
              <a:t>, </a:t>
            </a:r>
            <a:r>
              <a:rPr lang="en-US" sz="1800" dirty="0" err="1" smtClean="0"/>
              <a:t>autorská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k software, k </a:t>
            </a:r>
            <a:r>
              <a:rPr lang="en-US" sz="1800" dirty="0" err="1" smtClean="0"/>
              <a:t>filmovým</a:t>
            </a:r>
            <a:r>
              <a:rPr lang="en-US" sz="1800" dirty="0" smtClean="0"/>
              <a:t>, </a:t>
            </a:r>
            <a:r>
              <a:rPr lang="en-US" sz="1800" dirty="0" err="1" smtClean="0"/>
              <a:t>hudebním</a:t>
            </a:r>
            <a:r>
              <a:rPr lang="en-US" sz="1800" dirty="0" smtClean="0"/>
              <a:t> a </a:t>
            </a:r>
            <a:r>
              <a:rPr lang="en-US" sz="1800" dirty="0" err="1" smtClean="0"/>
              <a:t>fotografickým</a:t>
            </a:r>
            <a:r>
              <a:rPr lang="en-US" sz="1800" dirty="0" smtClean="0"/>
              <a:t> </a:t>
            </a:r>
            <a:r>
              <a:rPr lang="en-US" sz="1800" dirty="0" err="1" smtClean="0"/>
              <a:t>dílům</a:t>
            </a:r>
            <a:r>
              <a:rPr lang="en-US" sz="1800" dirty="0" smtClean="0"/>
              <a:t> </a:t>
            </a:r>
            <a:r>
              <a:rPr lang="en-US" sz="1800" dirty="0" err="1" smtClean="0"/>
              <a:t>nebo</a:t>
            </a:r>
            <a:r>
              <a:rPr lang="en-US" sz="1800" dirty="0" smtClean="0"/>
              <a:t> </a:t>
            </a:r>
            <a:r>
              <a:rPr lang="en-US" sz="1800" dirty="0" err="1" smtClean="0"/>
              <a:t>práva</a:t>
            </a:r>
            <a:r>
              <a:rPr lang="en-US" sz="1800" dirty="0" smtClean="0"/>
              <a:t> k </a:t>
            </a:r>
            <a:r>
              <a:rPr lang="en-US" sz="1800" dirty="0" err="1" smtClean="0"/>
              <a:t>ochranným</a:t>
            </a:r>
            <a:r>
              <a:rPr lang="en-US" sz="1800" dirty="0" smtClean="0"/>
              <a:t> </a:t>
            </a:r>
            <a:r>
              <a:rPr lang="en-US" sz="1800" dirty="0" err="1" smtClean="0"/>
              <a:t>známkám</a:t>
            </a:r>
            <a:r>
              <a:rPr lang="en-US" sz="1800" dirty="0" smtClean="0"/>
              <a:t>) </a:t>
            </a:r>
            <a:r>
              <a:rPr lang="en-US" sz="1800" dirty="0" err="1" smtClean="0"/>
              <a:t>dle</a:t>
            </a:r>
            <a:r>
              <a:rPr lang="en-US" sz="1800" dirty="0" smtClean="0"/>
              <a:t> </a:t>
            </a:r>
            <a:r>
              <a:rPr lang="en-US" sz="1800" dirty="0" err="1" smtClean="0"/>
              <a:t>zákona</a:t>
            </a:r>
            <a:r>
              <a:rPr lang="en-US" sz="1800" dirty="0" smtClean="0"/>
              <a:t> 121/2000 Sb. (</a:t>
            </a:r>
            <a:r>
              <a:rPr lang="en-US" sz="1800" dirty="0" err="1" smtClean="0"/>
              <a:t>autorský</a:t>
            </a:r>
            <a:r>
              <a:rPr lang="en-US" sz="1800" dirty="0" smtClean="0"/>
              <a:t> </a:t>
            </a:r>
            <a:r>
              <a:rPr lang="en-US" sz="1800" dirty="0" err="1" smtClean="0"/>
              <a:t>zákon</a:t>
            </a:r>
            <a:r>
              <a:rPr lang="en-US" sz="1800" dirty="0" smtClean="0"/>
              <a:t>). </a:t>
            </a:r>
            <a:r>
              <a:rPr lang="en-US" sz="1800" dirty="0" err="1" smtClean="0"/>
              <a:t>Nesu</a:t>
            </a:r>
            <a:r>
              <a:rPr lang="en-US" sz="1800" dirty="0" smtClean="0"/>
              <a:t> </a:t>
            </a:r>
            <a:r>
              <a:rPr lang="en-US" sz="1800" dirty="0" err="1" smtClean="0"/>
              <a:t>veškerou</a:t>
            </a:r>
            <a:r>
              <a:rPr lang="en-US" sz="1800" dirty="0" smtClean="0"/>
              <a:t> </a:t>
            </a:r>
            <a:r>
              <a:rPr lang="en-US" sz="1800" dirty="0" err="1" smtClean="0"/>
              <a:t>právní</a:t>
            </a:r>
            <a:r>
              <a:rPr lang="en-US" sz="1800" dirty="0" smtClean="0"/>
              <a:t> </a:t>
            </a:r>
            <a:r>
              <a:rPr lang="en-US" sz="1800" dirty="0" err="1" smtClean="0"/>
              <a:t>odpovědnost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obsah</a:t>
            </a:r>
            <a:r>
              <a:rPr lang="en-US" sz="1800" dirty="0" smtClean="0"/>
              <a:t> a </a:t>
            </a:r>
            <a:r>
              <a:rPr lang="en-US" sz="1800" dirty="0" err="1" smtClean="0"/>
              <a:t>původ</a:t>
            </a:r>
            <a:r>
              <a:rPr lang="en-US" sz="1800" dirty="0" smtClean="0"/>
              <a:t> </a:t>
            </a:r>
            <a:r>
              <a:rPr lang="en-US" sz="1800" dirty="0" err="1" smtClean="0"/>
              <a:t>svého</a:t>
            </a:r>
            <a:r>
              <a:rPr lang="en-US" sz="1800" dirty="0" smtClean="0"/>
              <a:t> </a:t>
            </a:r>
            <a:r>
              <a:rPr lang="en-US" sz="1800" dirty="0" err="1" smtClean="0"/>
              <a:t>díla</a:t>
            </a:r>
            <a:r>
              <a:rPr lang="en-US" sz="1800" dirty="0" smtClean="0"/>
              <a:t>.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Integrovaná střední škola, Slaný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624" y="188640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1. Mezi jaké vlastnosti patří slévatelnost a obrobitelnost?</a:t>
            </a:r>
          </a:p>
          <a:p>
            <a:pPr>
              <a:buNone/>
            </a:pPr>
            <a:r>
              <a:rPr lang="cs-CZ" dirty="0" smtClean="0"/>
              <a:t>2. Jaký spoj docílíme svářením?</a:t>
            </a:r>
          </a:p>
          <a:p>
            <a:pPr>
              <a:buNone/>
            </a:pPr>
            <a:r>
              <a:rPr lang="cs-CZ" dirty="0" smtClean="0"/>
              <a:t>3. Pro svařování ocelových trubek je vhodná jaká ocel?</a:t>
            </a:r>
          </a:p>
          <a:p>
            <a:pPr>
              <a:buNone/>
            </a:pPr>
            <a:r>
              <a:rPr lang="cs-CZ" dirty="0" smtClean="0"/>
              <a:t>4. Čím je obvykle způsobeno opotřebení materiálu?</a:t>
            </a:r>
          </a:p>
          <a:p>
            <a:pPr>
              <a:buNone/>
            </a:pPr>
            <a:r>
              <a:rPr lang="cs-CZ" dirty="0" smtClean="0"/>
              <a:t>5. Uveďte druhy technologických vlastností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dirty="0" smtClean="0"/>
              <a:t>Odpovědi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1. Slévatelnost a obrobitelnost patří mezi technologické vlastnosti</a:t>
            </a:r>
          </a:p>
          <a:p>
            <a:pPr>
              <a:buNone/>
            </a:pPr>
            <a:r>
              <a:rPr lang="cs-CZ" dirty="0" smtClean="0"/>
              <a:t>2. Svářením docílíme pevný, nerozebíratelný spoj </a:t>
            </a:r>
          </a:p>
          <a:p>
            <a:pPr>
              <a:buNone/>
            </a:pPr>
            <a:r>
              <a:rPr lang="cs-CZ" dirty="0" smtClean="0"/>
              <a:t>3. Pro svařování ocelových trubek je vhodná ocel se zaručenou svařitelností např. třídy 11 353</a:t>
            </a:r>
          </a:p>
          <a:p>
            <a:pPr>
              <a:buNone/>
            </a:pPr>
            <a:r>
              <a:rPr lang="cs-CZ" dirty="0" smtClean="0"/>
              <a:t>4. Opotřebení materiálu je obvykle způsobeno třením mezi tělesy  </a:t>
            </a:r>
          </a:p>
          <a:p>
            <a:pPr marL="514350" indent="-514350">
              <a:buNone/>
            </a:pPr>
            <a:r>
              <a:rPr lang="cs-CZ" dirty="0" smtClean="0"/>
              <a:t>5. Druhy technologických vlastností: tvárnost,</a:t>
            </a:r>
          </a:p>
          <a:p>
            <a:pPr marL="514350" indent="-514350">
              <a:buNone/>
            </a:pPr>
            <a:r>
              <a:rPr lang="cs-CZ" dirty="0" smtClean="0"/>
              <a:t>	slévatelnost, svařitelnost, obrobitelnost, odolnost proti opotřebení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Technologické </a:t>
            </a:r>
            <a:r>
              <a:rPr lang="cs-CZ" smtClean="0"/>
              <a:t>vlastnosti materiálů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Technologické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744416"/>
          </a:xfrm>
        </p:spPr>
        <p:txBody>
          <a:bodyPr>
            <a:normAutofit/>
          </a:bodyPr>
          <a:lstStyle/>
          <a:p>
            <a:r>
              <a:rPr lang="cs-CZ" dirty="0" smtClean="0"/>
              <a:t>Patří mezi důležité vlastnosti technických materiálů</a:t>
            </a:r>
          </a:p>
          <a:p>
            <a:r>
              <a:rPr lang="cs-CZ" dirty="0" smtClean="0"/>
              <a:t>Předurčují vhodnost materiálu k opracování</a:t>
            </a:r>
          </a:p>
          <a:p>
            <a:r>
              <a:rPr lang="cs-CZ" dirty="0" smtClean="0"/>
              <a:t>Význam technologických vlastností je zejména  pro výrobu a pro povrchové opracování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Technologické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/>
              <a:t>Jedná se o tyto vlastnosti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sz="3600" b="1" i="1" dirty="0" smtClean="0"/>
              <a:t>Tvárnost</a:t>
            </a:r>
          </a:p>
          <a:p>
            <a:pPr marL="514350" indent="-514350">
              <a:buAutoNum type="alphaLcParenR"/>
            </a:pPr>
            <a:r>
              <a:rPr lang="cs-CZ" sz="3600" b="1" i="1" dirty="0" smtClean="0"/>
              <a:t>Slévatelnost</a:t>
            </a:r>
          </a:p>
          <a:p>
            <a:pPr marL="514350" indent="-514350">
              <a:buAutoNum type="alphaLcParenR"/>
            </a:pPr>
            <a:r>
              <a:rPr lang="cs-CZ" sz="3600" b="1" i="1" dirty="0" smtClean="0"/>
              <a:t>Svařitelnost</a:t>
            </a:r>
          </a:p>
          <a:p>
            <a:pPr marL="514350" indent="-514350">
              <a:buAutoNum type="alphaLcParenR"/>
            </a:pPr>
            <a:r>
              <a:rPr lang="cs-CZ" sz="3600" b="1" i="1" dirty="0" smtClean="0"/>
              <a:t>Obrobitelnost</a:t>
            </a:r>
          </a:p>
          <a:p>
            <a:pPr marL="514350" indent="-514350">
              <a:buAutoNum type="alphaLcParenR"/>
            </a:pPr>
            <a:r>
              <a:rPr lang="cs-CZ" sz="3600" b="1" i="1" dirty="0" smtClean="0"/>
              <a:t>Odolnost proti opotřebení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Tvárnost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Tváření je častým způsobem výroby, při které je podstatou změna tvaru působení síly aniž by došlo k poškození materiálu nebo narušení jeho celistvosti</a:t>
            </a:r>
          </a:p>
          <a:p>
            <a:pPr algn="ctr"/>
            <a:r>
              <a:rPr lang="cs-CZ" b="1" dirty="0" smtClean="0"/>
              <a:t>Tvárnost</a:t>
            </a:r>
            <a:r>
              <a:rPr lang="cs-CZ" dirty="0" smtClean="0"/>
              <a:t> je možnost materiálu měnit tvar působením síly bez porušení materiálu</a:t>
            </a:r>
          </a:p>
          <a:p>
            <a:pPr algn="ctr">
              <a:buNone/>
            </a:pPr>
            <a:r>
              <a:rPr lang="cs-CZ" dirty="0" smtClean="0"/>
              <a:t>Materiály vhodné k tváření jsou např. ocel, hliník, měď nebo plasty</a:t>
            </a:r>
          </a:p>
          <a:p>
            <a:pPr algn="ctr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Slévatelnost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11349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/>
              <a:t>Slévatelnost</a:t>
            </a:r>
            <a:r>
              <a:rPr lang="cs-CZ" dirty="0" smtClean="0"/>
              <a:t> je schopnost některých materiálů po jejich roztavení v tekutém stavu vyplnit dutinu ve formě.</a:t>
            </a:r>
          </a:p>
          <a:p>
            <a:pPr algn="ctr">
              <a:buNone/>
            </a:pPr>
            <a:r>
              <a:rPr lang="cs-CZ" dirty="0" smtClean="0"/>
              <a:t>Sléváním vyhotovujeme výrobky – odlitky, které lze ještě dále opracovávat</a:t>
            </a:r>
          </a:p>
          <a:p>
            <a:pPr algn="ctr">
              <a:buNone/>
            </a:pPr>
            <a:r>
              <a:rPr lang="cs-CZ" dirty="0" smtClean="0"/>
              <a:t>V instalatérské praxi se jedná například o litinová článková otopná tělesa a litinové trouby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Svařitelnost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cs-CZ" dirty="0" smtClean="0"/>
              <a:t>Je vlastnost materiálu, která umožňuje jej roztavit a v tekutém stavu je pevně a nerozebíratelně spojit</a:t>
            </a:r>
          </a:p>
          <a:p>
            <a:pPr algn="ctr">
              <a:buNone/>
            </a:pPr>
            <a:r>
              <a:rPr lang="cs-CZ" b="1" dirty="0" smtClean="0"/>
              <a:t>Svařitelnost</a:t>
            </a:r>
            <a:r>
              <a:rPr lang="cs-CZ" dirty="0" smtClean="0"/>
              <a:t> je využívána v instalatérské praxi u oceli (např. ocelové trubky) a některých druhů plastů (plastové trubky – PP, PE, PB)</a:t>
            </a:r>
          </a:p>
          <a:p>
            <a:pPr algn="ctr">
              <a:buNone/>
            </a:pPr>
            <a:r>
              <a:rPr lang="cs-CZ" dirty="0" smtClean="0"/>
              <a:t>Svařují se zásadně </a:t>
            </a:r>
            <a:r>
              <a:rPr lang="cs-CZ" i="1" dirty="0" smtClean="0"/>
              <a:t>trubky z oceli </a:t>
            </a:r>
            <a:r>
              <a:rPr lang="cs-CZ" dirty="0" smtClean="0"/>
              <a:t>se zaručenou svařitelností označené na konci číslicí </a:t>
            </a:r>
            <a:r>
              <a:rPr lang="cs-CZ" dirty="0" smtClean="0">
                <a:solidFill>
                  <a:srgbClr val="FF0000"/>
                </a:solidFill>
              </a:rPr>
              <a:t>3</a:t>
            </a:r>
            <a:r>
              <a:rPr lang="cs-CZ" dirty="0" smtClean="0"/>
              <a:t>, 5, nebo 8 např. 11 35</a:t>
            </a:r>
            <a:r>
              <a:rPr lang="cs-CZ" b="1" dirty="0" smtClean="0">
                <a:solidFill>
                  <a:srgbClr val="FF0000"/>
                </a:solidFill>
              </a:rPr>
              <a:t>3</a:t>
            </a:r>
            <a:endParaRPr lang="cs-CZ" dirty="0" smtClean="0"/>
          </a:p>
          <a:p>
            <a:pPr algn="ctr">
              <a:buNone/>
            </a:pPr>
            <a:r>
              <a:rPr lang="cs-CZ" dirty="0" smtClean="0"/>
              <a:t>Svařují se materiály stejného druhu</a:t>
            </a:r>
          </a:p>
          <a:p>
            <a:pPr algn="ctr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Obrobitelnost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 některých případech je třeba ověřit možnost opracování materiálu obráběním např. soustružením, frézováním, vrtáním pomocí řezných nástrojů</a:t>
            </a:r>
          </a:p>
          <a:p>
            <a:pPr>
              <a:buNone/>
            </a:pPr>
            <a:r>
              <a:rPr lang="cs-CZ" b="1" dirty="0" smtClean="0"/>
              <a:t>Obrobitelnost</a:t>
            </a:r>
            <a:r>
              <a:rPr lang="cs-CZ" dirty="0" smtClean="0"/>
              <a:t> závisí zejména na tvrdosti a houževnatosti materiálu</a:t>
            </a:r>
          </a:p>
          <a:p>
            <a:pPr>
              <a:buNone/>
            </a:pPr>
            <a:r>
              <a:rPr lang="cs-CZ" dirty="0" smtClean="0"/>
              <a:t>Materiály velmi tvrdé a houževnaté je nutné opracovávat jinými způsoby nebo obrábět speciálními řeznými nástroji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49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Odolnost proti opotřebení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Je významná vlastnost materiálu s ohledem na předpokládanou a požadovanou životnost výrobku z daného materiálu.</a:t>
            </a:r>
          </a:p>
          <a:p>
            <a:r>
              <a:rPr lang="cs-CZ" i="1" u="sng" dirty="0" smtClean="0"/>
              <a:t>Opotřebení</a:t>
            </a:r>
            <a:r>
              <a:rPr lang="cs-CZ" dirty="0" smtClean="0"/>
              <a:t> se projevuje při provozu, vliv na míru opotřebení má teplota, provozní zatížení, pevnost, tvrdost a houževnatost materiálu, chemické vlastnosti působícího materiálu a další. </a:t>
            </a:r>
          </a:p>
          <a:p>
            <a:r>
              <a:rPr lang="cs-CZ" dirty="0" smtClean="0"/>
              <a:t>Opotřebení se projevuje zeslabením materiálu a je nejčastěji způsobeno třením mezi tělesy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Slaný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477</Words>
  <Application>Microsoft Office PowerPoint</Application>
  <PresentationFormat>Předvádění na obrazovce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Technologické vlastnosti materiálů</vt:lpstr>
      <vt:lpstr>Technologické vlastnosti</vt:lpstr>
      <vt:lpstr>Technologické vlastnosti</vt:lpstr>
      <vt:lpstr>Tvárnost</vt:lpstr>
      <vt:lpstr>Slévatelnost</vt:lpstr>
      <vt:lpstr>Svařitelnost</vt:lpstr>
      <vt:lpstr>Obrobitelnost</vt:lpstr>
      <vt:lpstr>Odolnost proti opotřebení</vt:lpstr>
      <vt:lpstr>Kontrolní otázky</vt:lpstr>
      <vt:lpstr>Odpovědi</vt:lpstr>
      <vt:lpstr>Konec prezentace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Voda, koloběh vody</dc:title>
  <dc:creator>admin</dc:creator>
  <cp:lastModifiedBy>Hana</cp:lastModifiedBy>
  <cp:revision>100</cp:revision>
  <dcterms:created xsi:type="dcterms:W3CDTF">2012-12-06T10:24:06Z</dcterms:created>
  <dcterms:modified xsi:type="dcterms:W3CDTF">2013-07-10T07:52:29Z</dcterms:modified>
</cp:coreProperties>
</file>