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 id="261" r:id="rId7"/>
    <p:sldId id="266" r:id="rId8"/>
    <p:sldId id="263" r:id="rId9"/>
    <p:sldId id="262" r:id="rId10"/>
    <p:sldId id="264" r:id="rId11"/>
    <p:sldId id="265"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Zaoblený obdélní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cs-CZ" smtClean="0"/>
              <a:t>Klepnutím lze upravit styl předlohy nadpisů.</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19" name="Zástupný symbol pro datum 18"/>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11" name="Zástupný symbol pro číslo snímku 10"/>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502920" y="530352"/>
            <a:ext cx="8183880" cy="4187952"/>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533404"/>
            <a:ext cx="1981200" cy="5257799"/>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533400" y="533402"/>
            <a:ext cx="5943600" cy="525780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502920" y="530352"/>
            <a:ext cx="8183880" cy="4187952"/>
          </a:xfrm>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Zaoblený obdélní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Zaoblený obdélní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A18FE9D-D282-46CE-A1AE-F06D71B54DA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s jedním zakulaceným roh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2D791295-FE87-48BC-8C2C-D694E7A8D0A7}" type="datetimeFigureOut">
              <a:rPr lang="cs-CZ" smtClean="0"/>
              <a:pPr/>
              <a:t>8.7.2013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A18FE9D-D282-46CE-A1AE-F06D71B54DAB}" type="slidenum">
              <a:rPr lang="cs-CZ" smtClean="0"/>
              <a:pPr/>
              <a:t>‹#›</a:t>
            </a:fld>
            <a:endParaRPr lang="cs-CZ"/>
          </a:p>
        </p:txBody>
      </p:sp>
      <p:sp>
        <p:nvSpPr>
          <p:cNvPr id="3" name="Zástupný symbol pro obrázek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cs-CZ" smtClean="0"/>
              <a:t>Klepnutím na ikonu přidáte obrázek.</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Zaoblený obdélní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Zástupný symbol pro nadpis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cs-CZ" smtClean="0"/>
              <a:t>Klepnutím lze upravit styl předlohy nadpisů.</a:t>
            </a:r>
            <a:endParaRPr kumimoji="0" lang="en-US"/>
          </a:p>
        </p:txBody>
      </p:sp>
      <p:sp>
        <p:nvSpPr>
          <p:cNvPr id="4" name="Zástupný symbol pro text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5" name="Zástupný symbol pro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D791295-FE87-48BC-8C2C-D694E7A8D0A7}" type="datetimeFigureOut">
              <a:rPr lang="cs-CZ" smtClean="0"/>
              <a:pPr/>
              <a:t>8.7.2013</a:t>
            </a:fld>
            <a:endParaRPr lang="cs-CZ"/>
          </a:p>
        </p:txBody>
      </p:sp>
      <p:sp>
        <p:nvSpPr>
          <p:cNvPr id="18" name="Zástupný symbol pro zápatí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cs-CZ"/>
          </a:p>
        </p:txBody>
      </p:sp>
      <p:sp>
        <p:nvSpPr>
          <p:cNvPr id="5" name="Zástupný symbol pro číslo snímk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A18FE9D-D282-46CE-A1AE-F06D71B54DA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ABgQkqGzjKw" TargetMode="External"/><Relationship Id="rId2" Type="http://schemas.openxmlformats.org/officeDocument/2006/relationships/hyperlink" Target="http://www.youtube.com/watch?v=WPA-kQ6PzD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22376" y="1988840"/>
            <a:ext cx="7772400" cy="4392488"/>
          </a:xfrm>
        </p:spPr>
        <p:txBody>
          <a:bodyPr>
            <a:normAutofit fontScale="62500" lnSpcReduction="20000"/>
          </a:bodyPr>
          <a:lstStyle/>
          <a:p>
            <a:pPr algn="l"/>
            <a:endParaRPr lang="cs-CZ" dirty="0" smtClean="0">
              <a:solidFill>
                <a:schemeClr val="tx1"/>
              </a:solidFill>
              <a:latin typeface="Arial" pitchFamily="34" charset="0"/>
              <a:cs typeface="Arial" pitchFamily="34" charset="0"/>
            </a:endParaRPr>
          </a:p>
          <a:p>
            <a:pPr algn="l"/>
            <a:r>
              <a:rPr lang="cs-CZ" dirty="0" smtClean="0">
                <a:solidFill>
                  <a:schemeClr val="tx1"/>
                </a:solidFill>
                <a:latin typeface="Arial" pitchFamily="34" charset="0"/>
                <a:cs typeface="Arial" pitchFamily="34" charset="0"/>
              </a:rPr>
              <a:t>Označení materiálu:	VY_32_INOVACE_JANJA_VYRZARIZENI_T _16</a:t>
            </a:r>
          </a:p>
          <a:p>
            <a:pPr algn="l"/>
            <a:r>
              <a:rPr lang="cs-CZ" dirty="0" smtClean="0">
                <a:solidFill>
                  <a:schemeClr val="tx1"/>
                </a:solidFill>
                <a:latin typeface="Arial" pitchFamily="34" charset="0"/>
                <a:cs typeface="Arial" pitchFamily="34" charset="0"/>
              </a:rPr>
              <a:t>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Název materiálu:	Horní svislá frézka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Tematická oblast:	</a:t>
            </a:r>
            <a:r>
              <a:rPr lang="cs-CZ" dirty="0" smtClean="0">
                <a:solidFill>
                  <a:schemeClr val="tx1"/>
                </a:solidFill>
                <a:latin typeface="Arial" pitchFamily="34" charset="0"/>
                <a:cs typeface="Arial" pitchFamily="34" charset="0"/>
              </a:rPr>
              <a:t>Výrobní </a:t>
            </a:r>
            <a:r>
              <a:rPr lang="cs-CZ" dirty="0" smtClean="0">
                <a:solidFill>
                  <a:schemeClr val="tx1"/>
                </a:solidFill>
                <a:latin typeface="Arial" pitchFamily="34" charset="0"/>
                <a:cs typeface="Arial" pitchFamily="34" charset="0"/>
              </a:rPr>
              <a:t>zařízení 2. ročník</a:t>
            </a:r>
          </a:p>
          <a:p>
            <a:pPr algn="l"/>
            <a:endParaRPr lang="cs-CZ" dirty="0" smtClean="0">
              <a:solidFill>
                <a:schemeClr val="tx1"/>
              </a:solidFill>
              <a:latin typeface="Arial" pitchFamily="34" charset="0"/>
              <a:cs typeface="Arial" pitchFamily="34" charset="0"/>
            </a:endParaRPr>
          </a:p>
          <a:p>
            <a:pPr algn="l"/>
            <a:r>
              <a:rPr lang="cs-CZ" dirty="0" smtClean="0">
                <a:solidFill>
                  <a:schemeClr val="tx1"/>
                </a:solidFill>
                <a:latin typeface="Arial" pitchFamily="34" charset="0"/>
                <a:cs typeface="Arial" pitchFamily="34" charset="0"/>
              </a:rPr>
              <a:t>Anotace</a:t>
            </a:r>
            <a:r>
              <a:rPr lang="cs-CZ" dirty="0" smtClean="0">
                <a:solidFill>
                  <a:schemeClr val="tx1"/>
                </a:solidFill>
                <a:latin typeface="Arial" pitchFamily="34" charset="0"/>
                <a:cs typeface="Arial" pitchFamily="34" charset="0"/>
              </a:rPr>
              <a:t>:		Prezentace vysvětluje žákům  základní  rozdělení 				horních frézek</a:t>
            </a:r>
          </a:p>
          <a:p>
            <a:pPr algn="l"/>
            <a:r>
              <a:rPr lang="cs-CZ" dirty="0" smtClean="0">
                <a:solidFill>
                  <a:schemeClr val="tx1"/>
                </a:solidFill>
                <a:latin typeface="Arial" pitchFamily="34" charset="0"/>
                <a:cs typeface="Arial" pitchFamily="34" charset="0"/>
              </a:rPr>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Očekávaný výstup:	Orientace  v problematice rozdělení  horních frézek</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Klíčová slova:	Horní svislá frézka, suport</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Metodika:		Podklad pro výklad učiva</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
            </a:r>
            <a:br>
              <a:rPr lang="cs-CZ" dirty="0" smtClean="0">
                <a:solidFill>
                  <a:schemeClr val="tx1"/>
                </a:solidFill>
                <a:latin typeface="Arial" pitchFamily="34" charset="0"/>
                <a:cs typeface="Arial" pitchFamily="34" charset="0"/>
              </a:rPr>
            </a:br>
            <a:r>
              <a:rPr lang="pt-BR" dirty="0" smtClean="0">
                <a:solidFill>
                  <a:schemeClr val="tx1"/>
                </a:solidFill>
                <a:latin typeface="Arial" pitchFamily="34" charset="0"/>
                <a:cs typeface="Arial" pitchFamily="34" charset="0"/>
              </a:rPr>
              <a:t>Obor:		</a:t>
            </a:r>
            <a:r>
              <a:rPr lang="cs-CZ" dirty="0" smtClean="0">
                <a:solidFill>
                  <a:schemeClr val="tx1"/>
                </a:solidFill>
                <a:latin typeface="Arial" pitchFamily="34" charset="0"/>
                <a:cs typeface="Arial" pitchFamily="34" charset="0"/>
              </a:rPr>
              <a:t>Truhlář</a:t>
            </a:r>
            <a:br>
              <a:rPr lang="cs-CZ" dirty="0" smtClean="0">
                <a:solidFill>
                  <a:schemeClr val="tx1"/>
                </a:solidFill>
                <a:latin typeface="Arial" pitchFamily="34" charset="0"/>
                <a:cs typeface="Arial" pitchFamily="34" charset="0"/>
              </a:rPr>
            </a:br>
            <a:r>
              <a:rPr lang="pt-BR" dirty="0" smtClean="0">
                <a:solidFill>
                  <a:schemeClr val="tx1"/>
                </a:solidFill>
                <a:latin typeface="Arial" pitchFamily="34" charset="0"/>
                <a:cs typeface="Arial" pitchFamily="34" charset="0"/>
              </a:rPr>
              <a:t>	 		</a:t>
            </a:r>
            <a:br>
              <a:rPr lang="pt-BR"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Ročník:		2.</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
            </a:r>
            <a:br>
              <a:rPr lang="cs-CZ" dirty="0" smtClean="0">
                <a:solidFill>
                  <a:schemeClr val="tx1"/>
                </a:solidFill>
                <a:latin typeface="Arial" pitchFamily="34" charset="0"/>
                <a:cs typeface="Arial" pitchFamily="34" charset="0"/>
              </a:rPr>
            </a:br>
            <a:r>
              <a:rPr lang="cs-CZ" dirty="0" smtClean="0">
                <a:solidFill>
                  <a:schemeClr val="tx1"/>
                </a:solidFill>
                <a:latin typeface="Arial" pitchFamily="34" charset="0"/>
                <a:cs typeface="Arial" pitchFamily="34" charset="0"/>
              </a:rPr>
              <a:t>Autor: 		Bc. Jaromír Janovský</a:t>
            </a:r>
            <a:br>
              <a:rPr lang="cs-CZ" dirty="0" smtClean="0">
                <a:solidFill>
                  <a:schemeClr val="tx1"/>
                </a:solidFill>
                <a:latin typeface="Arial" pitchFamily="34" charset="0"/>
                <a:cs typeface="Arial" pitchFamily="34" charset="0"/>
              </a:rPr>
            </a:br>
            <a:r>
              <a:rPr lang="pl-PL" dirty="0" smtClean="0">
                <a:solidFill>
                  <a:schemeClr val="tx1"/>
                </a:solidFill>
                <a:latin typeface="Arial" pitchFamily="34" charset="0"/>
                <a:cs typeface="Arial" pitchFamily="34" charset="0"/>
              </a:rPr>
              <a:t/>
            </a:r>
            <a:br>
              <a:rPr lang="pl-PL" dirty="0" smtClean="0">
                <a:solidFill>
                  <a:schemeClr val="tx1"/>
                </a:solidFill>
                <a:latin typeface="Arial" pitchFamily="34" charset="0"/>
                <a:cs typeface="Arial" pitchFamily="34" charset="0"/>
              </a:rPr>
            </a:br>
            <a:r>
              <a:rPr lang="pl-PL" dirty="0" smtClean="0">
                <a:solidFill>
                  <a:schemeClr val="tx1"/>
                </a:solidFill>
                <a:latin typeface="Arial" pitchFamily="34" charset="0"/>
                <a:cs typeface="Arial" pitchFamily="34" charset="0"/>
              </a:rPr>
              <a:t>Zpracováno dne:	15. 9. 2012</a:t>
            </a:r>
            <a:r>
              <a:rPr lang="pl-PL" sz="900" dirty="0" smtClean="0">
                <a:solidFill>
                  <a:schemeClr val="tx1"/>
                </a:solidFill>
                <a:latin typeface="Arial" pitchFamily="34" charset="0"/>
                <a:cs typeface="Arial" pitchFamily="34" charset="0"/>
              </a:rPr>
              <a:t/>
            </a:r>
            <a:br>
              <a:rPr lang="pl-PL" sz="900" dirty="0" smtClean="0">
                <a:solidFill>
                  <a:schemeClr val="tx1"/>
                </a:solidFill>
                <a:latin typeface="Arial" pitchFamily="34" charset="0"/>
                <a:cs typeface="Arial" pitchFamily="34" charset="0"/>
              </a:rPr>
            </a:br>
            <a:r>
              <a:rPr lang="pl-PL" sz="1600" dirty="0" smtClean="0">
                <a:solidFill>
                  <a:schemeClr val="tx1"/>
                </a:solidFill>
                <a:latin typeface="Arial" pitchFamily="34" charset="0"/>
                <a:cs typeface="Arial" pitchFamily="34" charset="0"/>
              </a:rPr>
              <a:t/>
            </a:r>
            <a:br>
              <a:rPr lang="pl-PL" sz="1600" dirty="0" smtClean="0">
                <a:solidFill>
                  <a:schemeClr val="tx1"/>
                </a:solidFill>
                <a:latin typeface="Arial" pitchFamily="34" charset="0"/>
                <a:cs typeface="Arial" pitchFamily="34" charset="0"/>
              </a:rPr>
            </a:br>
            <a:r>
              <a:rPr lang="cs-CZ" sz="1600" dirty="0" smtClean="0">
                <a:solidFill>
                  <a:schemeClr val="tx1"/>
                </a:solidFill>
                <a:latin typeface="Arial" pitchFamily="34" charset="0"/>
                <a:cs typeface="Arial" pitchFamily="34" charset="0"/>
              </a:rPr>
              <a:t>Prohlašuji, že při tvorbě výukového materiálu jsem respektoval(a) všeobecně užívané právní a morální zvyklosti, autorská a jiná práva třetích osob, zejména práva duševního vlastnictví (např. práva k obchodní firmě, autorská práva k software, k filmovým, hudebním a fotografickým dílům nebo práva k ochranným známkám) dle zákona 121/2000 Sb. (autorský zákon). Nesu veškerou právní odpovědnost za obsah a původ svého díla.</a:t>
            </a:r>
          </a:p>
          <a:p>
            <a:endParaRPr lang="cs-CZ"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547664" y="548680"/>
            <a:ext cx="6081712" cy="1485900"/>
          </a:xfrm>
          <a:prstGeom prst="rect">
            <a:avLst/>
          </a:prstGeom>
          <a:solidFill>
            <a:srgbClr val="FFFFFF"/>
          </a:solid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183880" cy="1051560"/>
          </a:xfrm>
        </p:spPr>
        <p:txBody>
          <a:bodyPr>
            <a:normAutofit fontScale="90000"/>
          </a:bodyPr>
          <a:lstStyle/>
          <a:p>
            <a:pPr algn="ctr"/>
            <a:r>
              <a:rPr lang="cs-CZ" sz="4000" dirty="0" smtClean="0"/>
              <a:t>Technické údaje Horní svislá frézka</a:t>
            </a:r>
            <a:endParaRPr lang="cs-CZ" sz="4000" dirty="0"/>
          </a:p>
        </p:txBody>
      </p:sp>
      <p:sp>
        <p:nvSpPr>
          <p:cNvPr id="3" name="Zástupný symbol pro obsah 2"/>
          <p:cNvSpPr>
            <a:spLocks noGrp="1"/>
          </p:cNvSpPr>
          <p:nvPr>
            <p:ph idx="1"/>
          </p:nvPr>
        </p:nvSpPr>
        <p:spPr>
          <a:xfrm>
            <a:off x="0" y="2670048"/>
            <a:ext cx="9144000" cy="4187952"/>
          </a:xfrm>
        </p:spPr>
        <p:txBody>
          <a:bodyPr>
            <a:normAutofit/>
          </a:bodyPr>
          <a:lstStyle/>
          <a:p>
            <a:pPr lvl="1" algn="just">
              <a:lnSpc>
                <a:spcPct val="90000"/>
              </a:lnSpc>
              <a:buNone/>
            </a:pPr>
            <a:r>
              <a:rPr lang="cs-CZ" sz="2000" dirty="0" smtClean="0"/>
              <a:t>Největší zdvih frézovací jednotky	(min)	280</a:t>
            </a:r>
          </a:p>
          <a:p>
            <a:pPr lvl="1" algn="just">
              <a:lnSpc>
                <a:spcPct val="90000"/>
              </a:lnSpc>
              <a:buNone/>
            </a:pPr>
            <a:endParaRPr lang="cs-CZ" sz="2000" dirty="0" smtClean="0"/>
          </a:p>
          <a:p>
            <a:pPr lvl="1" algn="just">
              <a:lnSpc>
                <a:spcPct val="90000"/>
              </a:lnSpc>
              <a:buNone/>
            </a:pPr>
            <a:r>
              <a:rPr lang="cs-CZ" sz="2000" dirty="0" smtClean="0"/>
              <a:t>Počet otáček elektromotoru	(min</a:t>
            </a:r>
            <a:r>
              <a:rPr lang="cs-CZ" sz="2000" baseline="30000" dirty="0" smtClean="0"/>
              <a:t>-1</a:t>
            </a:r>
            <a:r>
              <a:rPr lang="cs-CZ" sz="2000" dirty="0" smtClean="0"/>
              <a:t>)	18 000 nebo 24 000</a:t>
            </a:r>
          </a:p>
          <a:p>
            <a:pPr lvl="1" algn="just">
              <a:lnSpc>
                <a:spcPct val="90000"/>
              </a:lnSpc>
              <a:buNone/>
            </a:pPr>
            <a:endParaRPr lang="cs-CZ" sz="2000" dirty="0" smtClean="0"/>
          </a:p>
          <a:p>
            <a:pPr lvl="1" algn="just">
              <a:lnSpc>
                <a:spcPct val="90000"/>
              </a:lnSpc>
              <a:buNone/>
            </a:pPr>
            <a:r>
              <a:rPr lang="cs-CZ" sz="2000" dirty="0" smtClean="0"/>
              <a:t>Výkon elektromotoru		(kW)	2,2</a:t>
            </a:r>
          </a:p>
          <a:p>
            <a:pPr lvl="1" algn="just">
              <a:lnSpc>
                <a:spcPct val="90000"/>
              </a:lnSpc>
              <a:buNone/>
            </a:pPr>
            <a:endParaRPr lang="cs-CZ" sz="2000" dirty="0" smtClean="0"/>
          </a:p>
          <a:p>
            <a:pPr lvl="1" algn="just">
              <a:lnSpc>
                <a:spcPct val="90000"/>
              </a:lnSpc>
              <a:buNone/>
            </a:pPr>
            <a:r>
              <a:rPr lang="cs-CZ" sz="2000" dirty="0" smtClean="0"/>
              <a:t>Hmotnost stroje			(t)</a:t>
            </a:r>
          </a:p>
          <a:p>
            <a:pPr>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183880" cy="1051560"/>
          </a:xfrm>
        </p:spPr>
        <p:txBody>
          <a:bodyPr>
            <a:normAutofit/>
          </a:bodyPr>
          <a:lstStyle/>
          <a:p>
            <a:r>
              <a:rPr lang="cs-CZ" sz="4000" dirty="0" smtClean="0"/>
              <a:t>Odkaz:</a:t>
            </a:r>
            <a:endParaRPr lang="cs-CZ" sz="4000" dirty="0"/>
          </a:p>
        </p:txBody>
      </p:sp>
      <p:sp>
        <p:nvSpPr>
          <p:cNvPr id="3" name="Zástupný symbol pro obsah 2"/>
          <p:cNvSpPr>
            <a:spLocks noGrp="1"/>
          </p:cNvSpPr>
          <p:nvPr>
            <p:ph idx="1"/>
          </p:nvPr>
        </p:nvSpPr>
        <p:spPr>
          <a:xfrm>
            <a:off x="467544" y="1916832"/>
            <a:ext cx="7704856" cy="4187952"/>
          </a:xfrm>
        </p:spPr>
        <p:txBody>
          <a:bodyPr>
            <a:normAutofit/>
          </a:bodyPr>
          <a:lstStyle/>
          <a:p>
            <a:pPr>
              <a:buNone/>
            </a:pPr>
            <a:r>
              <a:rPr lang="cs-CZ" dirty="0" smtClean="0"/>
              <a:t>Ruční horní frézka: </a:t>
            </a:r>
            <a:r>
              <a:rPr lang="cs-CZ" dirty="0" smtClean="0">
                <a:hlinkClick r:id="rId2"/>
              </a:rPr>
              <a:t>http://www.</a:t>
            </a:r>
            <a:r>
              <a:rPr lang="cs-CZ" dirty="0" err="1" smtClean="0">
                <a:hlinkClick r:id="rId2"/>
              </a:rPr>
              <a:t>youtube.com</a:t>
            </a:r>
            <a:r>
              <a:rPr lang="cs-CZ" dirty="0" smtClean="0">
                <a:hlinkClick r:id="rId2"/>
              </a:rPr>
              <a:t>/</a:t>
            </a:r>
            <a:r>
              <a:rPr lang="cs-CZ" dirty="0" err="1" smtClean="0">
                <a:hlinkClick r:id="rId2"/>
              </a:rPr>
              <a:t>watch</a:t>
            </a:r>
            <a:r>
              <a:rPr lang="cs-CZ" dirty="0" smtClean="0">
                <a:hlinkClick r:id="rId2"/>
              </a:rPr>
              <a:t>?v=WPA-kQ6PzDA</a:t>
            </a:r>
            <a:endParaRPr lang="cs-CZ" dirty="0" smtClean="0"/>
          </a:p>
          <a:p>
            <a:pPr>
              <a:buNone/>
            </a:pPr>
            <a:endParaRPr lang="cs-CZ" dirty="0" smtClean="0"/>
          </a:p>
          <a:p>
            <a:pPr>
              <a:buNone/>
            </a:pPr>
            <a:r>
              <a:rPr lang="cs-CZ" dirty="0" smtClean="0"/>
              <a:t>Horní frézka: </a:t>
            </a:r>
            <a:r>
              <a:rPr lang="cs-CZ" dirty="0" smtClean="0">
                <a:hlinkClick r:id="rId3"/>
              </a:rPr>
              <a:t>http://www.</a:t>
            </a:r>
            <a:r>
              <a:rPr lang="cs-CZ" dirty="0" err="1" smtClean="0">
                <a:hlinkClick r:id="rId3"/>
              </a:rPr>
              <a:t>youtube.com</a:t>
            </a:r>
            <a:r>
              <a:rPr lang="cs-CZ" dirty="0" smtClean="0">
                <a:hlinkClick r:id="rId3"/>
              </a:rPr>
              <a:t>/</a:t>
            </a:r>
            <a:r>
              <a:rPr lang="cs-CZ" dirty="0" err="1" smtClean="0">
                <a:hlinkClick r:id="rId3"/>
              </a:rPr>
              <a:t>watch</a:t>
            </a:r>
            <a:r>
              <a:rPr lang="cs-CZ" dirty="0" smtClean="0">
                <a:hlinkClick r:id="rId3"/>
              </a:rPr>
              <a:t>?v=</a:t>
            </a:r>
            <a:r>
              <a:rPr lang="cs-CZ" dirty="0" err="1" smtClean="0">
                <a:hlinkClick r:id="rId3"/>
              </a:rPr>
              <a:t>ABgQkqGzjKw</a:t>
            </a:r>
            <a:endParaRPr lang="cs-CZ"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467544" y="1844824"/>
            <a:ext cx="8183880" cy="4187952"/>
          </a:xfrm>
        </p:spPr>
        <p:txBody>
          <a:bodyPr>
            <a:normAutofit/>
          </a:bodyPr>
          <a:lstStyle/>
          <a:p>
            <a:pPr algn="ctr">
              <a:buNone/>
            </a:pPr>
            <a:r>
              <a:rPr lang="cs-CZ" sz="3600" dirty="0" smtClean="0"/>
              <a:t>Svislá horní frézka nebo též horní frézka je stroj, který frézuje dřevěný materiál frézami upnutými na svislém vřetenu, uloženém v horní části stroje nad jeho pracovní plochou. </a:t>
            </a:r>
            <a:endParaRPr lang="cs-CZ"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467544" y="1844824"/>
            <a:ext cx="8183880" cy="4187952"/>
          </a:xfrm>
        </p:spPr>
        <p:txBody>
          <a:bodyPr>
            <a:normAutofit/>
          </a:bodyPr>
          <a:lstStyle/>
          <a:p>
            <a:pPr algn="ctr">
              <a:buNone/>
            </a:pPr>
            <a:r>
              <a:rPr lang="cs-CZ" sz="3600" dirty="0" smtClean="0"/>
              <a:t>Fréza se otáčí jedním směrem rovnoměrnou rychlostí. Obráběné dílce jsou upnuty na šablonách volně posouvaných na pevných stolech nebo na šablonách pevně upnutých k otočným stolům.</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467544" y="1844824"/>
            <a:ext cx="8183880" cy="4187952"/>
          </a:xfrm>
        </p:spPr>
        <p:txBody>
          <a:bodyPr>
            <a:normAutofit/>
          </a:bodyPr>
          <a:lstStyle/>
          <a:p>
            <a:pPr algn="ctr">
              <a:buNone/>
            </a:pPr>
            <a:r>
              <a:rPr lang="cs-CZ" sz="3600" dirty="0" smtClean="0"/>
              <a:t>Svislé frézky s vřetenem nad stolem mohou být univerzální, kopírovací, modelářské a speciální.</a:t>
            </a:r>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467544" y="1844824"/>
            <a:ext cx="8183880" cy="4187952"/>
          </a:xfrm>
        </p:spPr>
        <p:txBody>
          <a:bodyPr>
            <a:normAutofit fontScale="92500"/>
          </a:bodyPr>
          <a:lstStyle/>
          <a:p>
            <a:pPr algn="ctr">
              <a:buNone/>
            </a:pPr>
            <a:r>
              <a:rPr lang="cs-CZ" sz="3900" dirty="0" smtClean="0"/>
              <a:t>Horní frézka se používá k frézování podle šablony vedené vodícím kolíkem. Na stroji lze frézovat vnější i vnitřní tvary dílců, rovné drážky i polodrážky a lze na něm též vrtat otvory do ploch dílců.</a:t>
            </a:r>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pic>
        <p:nvPicPr>
          <p:cNvPr id="4" name="Zástupný symbol pro obsah 3" descr="stojanová vrtačka.jpg"/>
          <p:cNvPicPr>
            <a:picLocks noGrp="1" noChangeAspect="1"/>
          </p:cNvPicPr>
          <p:nvPr>
            <p:ph idx="1"/>
          </p:nvPr>
        </p:nvPicPr>
        <p:blipFill>
          <a:blip r:embed="rId2" cstate="print"/>
          <a:stretch>
            <a:fillRect/>
          </a:stretch>
        </p:blipFill>
        <p:spPr>
          <a:xfrm>
            <a:off x="3923928" y="1628800"/>
            <a:ext cx="4760023" cy="4187825"/>
          </a:xfrm>
        </p:spPr>
      </p:pic>
      <p:sp>
        <p:nvSpPr>
          <p:cNvPr id="5" name="TextovéPole 4"/>
          <p:cNvSpPr txBox="1"/>
          <p:nvPr/>
        </p:nvSpPr>
        <p:spPr>
          <a:xfrm>
            <a:off x="539552" y="2060848"/>
            <a:ext cx="3168352" cy="2308324"/>
          </a:xfrm>
          <a:prstGeom prst="rect">
            <a:avLst/>
          </a:prstGeom>
          <a:noFill/>
        </p:spPr>
        <p:txBody>
          <a:bodyPr wrap="square" rtlCol="0">
            <a:spAutoFit/>
          </a:bodyPr>
          <a:lstStyle/>
          <a:p>
            <a:r>
              <a:rPr lang="cs-CZ" sz="2400" dirty="0" smtClean="0"/>
              <a:t>1/ stojan</a:t>
            </a:r>
          </a:p>
          <a:p>
            <a:r>
              <a:rPr lang="cs-CZ" sz="2400" dirty="0" smtClean="0"/>
              <a:t>2/ šroub suportu</a:t>
            </a:r>
          </a:p>
          <a:p>
            <a:r>
              <a:rPr lang="cs-CZ" sz="2400" dirty="0" smtClean="0"/>
              <a:t>3/ pracovní stůl</a:t>
            </a:r>
          </a:p>
          <a:p>
            <a:r>
              <a:rPr lang="cs-CZ" sz="2400" dirty="0" smtClean="0"/>
              <a:t>4/ materiál</a:t>
            </a:r>
          </a:p>
          <a:p>
            <a:r>
              <a:rPr lang="cs-CZ" sz="2400" dirty="0" smtClean="0"/>
              <a:t>5/ elektromotor</a:t>
            </a:r>
          </a:p>
          <a:p>
            <a:r>
              <a:rPr lang="cs-CZ" sz="2400" dirty="0" smtClean="0"/>
              <a:t>6/ ližinový suport</a:t>
            </a:r>
            <a:endParaRPr lang="cs-CZ"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467544" y="1844824"/>
            <a:ext cx="8183880" cy="4187952"/>
          </a:xfrm>
        </p:spPr>
        <p:txBody>
          <a:bodyPr>
            <a:normAutofit/>
          </a:bodyPr>
          <a:lstStyle/>
          <a:p>
            <a:pPr algn="ctr">
              <a:buNone/>
            </a:pPr>
            <a:r>
              <a:rPr lang="cs-CZ" sz="3000" dirty="0" smtClean="0"/>
              <a:t>Stroj se skládá ze stojanu, frézovací jednotky, pracovního stolu, ovládacího nástroje a měniče kmitočtů. Ve spodní časti stojanu je uložen výškově přestavitelný pracovní stůl s vodicím kolíkem. Kolík je upevněn v pouzdru a ovládá se (vysouvá a zasouvá) rukojetí umístěné pod stolem. </a:t>
            </a:r>
          </a:p>
          <a:p>
            <a:pPr>
              <a:buNone/>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395536" y="2204864"/>
            <a:ext cx="8183880" cy="4187952"/>
          </a:xfrm>
        </p:spPr>
        <p:txBody>
          <a:bodyPr>
            <a:normAutofit/>
          </a:bodyPr>
          <a:lstStyle/>
          <a:p>
            <a:pPr algn="ctr">
              <a:buNone/>
            </a:pPr>
            <a:r>
              <a:rPr lang="cs-CZ" sz="3000" dirty="0" smtClean="0"/>
              <a:t>V horní části je prizmatické vedení opatřené posuvně uloženým suportem s frézovací jednotkou, která se skládá z elektromotoru a vřetena pro upnutí frézy. Elektromotor je uložen na otočné desce. </a:t>
            </a:r>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183880" cy="1051560"/>
          </a:xfrm>
        </p:spPr>
        <p:txBody>
          <a:bodyPr>
            <a:normAutofit/>
          </a:bodyPr>
          <a:lstStyle/>
          <a:p>
            <a:pPr algn="ctr"/>
            <a:r>
              <a:rPr lang="cs-CZ" sz="4000" dirty="0" smtClean="0"/>
              <a:t>Horní svislá frézka</a:t>
            </a:r>
            <a:endParaRPr lang="cs-CZ" sz="4000" dirty="0"/>
          </a:p>
        </p:txBody>
      </p:sp>
      <p:sp>
        <p:nvSpPr>
          <p:cNvPr id="3" name="Zástupný symbol pro obsah 2"/>
          <p:cNvSpPr>
            <a:spLocks noGrp="1"/>
          </p:cNvSpPr>
          <p:nvPr>
            <p:ph idx="1"/>
          </p:nvPr>
        </p:nvSpPr>
        <p:spPr>
          <a:xfrm>
            <a:off x="467544" y="1844824"/>
            <a:ext cx="8183880" cy="4187952"/>
          </a:xfrm>
        </p:spPr>
        <p:txBody>
          <a:bodyPr>
            <a:normAutofit/>
          </a:bodyPr>
          <a:lstStyle/>
          <a:p>
            <a:pPr algn="ctr">
              <a:buNone/>
            </a:pPr>
            <a:r>
              <a:rPr lang="cs-CZ" dirty="0" smtClean="0"/>
              <a:t>Frézovací jednotka je do řezu posouvána nožním pákovým mechanismem. Její pracovní zdvih se nastavuje zarážkou. Frézovací jednotku lze na otočné desce pootočit na požadovaný úhel. Vysokých otáček vřetena se dosahuje měničem kmitočtu.</a:t>
            </a:r>
          </a:p>
          <a:p>
            <a:pPr>
              <a:buNone/>
            </a:pP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TotalTime>
  <Words>301</Words>
  <Application>Microsoft Office PowerPoint</Application>
  <PresentationFormat>Předvádění na obrazovce (4:3)</PresentationFormat>
  <Paragraphs>39</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Aspekt</vt:lpstr>
      <vt:lpstr>Snímek 1</vt:lpstr>
      <vt:lpstr>Horní svislá frézka</vt:lpstr>
      <vt:lpstr>Horní svislá frézka</vt:lpstr>
      <vt:lpstr>Horní svislá frézka</vt:lpstr>
      <vt:lpstr>Horní svislá frézka</vt:lpstr>
      <vt:lpstr>Horní svislá frézka</vt:lpstr>
      <vt:lpstr>Horní svislá frézka</vt:lpstr>
      <vt:lpstr>Horní svislá frézka</vt:lpstr>
      <vt:lpstr>Horní svislá frézka</vt:lpstr>
      <vt:lpstr>Technické údaje Horní svislá frézka</vt:lpstr>
      <vt:lpstr>Odkaz: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Jaromír</dc:creator>
  <cp:lastModifiedBy>Hana</cp:lastModifiedBy>
  <cp:revision>11</cp:revision>
  <dcterms:created xsi:type="dcterms:W3CDTF">2013-04-10T16:29:59Z</dcterms:created>
  <dcterms:modified xsi:type="dcterms:W3CDTF">2013-07-08T09:29:44Z</dcterms:modified>
</cp:coreProperties>
</file>