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3" r:id="rId3"/>
    <p:sldId id="256" r:id="rId4"/>
    <p:sldId id="338" r:id="rId5"/>
    <p:sldId id="258" r:id="rId6"/>
    <p:sldId id="257" r:id="rId7"/>
    <p:sldId id="259" r:id="rId8"/>
    <p:sldId id="260" r:id="rId9"/>
    <p:sldId id="261" r:id="rId10"/>
    <p:sldId id="33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9E"/>
    <a:srgbClr val="FA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13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  <a:noFill/>
        </p:spPr>
        <p:txBody>
          <a:bodyPr>
            <a:noAutofit/>
          </a:bodyPr>
          <a:lstStyle>
            <a:lvl1pPr>
              <a:defRPr sz="4000">
                <a:solidFill>
                  <a:schemeClr val="accent2"/>
                </a:solidFill>
              </a:defRPr>
            </a:lvl1pPr>
            <a:extLst/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extLst/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7C62C6-8833-4271-AE2A-26E70ECFED91}" type="datetimeFigureOut">
              <a:rPr lang="cs-CZ" smtClean="0"/>
              <a:pPr/>
              <a:t>15.12.2012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3C0E48-2A29-45F9-AAA2-63EBCF0294D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76672"/>
            <a:ext cx="6624736" cy="16198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67544" y="2833864"/>
            <a:ext cx="820891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Označení materiálu: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ZRCKOVA_technologie_1	 	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Název materiálu: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Šlehané hmoty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		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Anotace:</a:t>
            </a:r>
            <a:endParaRPr lang="cs-CZ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Prezentace objasňuje žákům oboru cukrář různé technologické postupy šlehaných hmot, seznamuje je s hlavními surovinami a jednotlivými výrobky. Je určena pro předmět technologie.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Očekávaný výstup: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Žáci popíší a vysvětlí technologické postupy, druhy výrobků, způsoby pečení a další úpravy.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Klíčová slova:	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pěna, šlehání, objem, bezé hmota,  buflery, korpus, Sachrova hmota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L. Bláha, F. Kadlec, Z. </a:t>
            </a:r>
            <a:r>
              <a:rPr lang="cs-CZ" sz="2400" dirty="0" err="1" smtClean="0"/>
              <a:t>Plhoň</a:t>
            </a:r>
            <a:r>
              <a:rPr lang="cs-CZ" sz="2400" dirty="0" smtClean="0"/>
              <a:t>, Cukrářská výroba, ISBN 80-86073-31-9, vydalo nakladatelství </a:t>
            </a:r>
            <a:r>
              <a:rPr lang="cs-CZ" sz="2400" dirty="0" err="1" smtClean="0"/>
              <a:t>Informatorium</a:t>
            </a:r>
            <a:r>
              <a:rPr lang="cs-CZ" sz="2400" dirty="0" smtClean="0"/>
              <a:t>, 1998</a:t>
            </a:r>
          </a:p>
          <a:p>
            <a:r>
              <a:rPr lang="cs-CZ" sz="2400" dirty="0" smtClean="0"/>
              <a:t>H. Semrádová a Mgr. V. Měsíčková, Cukrářské práce Technologie, ISBN 80-7320-012-0, vydalo nakladatelství Parta, 2003</a:t>
            </a:r>
          </a:p>
          <a:p>
            <a:r>
              <a:rPr lang="cs-CZ" sz="2400" dirty="0" smtClean="0"/>
              <a:t>Archiv fotografií ISŠ Slaný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20688"/>
            <a:ext cx="7848872" cy="5832648"/>
          </a:xfrm>
        </p:spPr>
        <p:txBody>
          <a:bodyPr>
            <a:noAutofit/>
          </a:bodyPr>
          <a:lstStyle/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Druh učebního materiálu: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Prezentace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Metodika: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(jak s materiálem pracovat): 	Slouží jako podklad pro výklad látky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algn="l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	Zpětná vazba – kontrolní otázky za každou 				kapitolou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Obor: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29-54-H/01 Cukrář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Ročník: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	první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Vytvořeno v programu: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Microsoft Office PowerPoint 2007</a:t>
            </a: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Odkaz: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				Božena Zrcková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endParaRPr lang="cs-CZ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Zpracováno dne: 17. 12. 2012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Šlehané hmoty</a:t>
            </a:r>
            <a:br>
              <a:rPr lang="cs-CZ" sz="4400" dirty="0" smtClean="0"/>
            </a:br>
            <a:r>
              <a:rPr lang="cs-CZ" sz="4400" dirty="0" smtClean="0"/>
              <a:t>Charakteristika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760192"/>
          </a:xfrm>
        </p:spPr>
        <p:txBody>
          <a:bodyPr/>
          <a:lstStyle/>
          <a:p>
            <a:pPr algn="ctr"/>
            <a:r>
              <a:rPr lang="cs-CZ" sz="3200" dirty="0" smtClean="0">
                <a:solidFill>
                  <a:srgbClr val="C00000"/>
                </a:solidFill>
              </a:rPr>
              <a:t>Obor cukrář – technologie 1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/>
          <a:lstStyle/>
          <a:p>
            <a:pPr algn="ctr"/>
            <a:r>
              <a:rPr lang="cs-CZ" dirty="0" smtClean="0"/>
              <a:t>Šlehané hmoty – O čem si budeme </a:t>
            </a:r>
            <a:r>
              <a:rPr lang="cs-CZ" dirty="0" smtClean="0"/>
              <a:t>povídat?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183880" cy="3611888"/>
          </a:xfrm>
        </p:spPr>
        <p:txBody>
          <a:bodyPr/>
          <a:lstStyle/>
          <a:p>
            <a:r>
              <a:rPr lang="cs-CZ" dirty="0" smtClean="0"/>
              <a:t>Charakteristika šlehaných hmot</a:t>
            </a:r>
          </a:p>
          <a:p>
            <a:r>
              <a:rPr lang="cs-CZ" dirty="0" smtClean="0"/>
              <a:t>Pevnost vaječné hmoty</a:t>
            </a:r>
          </a:p>
          <a:p>
            <a:r>
              <a:rPr lang="cs-CZ" dirty="0" smtClean="0"/>
              <a:t>Rozdělení šlehaných hmot</a:t>
            </a:r>
          </a:p>
          <a:p>
            <a:r>
              <a:rPr lang="cs-CZ" dirty="0" smtClean="0"/>
              <a:t>Kontrolní otázky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309896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Charakteristika šlehaných hmot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183880" cy="418795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Korpusy ze šlehaných hmot tvoří základ nejrozšířenějších cukrářských výrobků 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Oblíbené mezi zákazníky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Korpusy jsou pórovité, nadýchané</a:t>
            </a:r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309896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Charakteristika šlehaných hmot</a:t>
            </a:r>
            <a:endParaRPr lang="cs-CZ" sz="40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 smtClean="0"/>
              <a:t>Základem šlehané hmoty – </a:t>
            </a:r>
            <a:r>
              <a:rPr lang="cs-CZ" sz="3200" b="1" dirty="0" smtClean="0"/>
              <a:t>pěna</a:t>
            </a:r>
          </a:p>
          <a:p>
            <a:r>
              <a:rPr lang="cs-CZ" sz="3200" dirty="0" smtClean="0"/>
              <a:t>Má vliv na kvalitu hmoty a celého výrobku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Kypřidlem v pěně –</a:t>
            </a:r>
            <a:r>
              <a:rPr lang="cs-CZ" sz="3200" b="1" dirty="0" smtClean="0"/>
              <a:t>vzduch</a:t>
            </a:r>
          </a:p>
          <a:p>
            <a:r>
              <a:rPr lang="cs-CZ" sz="3200" dirty="0" smtClean="0"/>
              <a:t>Pěna je disperzní soustava – kapalné prostředí a plynná část </a:t>
            </a:r>
            <a:r>
              <a:rPr lang="cs-CZ" sz="3200" b="1" dirty="0" smtClean="0"/>
              <a:t>- vzduch </a:t>
            </a:r>
          </a:p>
          <a:p>
            <a:r>
              <a:rPr lang="cs-CZ" sz="3200" dirty="0" smtClean="0"/>
              <a:t>Pěnotvorné činidlo –</a:t>
            </a:r>
            <a:r>
              <a:rPr lang="cs-CZ" sz="3200" b="1" dirty="0" smtClean="0"/>
              <a:t> vaječná bílkovina</a:t>
            </a:r>
          </a:p>
          <a:p>
            <a:endParaRPr lang="cs-CZ" sz="3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Pevnost vaječné pěny</a:t>
            </a:r>
            <a:endParaRPr lang="cs-CZ" sz="40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18795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Kvalita korpusů – závislá na objemnosti a pevnosti pěny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Pro stálost pěny se přidává </a:t>
            </a:r>
            <a:r>
              <a:rPr lang="cs-CZ" sz="3200" b="1" dirty="0" smtClean="0"/>
              <a:t>cukr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Cukr pěnu zpevňuje a dodává chuť a barvu</a:t>
            </a:r>
            <a:endParaRPr lang="cs-CZ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8012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accent2"/>
                </a:solidFill>
              </a:rPr>
              <a:t>Rozdělení šlehaných hmot</a:t>
            </a:r>
            <a:endParaRPr lang="cs-CZ" sz="4000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8183880" cy="418795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Lehké šlehané hmoty</a:t>
            </a:r>
          </a:p>
          <a:p>
            <a:r>
              <a:rPr lang="cs-CZ" sz="3200" b="1" dirty="0" smtClean="0"/>
              <a:t>Nahřívané šlehané hmoty</a:t>
            </a:r>
          </a:p>
          <a:p>
            <a:r>
              <a:rPr lang="cs-CZ" sz="3200" b="1" dirty="0" smtClean="0"/>
              <a:t>Šlehané hmoty s použitím rychlošlehacího </a:t>
            </a:r>
            <a:r>
              <a:rPr lang="cs-CZ" b="1" dirty="0" smtClean="0"/>
              <a:t>prostředku</a:t>
            </a:r>
          </a:p>
          <a:p>
            <a:r>
              <a:rPr lang="cs-CZ" b="1" dirty="0" smtClean="0"/>
              <a:t>Těžké šlehané hmoty</a:t>
            </a:r>
            <a:endParaRPr lang="cs-CZ" sz="3200" b="1" dirty="0" smtClean="0"/>
          </a:p>
          <a:p>
            <a:r>
              <a:rPr lang="cs-CZ" sz="3200" b="1" dirty="0" smtClean="0"/>
              <a:t>Zvláštní šlehané hmoty </a:t>
            </a:r>
            <a:endParaRPr lang="cs-CZ" sz="3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ný popisek 3"/>
          <p:cNvSpPr/>
          <p:nvPr/>
        </p:nvSpPr>
        <p:spPr>
          <a:xfrm>
            <a:off x="4572000" y="980728"/>
            <a:ext cx="4104456" cy="2160240"/>
          </a:xfrm>
          <a:prstGeom prst="wedgeEllipseCallout">
            <a:avLst>
              <a:gd name="adj1" fmla="val -13172"/>
              <a:gd name="adj2" fmla="val 96346"/>
            </a:avLst>
          </a:prstGeom>
          <a:solidFill>
            <a:srgbClr val="E0A0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 podporuje stálost pěny?</a:t>
            </a:r>
          </a:p>
          <a:p>
            <a:pPr algn="ctr"/>
            <a:endParaRPr lang="cs-CZ" dirty="0"/>
          </a:p>
        </p:txBody>
      </p:sp>
      <p:sp>
        <p:nvSpPr>
          <p:cNvPr id="6" name="Oválný popisek 5"/>
          <p:cNvSpPr/>
          <p:nvPr/>
        </p:nvSpPr>
        <p:spPr>
          <a:xfrm>
            <a:off x="467544" y="548680"/>
            <a:ext cx="3456384" cy="2016224"/>
          </a:xfrm>
          <a:prstGeom prst="wedgeEllipseCallout">
            <a:avLst>
              <a:gd name="adj1" fmla="val 112825"/>
              <a:gd name="adj2" fmla="val 143772"/>
            </a:avLst>
          </a:prstGeom>
          <a:solidFill>
            <a:srgbClr val="E0A0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 je to pěna?</a:t>
            </a:r>
          </a:p>
          <a:p>
            <a:pPr algn="ctr"/>
            <a:endParaRPr lang="cs-CZ" dirty="0"/>
          </a:p>
        </p:txBody>
      </p:sp>
      <p:sp>
        <p:nvSpPr>
          <p:cNvPr id="7" name="Oválný popisek 6"/>
          <p:cNvSpPr/>
          <p:nvPr/>
        </p:nvSpPr>
        <p:spPr>
          <a:xfrm>
            <a:off x="467544" y="3573016"/>
            <a:ext cx="4032448" cy="2160240"/>
          </a:xfrm>
          <a:prstGeom prst="wedgeEllipseCallout">
            <a:avLst>
              <a:gd name="adj1" fmla="val 88934"/>
              <a:gd name="adj2" fmla="val 9160"/>
            </a:avLst>
          </a:prstGeom>
          <a:solidFill>
            <a:srgbClr val="E0A0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Rozdělení šlehaných hmot.</a:t>
            </a:r>
          </a:p>
        </p:txBody>
      </p:sp>
      <p:sp>
        <p:nvSpPr>
          <p:cNvPr id="9" name="Tlačítko akce: Nápověda 8">
            <a:hlinkClick r:id="" action="ppaction://noaction" highlightClick="1"/>
          </p:cNvPr>
          <p:cNvSpPr/>
          <p:nvPr/>
        </p:nvSpPr>
        <p:spPr>
          <a:xfrm>
            <a:off x="6372200" y="4077072"/>
            <a:ext cx="1368152" cy="1512168"/>
          </a:xfrm>
          <a:prstGeom prst="actionButtonHelp">
            <a:avLst/>
          </a:prstGeom>
          <a:solidFill>
            <a:srgbClr val="FA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545</TotalTime>
  <Words>201</Words>
  <Application>Microsoft Office PowerPoint</Application>
  <PresentationFormat>Předvádění na obrazovce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Aspekt</vt:lpstr>
      <vt:lpstr>Snímek 1</vt:lpstr>
      <vt:lpstr>Snímek 2</vt:lpstr>
      <vt:lpstr>Šlehané hmoty Charakteristika</vt:lpstr>
      <vt:lpstr>Šlehané hmoty – O čem si budeme povídat?</vt:lpstr>
      <vt:lpstr>Charakteristika šlehaných hmot</vt:lpstr>
      <vt:lpstr>Charakteristika šlehaných hmot</vt:lpstr>
      <vt:lpstr>Pevnost vaječné pěny</vt:lpstr>
      <vt:lpstr>Rozdělení šlehaných hmot</vt:lpstr>
      <vt:lpstr>Snímek 9</vt:lpstr>
      <vt:lpstr>Zdroje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Šlehané hmoty</dc:title>
  <dc:creator>Valued Acer Customer</dc:creator>
  <cp:lastModifiedBy>Valued Acer Customer</cp:lastModifiedBy>
  <cp:revision>57</cp:revision>
  <dcterms:created xsi:type="dcterms:W3CDTF">2012-12-08T17:43:56Z</dcterms:created>
  <dcterms:modified xsi:type="dcterms:W3CDTF">2012-12-15T11:06:46Z</dcterms:modified>
</cp:coreProperties>
</file>