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13" r:id="rId3"/>
    <p:sldId id="256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33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9E"/>
    <a:srgbClr val="F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  <a:noFill/>
        </p:spPr>
        <p:txBody>
          <a:bodyPr>
            <a:noAutofit/>
          </a:bodyPr>
          <a:lstStyle>
            <a:lvl1pPr>
              <a:defRPr sz="4000">
                <a:solidFill>
                  <a:schemeClr val="accent2"/>
                </a:solidFill>
              </a:defRPr>
            </a:lvl1pPr>
            <a:extLst/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extLst/>
          </a:lstStyle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2"/>
            <a:ext cx="6624736" cy="16198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7544" y="2833864"/>
            <a:ext cx="820891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Označení materiálu: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ZRCKOVA_technologie_1	 	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Název materiálu: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Šlehané hmoty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		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Anotace:</a:t>
            </a:r>
            <a:endParaRPr lang="cs-CZ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Prezentace objasňuje žákům oboru cukrář různé technologické postupy šlehaných hmot, seznamuje je s hlavními surovinami a jednotlivými výrobky. Je určena pro předmět technologie.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Očekávaný výstup: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Žáci popíší a vysvětlí technologické postupy, druhy výrobků, způsoby pečení a další úpravy.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Klíčová slova:	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pěna, šlehání, objem, bezé hmota,  buflery, korpus, Sachrova hmota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ný popisek 3"/>
          <p:cNvSpPr/>
          <p:nvPr/>
        </p:nvSpPr>
        <p:spPr>
          <a:xfrm>
            <a:off x="467544" y="548680"/>
            <a:ext cx="3816424" cy="2016224"/>
          </a:xfrm>
          <a:prstGeom prst="wedgeEllipseCallout">
            <a:avLst>
              <a:gd name="adj1" fmla="val 51989"/>
              <a:gd name="adj2" fmla="val 72269"/>
            </a:avLst>
          </a:prstGeom>
          <a:solidFill>
            <a:srgbClr val="E0A0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Proč se nepoužívá moučkový cukr?</a:t>
            </a:r>
          </a:p>
        </p:txBody>
      </p:sp>
      <p:sp>
        <p:nvSpPr>
          <p:cNvPr id="5" name="Oválný popisek 4"/>
          <p:cNvSpPr/>
          <p:nvPr/>
        </p:nvSpPr>
        <p:spPr>
          <a:xfrm>
            <a:off x="539552" y="4005064"/>
            <a:ext cx="3096344" cy="1872208"/>
          </a:xfrm>
          <a:prstGeom prst="wedgeEllipseCallout">
            <a:avLst>
              <a:gd name="adj1" fmla="val 50753"/>
              <a:gd name="adj2" fmla="val -64378"/>
            </a:avLst>
          </a:prstGeom>
          <a:solidFill>
            <a:srgbClr val="E0A0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Jaká se používá mouka?</a:t>
            </a:r>
          </a:p>
        </p:txBody>
      </p:sp>
      <p:sp>
        <p:nvSpPr>
          <p:cNvPr id="6" name="Oválný popisek 5"/>
          <p:cNvSpPr/>
          <p:nvPr/>
        </p:nvSpPr>
        <p:spPr>
          <a:xfrm>
            <a:off x="5076056" y="3861048"/>
            <a:ext cx="3672408" cy="2016224"/>
          </a:xfrm>
          <a:prstGeom prst="wedgeEllipseCallout">
            <a:avLst>
              <a:gd name="adj1" fmla="val -56051"/>
              <a:gd name="adj2" fmla="val -42856"/>
            </a:avLst>
          </a:prstGeom>
          <a:solidFill>
            <a:srgbClr val="E0A0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Proč je při výrobě důležitá voda?</a:t>
            </a:r>
            <a:endParaRPr lang="cs-CZ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válný popisek 6"/>
          <p:cNvSpPr/>
          <p:nvPr/>
        </p:nvSpPr>
        <p:spPr>
          <a:xfrm>
            <a:off x="4860032" y="476672"/>
            <a:ext cx="3888432" cy="2016224"/>
          </a:xfrm>
          <a:prstGeom prst="wedgeEllipseCallout">
            <a:avLst>
              <a:gd name="adj1" fmla="val -55519"/>
              <a:gd name="adj2" fmla="val 77850"/>
            </a:avLst>
          </a:prstGeom>
          <a:solidFill>
            <a:srgbClr val="E0A0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Jaké jsou nejvhodnější tuky?</a:t>
            </a:r>
          </a:p>
        </p:txBody>
      </p:sp>
      <p:sp>
        <p:nvSpPr>
          <p:cNvPr id="9" name="Tlačítko akce: Nápověda 8">
            <a:hlinkClick r:id="" action="ppaction://noaction" highlightClick="1"/>
          </p:cNvPr>
          <p:cNvSpPr/>
          <p:nvPr/>
        </p:nvSpPr>
        <p:spPr>
          <a:xfrm>
            <a:off x="3707904" y="3068960"/>
            <a:ext cx="1080120" cy="1368152"/>
          </a:xfrm>
          <a:prstGeom prst="actionButtonHelp">
            <a:avLst/>
          </a:prstGeom>
          <a:solidFill>
            <a:srgbClr val="FA0000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L. Bláha, F. Kadlec, Z. </a:t>
            </a:r>
            <a:r>
              <a:rPr lang="cs-CZ" sz="2400" dirty="0" err="1" smtClean="0"/>
              <a:t>Plhoň</a:t>
            </a:r>
            <a:r>
              <a:rPr lang="cs-CZ" sz="2400" dirty="0" smtClean="0"/>
              <a:t>, Cukrářská výroba, ISBN 80-86073-31-9, vydalo nakladatelství </a:t>
            </a:r>
            <a:r>
              <a:rPr lang="cs-CZ" sz="2400" dirty="0" err="1" smtClean="0"/>
              <a:t>Informatorium</a:t>
            </a:r>
            <a:r>
              <a:rPr lang="cs-CZ" sz="2400" dirty="0" smtClean="0"/>
              <a:t>, 1998</a:t>
            </a:r>
          </a:p>
          <a:p>
            <a:r>
              <a:rPr lang="cs-CZ" sz="2400" dirty="0" smtClean="0"/>
              <a:t>H. Semrádová a Mgr. V. Měsíčková, Cukrářské práce Technologie, ISBN 80-7320-012-0, vydalo nakladatelství Parta, 2003</a:t>
            </a:r>
          </a:p>
          <a:p>
            <a:r>
              <a:rPr lang="cs-CZ" sz="2400" dirty="0" smtClean="0"/>
              <a:t>Archiv fotografií ISŠ Slaný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848872" cy="5832648"/>
          </a:xfrm>
        </p:spPr>
        <p:txBody>
          <a:bodyPr>
            <a:noAutofit/>
          </a:bodyPr>
          <a:lstStyle/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Druh učebního materiálu: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Prezentace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Metodika: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(jak s materiálem pracovat): 	Slouží jako podklad pro výklad látky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	Zpětná vazba – kontrolní otázky za každou 				kapitolou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Obor: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29-54-H/01 Cukrář</a:t>
            </a: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Ročník: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první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Vytvořeno v programu: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Microsoft Office PowerPoint 2007</a:t>
            </a: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Odkaz: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			Božena Zrcková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endParaRPr lang="cs-CZ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Zpracováno dne: 17. 12. 2012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Šlehané </a:t>
            </a:r>
            <a:r>
              <a:rPr lang="cs-CZ" sz="4400" dirty="0" smtClean="0"/>
              <a:t>hmoty</a:t>
            </a:r>
            <a:br>
              <a:rPr lang="cs-CZ" sz="4400" dirty="0" smtClean="0"/>
            </a:br>
            <a:r>
              <a:rPr lang="cs-CZ" sz="4400" dirty="0" smtClean="0"/>
              <a:t>Suroviny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3200" dirty="0" smtClean="0">
                <a:solidFill>
                  <a:srgbClr val="C00000"/>
                </a:solidFill>
              </a:rPr>
              <a:t>Obor cukrář – technologie 1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2"/>
                </a:solidFill>
              </a:rPr>
              <a:t>Suroviny</a:t>
            </a:r>
            <a:endParaRPr lang="cs-CZ" sz="4000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dirty="0" smtClean="0"/>
              <a:t>Vejce</a:t>
            </a:r>
          </a:p>
          <a:p>
            <a:pPr>
              <a:buNone/>
            </a:pPr>
            <a:endParaRPr lang="cs-CZ" sz="3200" b="1" dirty="0" smtClean="0"/>
          </a:p>
          <a:p>
            <a:r>
              <a:rPr lang="cs-CZ" sz="3200" dirty="0" smtClean="0"/>
              <a:t>Slepičí, čerstvá, případně mražená</a:t>
            </a:r>
          </a:p>
          <a:p>
            <a:r>
              <a:rPr lang="cs-CZ" sz="3200" dirty="0" smtClean="0"/>
              <a:t>Z hygienických důvodů vytloukat v oddělené místnosti</a:t>
            </a:r>
          </a:p>
          <a:p>
            <a:r>
              <a:rPr lang="cs-CZ" sz="3200" dirty="0" smtClean="0"/>
              <a:t>Oddělovat bílky a žloutky</a:t>
            </a:r>
          </a:p>
          <a:p>
            <a:r>
              <a:rPr lang="cs-CZ" sz="3200" dirty="0" smtClean="0"/>
              <a:t>Bílky nesmí obsahovat částice žloutků</a:t>
            </a:r>
          </a:p>
          <a:p>
            <a:endParaRPr lang="cs-CZ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2"/>
                </a:solidFill>
              </a:rPr>
              <a:t>Suroviny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Cukr</a:t>
            </a:r>
          </a:p>
          <a:p>
            <a:endParaRPr lang="cs-CZ" sz="3200" b="1" dirty="0" smtClean="0"/>
          </a:p>
          <a:p>
            <a:r>
              <a:rPr lang="cs-CZ" sz="3200" dirty="0" smtClean="0"/>
              <a:t>Nejvhodnější krupicový nebo jemný krystal</a:t>
            </a:r>
          </a:p>
          <a:p>
            <a:r>
              <a:rPr lang="cs-CZ" sz="3200" dirty="0" smtClean="0"/>
              <a:t>Hrubý krystal se špatně rozpouští</a:t>
            </a:r>
          </a:p>
          <a:p>
            <a:r>
              <a:rPr lang="cs-CZ" sz="3200" dirty="0" smtClean="0"/>
              <a:t>Moučkový (práškový) má sníženou šlehací schopnost</a:t>
            </a:r>
            <a:endParaRPr lang="cs-CZ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2"/>
                </a:solidFill>
              </a:rPr>
              <a:t>Suroviny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Mouka</a:t>
            </a:r>
          </a:p>
          <a:p>
            <a:endParaRPr lang="cs-CZ" sz="3200" b="1" dirty="0" smtClean="0"/>
          </a:p>
          <a:p>
            <a:r>
              <a:rPr lang="cs-CZ" sz="3200" dirty="0" smtClean="0"/>
              <a:t>Nejčastěji pšeničná hladká</a:t>
            </a:r>
          </a:p>
          <a:p>
            <a:r>
              <a:rPr lang="cs-CZ" sz="3200" dirty="0" smtClean="0"/>
              <a:t>Směs hladké a hrubé</a:t>
            </a:r>
          </a:p>
          <a:p>
            <a:r>
              <a:rPr lang="cs-CZ" sz="3200" dirty="0" smtClean="0"/>
              <a:t>Před použitím mouku prosít</a:t>
            </a:r>
          </a:p>
          <a:p>
            <a:r>
              <a:rPr lang="cs-CZ" sz="3200" dirty="0" smtClean="0"/>
              <a:t>Nevhodné mouky s vyšším obsahem lepku</a:t>
            </a:r>
          </a:p>
          <a:p>
            <a:endParaRPr lang="cs-CZ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2"/>
                </a:solidFill>
              </a:rPr>
              <a:t>Suroviny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Škrob</a:t>
            </a:r>
          </a:p>
          <a:p>
            <a:pPr>
              <a:buNone/>
            </a:pPr>
            <a:endParaRPr lang="cs-CZ" sz="3200" b="1" dirty="0" smtClean="0"/>
          </a:p>
          <a:p>
            <a:r>
              <a:rPr lang="cs-CZ" sz="3200" dirty="0" smtClean="0"/>
              <a:t>Může nahrazovat část mouky</a:t>
            </a:r>
          </a:p>
          <a:p>
            <a:r>
              <a:rPr lang="cs-CZ" sz="3200" dirty="0" smtClean="0"/>
              <a:t>Především kukuřičný a pšeničný</a:t>
            </a:r>
          </a:p>
          <a:p>
            <a:r>
              <a:rPr lang="cs-CZ" sz="3200" dirty="0" smtClean="0"/>
              <a:t>Reguluje obsah lepku v mouce</a:t>
            </a:r>
          </a:p>
          <a:p>
            <a:r>
              <a:rPr lang="cs-CZ" sz="3200" dirty="0" smtClean="0"/>
              <a:t>Sojová mouka – zvyšuje biologickou hodnotu</a:t>
            </a:r>
          </a:p>
          <a:p>
            <a:endParaRPr 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2"/>
                </a:solidFill>
              </a:rPr>
              <a:t>Suroviny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Tuk </a:t>
            </a:r>
          </a:p>
          <a:p>
            <a:pPr>
              <a:buNone/>
            </a:pPr>
            <a:endParaRPr lang="cs-CZ" sz="3200" b="1" dirty="0" smtClean="0"/>
          </a:p>
          <a:p>
            <a:r>
              <a:rPr lang="cs-CZ" sz="3200" dirty="0" smtClean="0"/>
              <a:t>Máslo a margarin – rozpuštěné</a:t>
            </a:r>
          </a:p>
          <a:p>
            <a:r>
              <a:rPr lang="cs-CZ" sz="3200" dirty="0" smtClean="0"/>
              <a:t>Oleje – vhodnější</a:t>
            </a:r>
          </a:p>
          <a:p>
            <a:endParaRPr lang="cs-CZ" sz="3200" dirty="0" smtClean="0"/>
          </a:p>
          <a:p>
            <a:r>
              <a:rPr lang="cs-CZ" sz="3200" b="1" dirty="0" smtClean="0"/>
              <a:t>Voda</a:t>
            </a:r>
          </a:p>
          <a:p>
            <a:r>
              <a:rPr lang="cs-CZ" sz="3200" dirty="0" smtClean="0"/>
              <a:t>Ovlivňuje hustotu hmoty</a:t>
            </a:r>
          </a:p>
          <a:p>
            <a:endParaRPr lang="cs-CZ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2"/>
                </a:solidFill>
              </a:rPr>
              <a:t>Suroviny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Chuťové přísady</a:t>
            </a:r>
          </a:p>
          <a:p>
            <a:pPr>
              <a:buNone/>
            </a:pPr>
            <a:endParaRPr lang="cs-CZ" sz="3200" b="1" dirty="0" smtClean="0"/>
          </a:p>
          <a:p>
            <a:r>
              <a:rPr lang="cs-CZ" sz="3200" b="1" dirty="0" smtClean="0"/>
              <a:t>Vanilinový cukr, kakao, citropasta, griliáš, kulér</a:t>
            </a:r>
          </a:p>
          <a:p>
            <a:endParaRPr lang="cs-CZ" sz="3200" b="1" dirty="0" smtClean="0"/>
          </a:p>
          <a:p>
            <a:r>
              <a:rPr lang="cs-CZ" sz="3200" dirty="0" smtClean="0"/>
              <a:t>Ovlivňují barvu a chuť</a:t>
            </a:r>
          </a:p>
          <a:p>
            <a:r>
              <a:rPr lang="cs-CZ" sz="3200" dirty="0" smtClean="0"/>
              <a:t>Přidávají se obvykle do mouky</a:t>
            </a:r>
          </a:p>
          <a:p>
            <a:endParaRPr lang="cs-CZ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538</TotalTime>
  <Words>205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Aspekt</vt:lpstr>
      <vt:lpstr>Snímek 1</vt:lpstr>
      <vt:lpstr>Snímek 2</vt:lpstr>
      <vt:lpstr>Šlehané hmoty Suroviny</vt:lpstr>
      <vt:lpstr>Suroviny</vt:lpstr>
      <vt:lpstr>Suroviny</vt:lpstr>
      <vt:lpstr>Suroviny</vt:lpstr>
      <vt:lpstr>Suroviny</vt:lpstr>
      <vt:lpstr>Suroviny</vt:lpstr>
      <vt:lpstr>Suroviny</vt:lpstr>
      <vt:lpstr>Snímek 10</vt:lpstr>
      <vt:lpstr>Zdroje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Šlehané hmoty</dc:title>
  <dc:creator>Valued Acer Customer</dc:creator>
  <cp:lastModifiedBy>Valued Acer Customer</cp:lastModifiedBy>
  <cp:revision>55</cp:revision>
  <dcterms:created xsi:type="dcterms:W3CDTF">2012-12-08T17:43:56Z</dcterms:created>
  <dcterms:modified xsi:type="dcterms:W3CDTF">2012-12-15T10:19:30Z</dcterms:modified>
</cp:coreProperties>
</file>