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0" r:id="rId4"/>
    <p:sldId id="281" r:id="rId5"/>
    <p:sldId id="283" r:id="rId6"/>
    <p:sldId id="284" r:id="rId7"/>
    <p:sldId id="282" r:id="rId8"/>
    <p:sldId id="286" r:id="rId9"/>
    <p:sldId id="274" r:id="rId10"/>
    <p:sldId id="285" r:id="rId11"/>
    <p:sldId id="27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91A4E1-9568-4CFE-82EE-442A573D2AF2}" type="datetimeFigureOut">
              <a:rPr lang="cs-CZ" smtClean="0"/>
              <a:pPr/>
              <a:t>16.9.2014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A4E1-9568-4CFE-82EE-442A573D2AF2}" type="datetimeFigureOut">
              <a:rPr lang="cs-CZ" smtClean="0"/>
              <a:pPr/>
              <a:t>16.9.2014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A4E1-9568-4CFE-82EE-442A573D2AF2}" type="datetimeFigureOut">
              <a:rPr lang="cs-CZ" smtClean="0"/>
              <a:pPr/>
              <a:t>16.9.2014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91A4E1-9568-4CFE-82EE-442A573D2AF2}" type="datetimeFigureOut">
              <a:rPr lang="cs-CZ" smtClean="0"/>
              <a:pPr/>
              <a:t>16.9.2014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91A4E1-9568-4CFE-82EE-442A573D2AF2}" type="datetimeFigureOut">
              <a:rPr lang="cs-CZ" smtClean="0"/>
              <a:pPr/>
              <a:t>16.9.2014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A4E1-9568-4CFE-82EE-442A573D2AF2}" type="datetimeFigureOut">
              <a:rPr lang="cs-CZ" smtClean="0"/>
              <a:pPr/>
              <a:t>16.9.2014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A4E1-9568-4CFE-82EE-442A573D2AF2}" type="datetimeFigureOut">
              <a:rPr lang="cs-CZ" smtClean="0"/>
              <a:pPr/>
              <a:t>16.9.2014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91A4E1-9568-4CFE-82EE-442A573D2AF2}" type="datetimeFigureOut">
              <a:rPr lang="cs-CZ" smtClean="0"/>
              <a:pPr/>
              <a:t>16.9.2014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A4E1-9568-4CFE-82EE-442A573D2AF2}" type="datetimeFigureOut">
              <a:rPr lang="cs-CZ" smtClean="0"/>
              <a:pPr/>
              <a:t>16.9.2014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91A4E1-9568-4CFE-82EE-442A573D2AF2}" type="datetimeFigureOut">
              <a:rPr lang="cs-CZ" smtClean="0"/>
              <a:pPr/>
              <a:t>16.9.2014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91A4E1-9568-4CFE-82EE-442A573D2AF2}" type="datetimeFigureOut">
              <a:rPr lang="cs-CZ" smtClean="0"/>
              <a:pPr/>
              <a:t>16.9.2014</a:t>
            </a:fld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91A4E1-9568-4CFE-82EE-442A573D2AF2}" type="datetimeFigureOut">
              <a:rPr lang="cs-CZ" smtClean="0"/>
              <a:pPr/>
              <a:t>16.9.2014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F88FF9-E6A2-48B6-92FD-65DA1BB3F2C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400" dirty="0" smtClean="0"/>
              <a:t>Třené hmoty</a:t>
            </a:r>
            <a:br>
              <a:rPr lang="cs-CZ" sz="4400" dirty="0" smtClean="0"/>
            </a:br>
            <a:r>
              <a:rPr lang="cs-CZ" sz="4400" dirty="0" smtClean="0"/>
              <a:t>Výroba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Předmět: Technologie</a:t>
            </a:r>
          </a:p>
          <a:p>
            <a:r>
              <a:rPr lang="cs-CZ" sz="3600" dirty="0" smtClean="0"/>
              <a:t>Obor: Cukrář 2. ročník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smtClean="0"/>
              <a:t>otázky</a:t>
            </a:r>
            <a:endParaRPr lang="cs-CZ" sz="4400" dirty="0"/>
          </a:p>
        </p:txBody>
      </p:sp>
      <p:sp>
        <p:nvSpPr>
          <p:cNvPr id="4" name="Elipsa 3"/>
          <p:cNvSpPr/>
          <p:nvPr/>
        </p:nvSpPr>
        <p:spPr>
          <a:xfrm>
            <a:off x="9828584" y="1124744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lačítko akce: Nápověda 4">
            <a:hlinkClick r:id="" action="ppaction://noaction" highlightClick="1"/>
          </p:cNvPr>
          <p:cNvSpPr/>
          <p:nvPr/>
        </p:nvSpPr>
        <p:spPr>
          <a:xfrm>
            <a:off x="6660232" y="1052736"/>
            <a:ext cx="1512168" cy="1656184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6" name="Oválný popisek 5"/>
          <p:cNvSpPr/>
          <p:nvPr/>
        </p:nvSpPr>
        <p:spPr>
          <a:xfrm>
            <a:off x="395536" y="1268760"/>
            <a:ext cx="4392488" cy="2664296"/>
          </a:xfrm>
          <a:prstGeom prst="wedgeEllipseCallout">
            <a:avLst>
              <a:gd name="adj1" fmla="val 92657"/>
              <a:gd name="adj2" fmla="val -761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 smtClean="0">
                <a:solidFill>
                  <a:schemeClr val="tx1"/>
                </a:solidFill>
              </a:rPr>
              <a:t>Proč musí být teplota surovin stejná</a:t>
            </a:r>
          </a:p>
        </p:txBody>
      </p:sp>
      <p:sp>
        <p:nvSpPr>
          <p:cNvPr id="7" name="Oválný popisek 6"/>
          <p:cNvSpPr/>
          <p:nvPr/>
        </p:nvSpPr>
        <p:spPr>
          <a:xfrm>
            <a:off x="3563888" y="3933056"/>
            <a:ext cx="4824536" cy="2520280"/>
          </a:xfrm>
          <a:prstGeom prst="wedgeEllipseCallout">
            <a:avLst>
              <a:gd name="adj1" fmla="val 30199"/>
              <a:gd name="adj2" fmla="val -9614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 smtClean="0">
                <a:solidFill>
                  <a:schemeClr val="tx1"/>
                </a:solidFill>
              </a:rPr>
              <a:t>Čím můžeme nahradit část vajec</a:t>
            </a:r>
          </a:p>
        </p:txBody>
      </p:sp>
      <p:sp>
        <p:nvSpPr>
          <p:cNvPr id="8" name="Oválný popisek 7"/>
          <p:cNvSpPr/>
          <p:nvPr/>
        </p:nvSpPr>
        <p:spPr>
          <a:xfrm>
            <a:off x="467544" y="4293096"/>
            <a:ext cx="3024336" cy="2016224"/>
          </a:xfrm>
          <a:prstGeom prst="wedgeEllipseCallout">
            <a:avLst>
              <a:gd name="adj1" fmla="val 157995"/>
              <a:gd name="adj2" fmla="val -13163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 smtClean="0">
                <a:solidFill>
                  <a:schemeClr val="tx1"/>
                </a:solidFill>
              </a:rPr>
              <a:t>Proč prosíváme mouku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Zdroje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L. Bláha, F. Kadlec, Z. </a:t>
            </a:r>
            <a:r>
              <a:rPr lang="cs-CZ" sz="2400" dirty="0" err="1" smtClean="0"/>
              <a:t>Plhoň</a:t>
            </a:r>
            <a:r>
              <a:rPr lang="cs-CZ" sz="2400" dirty="0" smtClean="0"/>
              <a:t>, Cukrářská výroba, ISBN 80-86073-31-9, vydalo nakladatelství </a:t>
            </a:r>
            <a:r>
              <a:rPr lang="cs-CZ" sz="2400" dirty="0" err="1" smtClean="0"/>
              <a:t>Informatorium</a:t>
            </a:r>
            <a:r>
              <a:rPr lang="cs-CZ" sz="2400" dirty="0" smtClean="0"/>
              <a:t>, 1998</a:t>
            </a:r>
          </a:p>
          <a:p>
            <a:r>
              <a:rPr lang="cs-CZ" sz="2400" dirty="0" smtClean="0"/>
              <a:t>H. Semrádová a Mgr. V. Měsíčková, Cukrářské práce Technologie, ISBN 80-7320-012-0, vydalo nakladatelství Parta</a:t>
            </a:r>
            <a:r>
              <a:rPr lang="cs-CZ" sz="2400" smtClean="0"/>
              <a:t>, 2003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smtClean="0"/>
              <a:t>Schéma výroby </a:t>
            </a:r>
            <a:endParaRPr lang="cs-CZ" sz="4400" dirty="0"/>
          </a:p>
        </p:txBody>
      </p:sp>
      <p:sp>
        <p:nvSpPr>
          <p:cNvPr id="6" name="Zaoblený obdélník 5"/>
          <p:cNvSpPr/>
          <p:nvPr/>
        </p:nvSpPr>
        <p:spPr>
          <a:xfrm>
            <a:off x="611560" y="1628800"/>
            <a:ext cx="144016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Tuk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267744" y="1628800"/>
            <a:ext cx="144016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Cukr moučka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292080" y="3645024"/>
            <a:ext cx="1728192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Přimíchat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020272" y="1628800"/>
            <a:ext cx="1584176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Chuťové přísady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5436096" y="2780928"/>
            <a:ext cx="144016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Prosátí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707904" y="4725144"/>
            <a:ext cx="144016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Spojit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851920" y="1628800"/>
            <a:ext cx="144016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Vejce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436096" y="1628800"/>
            <a:ext cx="144016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Hladká mouka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1475656" y="2852936"/>
            <a:ext cx="144016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Třít do pěny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331640" y="3789040"/>
            <a:ext cx="1728192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Postupně přidávat</a:t>
            </a:r>
            <a:endParaRPr lang="cs-CZ" sz="22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403648" y="4797152"/>
            <a:ext cx="1440160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Pěna</a:t>
            </a:r>
            <a:endParaRPr lang="cs-CZ" sz="2200" b="1" dirty="0">
              <a:solidFill>
                <a:schemeClr val="tx1"/>
              </a:solidFill>
            </a:endParaRPr>
          </a:p>
        </p:txBody>
      </p:sp>
      <p:cxnSp>
        <p:nvCxnSpPr>
          <p:cNvPr id="18" name="Přímá spojovací šipka 17"/>
          <p:cNvCxnSpPr>
            <a:stCxn id="6" idx="2"/>
            <a:endCxn id="14" idx="0"/>
          </p:cNvCxnSpPr>
          <p:nvPr/>
        </p:nvCxnSpPr>
        <p:spPr>
          <a:xfrm>
            <a:off x="1331640" y="2348880"/>
            <a:ext cx="864096" cy="50405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aoblený obdélník 18"/>
          <p:cNvSpPr/>
          <p:nvPr/>
        </p:nvSpPr>
        <p:spPr>
          <a:xfrm>
            <a:off x="3275856" y="5733256"/>
            <a:ext cx="2304256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i="1" dirty="0" smtClean="0">
                <a:solidFill>
                  <a:schemeClr val="tx1"/>
                </a:solidFill>
              </a:rPr>
              <a:t>Třená hmota</a:t>
            </a:r>
            <a:endParaRPr lang="cs-CZ" sz="2400" b="1" i="1" dirty="0">
              <a:solidFill>
                <a:schemeClr val="tx1"/>
              </a:solidFill>
            </a:endParaRPr>
          </a:p>
        </p:txBody>
      </p:sp>
      <p:cxnSp>
        <p:nvCxnSpPr>
          <p:cNvPr id="20" name="Přímá spojovací šipka 19"/>
          <p:cNvCxnSpPr>
            <a:stCxn id="7" idx="2"/>
            <a:endCxn id="14" idx="0"/>
          </p:cNvCxnSpPr>
          <p:nvPr/>
        </p:nvCxnSpPr>
        <p:spPr>
          <a:xfrm flipH="1">
            <a:off x="2195736" y="2348880"/>
            <a:ext cx="792088" cy="50405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endCxn id="10" idx="0"/>
          </p:cNvCxnSpPr>
          <p:nvPr/>
        </p:nvCxnSpPr>
        <p:spPr>
          <a:xfrm>
            <a:off x="6156176" y="2348880"/>
            <a:ext cx="0" cy="43204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endCxn id="16" idx="0"/>
          </p:cNvCxnSpPr>
          <p:nvPr/>
        </p:nvCxnSpPr>
        <p:spPr>
          <a:xfrm>
            <a:off x="2123728" y="4509120"/>
            <a:ext cx="0" cy="28803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endCxn id="11" idx="1"/>
          </p:cNvCxnSpPr>
          <p:nvPr/>
        </p:nvCxnSpPr>
        <p:spPr>
          <a:xfrm>
            <a:off x="2843808" y="5085184"/>
            <a:ext cx="864096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Tvar 34"/>
          <p:cNvCxnSpPr>
            <a:stCxn id="12" idx="2"/>
            <a:endCxn id="15" idx="3"/>
          </p:cNvCxnSpPr>
          <p:nvPr/>
        </p:nvCxnSpPr>
        <p:spPr>
          <a:xfrm rot="5400000">
            <a:off x="2915816" y="2492896"/>
            <a:ext cx="1800200" cy="1512168"/>
          </a:xfrm>
          <a:prstGeom prst="bentConnector2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Tvar 35"/>
          <p:cNvCxnSpPr>
            <a:stCxn id="9" idx="2"/>
            <a:endCxn id="8" idx="3"/>
          </p:cNvCxnSpPr>
          <p:nvPr/>
        </p:nvCxnSpPr>
        <p:spPr>
          <a:xfrm rot="5400000">
            <a:off x="6588224" y="2780928"/>
            <a:ext cx="1656184" cy="792088"/>
          </a:xfrm>
          <a:prstGeom prst="bentConnector2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Tvar 39"/>
          <p:cNvCxnSpPr>
            <a:stCxn id="8" idx="2"/>
            <a:endCxn id="11" idx="3"/>
          </p:cNvCxnSpPr>
          <p:nvPr/>
        </p:nvCxnSpPr>
        <p:spPr>
          <a:xfrm rot="5400000">
            <a:off x="5292080" y="4221088"/>
            <a:ext cx="720080" cy="1008112"/>
          </a:xfrm>
          <a:prstGeom prst="bentConnector2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šipka 42"/>
          <p:cNvCxnSpPr>
            <a:stCxn id="11" idx="2"/>
            <a:endCxn id="19" idx="0"/>
          </p:cNvCxnSpPr>
          <p:nvPr/>
        </p:nvCxnSpPr>
        <p:spPr>
          <a:xfrm>
            <a:off x="4427984" y="5445224"/>
            <a:ext cx="0" cy="288032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/>
              <a:t>Postup výroby ze základních surovin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248472"/>
          </a:xfrm>
        </p:spPr>
        <p:txBody>
          <a:bodyPr>
            <a:normAutofit fontScale="92500" lnSpcReduction="20000"/>
          </a:bodyPr>
          <a:lstStyle/>
          <a:p>
            <a:r>
              <a:rPr lang="cs-CZ" sz="3900" dirty="0" smtClean="0"/>
              <a:t>Změklý tuk (teplota 26°C) </a:t>
            </a:r>
          </a:p>
          <a:p>
            <a:pPr>
              <a:buNone/>
            </a:pPr>
            <a:endParaRPr lang="cs-CZ" sz="3900" dirty="0" smtClean="0"/>
          </a:p>
          <a:p>
            <a:r>
              <a:rPr lang="cs-CZ" sz="3900" dirty="0" smtClean="0"/>
              <a:t>Třít s prosátým cukrem</a:t>
            </a:r>
          </a:p>
          <a:p>
            <a:pPr>
              <a:buNone/>
            </a:pPr>
            <a:endParaRPr lang="cs-CZ" sz="3900" dirty="0" smtClean="0"/>
          </a:p>
          <a:p>
            <a:r>
              <a:rPr lang="cs-CZ" sz="3900" dirty="0" smtClean="0"/>
              <a:t>Postupně přidávat vejce nebo žloutky</a:t>
            </a:r>
          </a:p>
          <a:p>
            <a:pPr>
              <a:buNone/>
            </a:pPr>
            <a:endParaRPr lang="cs-CZ" sz="3900" dirty="0" smtClean="0"/>
          </a:p>
          <a:p>
            <a:r>
              <a:rPr lang="cs-CZ" sz="3900" dirty="0" smtClean="0"/>
              <a:t>Přidávat tekutinu (mléko)</a:t>
            </a:r>
          </a:p>
          <a:p>
            <a:pPr>
              <a:buNone/>
            </a:pPr>
            <a:endParaRPr lang="cs-CZ" sz="36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/>
              <a:t>Postup výroby ze základních surovin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032448"/>
          </a:xfrm>
        </p:spPr>
        <p:txBody>
          <a:bodyPr/>
          <a:lstStyle/>
          <a:p>
            <a:r>
              <a:rPr lang="cs-CZ" sz="3600" dirty="0" smtClean="0"/>
              <a:t>Teplota surovin musí být přibližně stejná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Zabrání se sražení</a:t>
            </a:r>
          </a:p>
          <a:p>
            <a:pPr>
              <a:buNone/>
            </a:pPr>
            <a:endParaRPr lang="cs-CZ" sz="36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/>
              <a:t>Postup výroby ze základních surovin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715200" cy="4032448"/>
          </a:xfrm>
        </p:spPr>
        <p:txBody>
          <a:bodyPr/>
          <a:lstStyle/>
          <a:p>
            <a:r>
              <a:rPr lang="cs-CZ" sz="3600" dirty="0" smtClean="0"/>
              <a:t>Prosít mouku = provzdušnit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Kypřící prášek prosít s moukou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Chuťové přísady vmíchat do mouky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/>
              <a:t>Postup výroby ze základních surovin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715200" cy="403244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Utřený tuk spojit s moukou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Případně přimíchat sníh</a:t>
            </a:r>
          </a:p>
          <a:p>
            <a:pPr>
              <a:buNone/>
            </a:pPr>
            <a:endParaRPr lang="cs-CZ" sz="3600" dirty="0" smtClean="0"/>
          </a:p>
          <a:p>
            <a:pPr algn="ctr"/>
            <a:r>
              <a:rPr lang="cs-CZ" sz="3600" dirty="0" smtClean="0"/>
              <a:t>=</a:t>
            </a:r>
            <a:r>
              <a:rPr lang="cs-CZ" sz="4400" b="1" dirty="0" smtClean="0">
                <a:solidFill>
                  <a:srgbClr val="C00000"/>
                </a:solidFill>
              </a:rPr>
              <a:t> Třená hmota</a:t>
            </a:r>
          </a:p>
          <a:p>
            <a:pPr>
              <a:buNone/>
            </a:pPr>
            <a:r>
              <a:rPr lang="cs-CZ" sz="3600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smtClean="0"/>
              <a:t>Vlastnosti Hmoty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7467600" cy="4392488"/>
          </a:xfrm>
        </p:spPr>
        <p:txBody>
          <a:bodyPr/>
          <a:lstStyle/>
          <a:p>
            <a:r>
              <a:rPr lang="cs-CZ" sz="3600" dirty="0" smtClean="0"/>
              <a:t>Hmota je nadýchaná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Hmota je pevná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Hmota je snadno roztíratelná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Sražená hmota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600" dirty="0" smtClean="0"/>
              <a:t>Má horší pečící vlastnosti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Sražení předcházet přihřátím vajec a mléka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Při sražení je nutné hmotu mírně přihřát a vytvořit šleháním hladkou emulzi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smtClean="0"/>
              <a:t>otázky</a:t>
            </a:r>
            <a:endParaRPr lang="cs-CZ" sz="4400" dirty="0"/>
          </a:p>
        </p:txBody>
      </p:sp>
      <p:sp>
        <p:nvSpPr>
          <p:cNvPr id="4" name="Elipsa 3"/>
          <p:cNvSpPr/>
          <p:nvPr/>
        </p:nvSpPr>
        <p:spPr>
          <a:xfrm>
            <a:off x="9828584" y="1124744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lačítko akce: Nápověda 4">
            <a:hlinkClick r:id="" action="ppaction://noaction" highlightClick="1"/>
          </p:cNvPr>
          <p:cNvSpPr/>
          <p:nvPr/>
        </p:nvSpPr>
        <p:spPr>
          <a:xfrm>
            <a:off x="6660232" y="1052736"/>
            <a:ext cx="1512168" cy="1656184"/>
          </a:xfrm>
          <a:prstGeom prst="actionButtonHelp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6" name="Oválný popisek 5"/>
          <p:cNvSpPr/>
          <p:nvPr/>
        </p:nvSpPr>
        <p:spPr>
          <a:xfrm>
            <a:off x="395536" y="1268760"/>
            <a:ext cx="3816424" cy="2232248"/>
          </a:xfrm>
          <a:prstGeom prst="wedgeEllipseCallout">
            <a:avLst>
              <a:gd name="adj1" fmla="val 110554"/>
              <a:gd name="adj2" fmla="val -1757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 smtClean="0">
                <a:solidFill>
                  <a:schemeClr val="tx1"/>
                </a:solidFill>
              </a:rPr>
              <a:t>Vlastnosti hmoty</a:t>
            </a:r>
          </a:p>
        </p:txBody>
      </p:sp>
      <p:sp>
        <p:nvSpPr>
          <p:cNvPr id="7" name="Oválný popisek 6"/>
          <p:cNvSpPr/>
          <p:nvPr/>
        </p:nvSpPr>
        <p:spPr>
          <a:xfrm>
            <a:off x="3779912" y="3933056"/>
            <a:ext cx="4608512" cy="2520280"/>
          </a:xfrm>
          <a:prstGeom prst="wedgeEllipseCallout">
            <a:avLst>
              <a:gd name="adj1" fmla="val 30199"/>
              <a:gd name="adj2" fmla="val -9614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 smtClean="0">
                <a:solidFill>
                  <a:schemeClr val="tx1"/>
                </a:solidFill>
              </a:rPr>
              <a:t>Proč používáme moučkový cukr</a:t>
            </a:r>
          </a:p>
        </p:txBody>
      </p:sp>
      <p:sp>
        <p:nvSpPr>
          <p:cNvPr id="8" name="Oválný popisek 7"/>
          <p:cNvSpPr/>
          <p:nvPr/>
        </p:nvSpPr>
        <p:spPr>
          <a:xfrm>
            <a:off x="395536" y="3861048"/>
            <a:ext cx="3240360" cy="2376264"/>
          </a:xfrm>
          <a:prstGeom prst="wedgeEllipseCallout">
            <a:avLst>
              <a:gd name="adj1" fmla="val 138755"/>
              <a:gd name="adj2" fmla="val -98401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 smtClean="0">
                <a:solidFill>
                  <a:schemeClr val="tx1"/>
                </a:solidFill>
              </a:rPr>
              <a:t>Jaký používáme tuk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214</Words>
  <Application>Microsoft Office PowerPoint</Application>
  <PresentationFormat>Předvádění na obrazovce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Třené hmoty Výroba</vt:lpstr>
      <vt:lpstr>Schéma výroby </vt:lpstr>
      <vt:lpstr>Postup výroby ze základních surovin</vt:lpstr>
      <vt:lpstr>Postup výroby ze základních surovin</vt:lpstr>
      <vt:lpstr>Postup výroby ze základních surovin</vt:lpstr>
      <vt:lpstr>Postup výroby ze základních surovin</vt:lpstr>
      <vt:lpstr>Vlastnosti Hmoty</vt:lpstr>
      <vt:lpstr>Sražená hmota</vt:lpstr>
      <vt:lpstr>otázky</vt:lpstr>
      <vt:lpstr>otázky</vt:lpstr>
      <vt:lpstr>Zdroje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Valued Acer Customer</dc:creator>
  <cp:lastModifiedBy>ISŠ</cp:lastModifiedBy>
  <cp:revision>37</cp:revision>
  <dcterms:created xsi:type="dcterms:W3CDTF">2013-02-25T16:23:27Z</dcterms:created>
  <dcterms:modified xsi:type="dcterms:W3CDTF">2014-09-16T07:20:33Z</dcterms:modified>
</cp:coreProperties>
</file>