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87" r:id="rId4"/>
    <p:sldId id="288" r:id="rId5"/>
    <p:sldId id="289" r:id="rId6"/>
    <p:sldId id="290" r:id="rId7"/>
    <p:sldId id="259" r:id="rId8"/>
    <p:sldId id="260" r:id="rId9"/>
    <p:sldId id="296" r:id="rId10"/>
    <p:sldId id="28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91A4E1-9568-4CFE-82EE-442A573D2AF2}" type="datetimeFigureOut">
              <a:rPr lang="cs-CZ" smtClean="0"/>
              <a:pPr/>
              <a:t>3.11.2016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A4E1-9568-4CFE-82EE-442A573D2AF2}" type="datetimeFigureOut">
              <a:rPr lang="cs-CZ" smtClean="0"/>
              <a:pPr/>
              <a:t>3.11.2016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A4E1-9568-4CFE-82EE-442A573D2AF2}" type="datetimeFigureOut">
              <a:rPr lang="cs-CZ" smtClean="0"/>
              <a:pPr/>
              <a:t>3.11.2016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91A4E1-9568-4CFE-82EE-442A573D2AF2}" type="datetimeFigureOut">
              <a:rPr lang="cs-CZ" smtClean="0"/>
              <a:pPr/>
              <a:t>3.11.2016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91A4E1-9568-4CFE-82EE-442A573D2AF2}" type="datetimeFigureOut">
              <a:rPr lang="cs-CZ" smtClean="0"/>
              <a:pPr/>
              <a:t>3.11.2016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A4E1-9568-4CFE-82EE-442A573D2AF2}" type="datetimeFigureOut">
              <a:rPr lang="cs-CZ" smtClean="0"/>
              <a:pPr/>
              <a:t>3.11.2016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A4E1-9568-4CFE-82EE-442A573D2AF2}" type="datetimeFigureOut">
              <a:rPr lang="cs-CZ" smtClean="0"/>
              <a:pPr/>
              <a:t>3.11.2016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91A4E1-9568-4CFE-82EE-442A573D2AF2}" type="datetimeFigureOut">
              <a:rPr lang="cs-CZ" smtClean="0"/>
              <a:pPr/>
              <a:t>3.11.2016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A4E1-9568-4CFE-82EE-442A573D2AF2}" type="datetimeFigureOut">
              <a:rPr lang="cs-CZ" smtClean="0"/>
              <a:pPr/>
              <a:t>3.11.2016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91A4E1-9568-4CFE-82EE-442A573D2AF2}" type="datetimeFigureOut">
              <a:rPr lang="cs-CZ" smtClean="0"/>
              <a:pPr/>
              <a:t>3.11.2016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91A4E1-9568-4CFE-82EE-442A573D2AF2}" type="datetimeFigureOut">
              <a:rPr lang="cs-CZ" smtClean="0"/>
              <a:pPr/>
              <a:t>3.11.2016</a:t>
            </a:fld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91A4E1-9568-4CFE-82EE-442A573D2AF2}" type="datetimeFigureOut">
              <a:rPr lang="cs-CZ" smtClean="0"/>
              <a:pPr/>
              <a:t>3.11.2016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2924944"/>
            <a:ext cx="6462464" cy="2093618"/>
          </a:xfrm>
        </p:spPr>
        <p:txBody>
          <a:bodyPr>
            <a:noAutofit/>
          </a:bodyPr>
          <a:lstStyle/>
          <a:p>
            <a:pPr algn="ctr"/>
            <a:r>
              <a:rPr lang="cs-CZ" sz="4400" dirty="0" smtClean="0"/>
              <a:t>Třené hmoty</a:t>
            </a:r>
            <a:br>
              <a:rPr lang="cs-CZ" sz="4400" dirty="0" smtClean="0"/>
            </a:br>
            <a:r>
              <a:rPr lang="cs-CZ" sz="4400" dirty="0" smtClean="0"/>
              <a:t>Sypké směsi a Vady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Předmět: Technologie</a:t>
            </a:r>
          </a:p>
          <a:p>
            <a:r>
              <a:rPr lang="cs-CZ" sz="3600" dirty="0" smtClean="0"/>
              <a:t>Obor: Cukrář 2. ročník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Zdroje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L. Bláha, F. Kadlec, Z. </a:t>
            </a:r>
            <a:r>
              <a:rPr lang="cs-CZ" sz="3200" dirty="0" err="1" smtClean="0"/>
              <a:t>Plhoň</a:t>
            </a:r>
            <a:r>
              <a:rPr lang="cs-CZ" sz="3200" dirty="0" smtClean="0"/>
              <a:t>, Cukrářská výroba, ISBN 80-86073-31-9, vydalo nakladatelství </a:t>
            </a:r>
            <a:r>
              <a:rPr lang="cs-CZ" sz="3200" dirty="0" err="1" smtClean="0"/>
              <a:t>Informatorium</a:t>
            </a:r>
            <a:r>
              <a:rPr lang="cs-CZ" sz="3200" dirty="0" smtClean="0"/>
              <a:t>, 1998</a:t>
            </a:r>
          </a:p>
          <a:p>
            <a:r>
              <a:rPr lang="cs-CZ" sz="3200" dirty="0" smtClean="0"/>
              <a:t>H. Semrádová a Mgr. V. Měsíčková, Cukrářské práce Technologie, ISBN 80-7320-012-0, vydalo nakladatelství Parta,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cs-CZ" sz="4400" dirty="0" smtClean="0"/>
              <a:t>Třené hmoty ze sypkých hmot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55712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Příprava třených hmot náročná</a:t>
            </a:r>
          </a:p>
          <a:p>
            <a:r>
              <a:rPr lang="cs-CZ" sz="3600" dirty="0" smtClean="0"/>
              <a:t>Mnoho surovin</a:t>
            </a:r>
          </a:p>
          <a:p>
            <a:r>
              <a:rPr lang="cs-CZ" sz="3600" dirty="0" smtClean="0"/>
              <a:t>Nutné jednotlivé vážení</a:t>
            </a:r>
          </a:p>
          <a:p>
            <a:r>
              <a:rPr lang="cs-CZ" sz="3600" dirty="0" smtClean="0"/>
              <a:t>Z toho vyplývá – používání </a:t>
            </a:r>
            <a:r>
              <a:rPr lang="cs-CZ" sz="3600" dirty="0" smtClean="0"/>
              <a:t>sypkých </a:t>
            </a:r>
            <a:r>
              <a:rPr lang="cs-CZ" sz="3600" dirty="0" smtClean="0"/>
              <a:t>směsí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dirty="0" smtClean="0"/>
              <a:t>Sypké směsi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600" dirty="0" smtClean="0"/>
              <a:t>Obsahují většinu surovin potřebných pro přípravu třené hmoty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Příprava rychlejší, snazší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dirty="0" smtClean="0"/>
              <a:t>Sypké směsi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V maloobchodě směsi  na bábovky – nevyhovují – značný obsah kypřícího prášku – nepříznivá chuť výrobku 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dirty="0" smtClean="0"/>
              <a:t>Sypké směsi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600" dirty="0" smtClean="0"/>
              <a:t>Směsi pro cukrářskou výrobu – výhodnější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Obsahují všechny suroviny kromě tuku a vody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dirty="0" smtClean="0"/>
              <a:t>Sypké směsi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Nejkvalitnější směsi – obsahují všechny suroviny, kromě vody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Kvalitu zajišťují rychlošlehací přípravky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smtClean="0"/>
              <a:t>Vady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Sražená hmota na řezu – </a:t>
            </a:r>
            <a:r>
              <a:rPr lang="cs-CZ" sz="3600" b="1" i="1" dirty="0" smtClean="0"/>
              <a:t>nedostatečné propečení</a:t>
            </a:r>
          </a:p>
          <a:p>
            <a:r>
              <a:rPr lang="cs-CZ" sz="3600" dirty="0" smtClean="0"/>
              <a:t>Popraskaná vrchní kůrka –</a:t>
            </a:r>
            <a:r>
              <a:rPr lang="cs-CZ" sz="3600" i="1" dirty="0" smtClean="0"/>
              <a:t> </a:t>
            </a:r>
            <a:r>
              <a:rPr lang="cs-CZ" sz="3600" b="1" i="1" dirty="0" smtClean="0"/>
              <a:t>vysoká počáteční teplota</a:t>
            </a:r>
          </a:p>
          <a:p>
            <a:r>
              <a:rPr lang="cs-CZ" sz="3600" dirty="0" smtClean="0"/>
              <a:t>Deformace výrobků –</a:t>
            </a:r>
            <a:r>
              <a:rPr lang="cs-CZ" sz="3600" b="1" i="1" dirty="0" smtClean="0"/>
              <a:t>nedostatečně vymazaná tvořítka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smtClean="0"/>
              <a:t>Vady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Málo pórovitý výrobek –</a:t>
            </a:r>
            <a:r>
              <a:rPr lang="cs-CZ" sz="3600" i="1" dirty="0" smtClean="0"/>
              <a:t> tuk s </a:t>
            </a:r>
            <a:r>
              <a:rPr lang="cs-CZ" sz="3600" b="1" i="1" dirty="0" smtClean="0"/>
              <a:t>cukrem nedostatečně vypěněný</a:t>
            </a:r>
            <a:endParaRPr lang="cs-CZ" sz="3600" b="1" dirty="0" smtClean="0"/>
          </a:p>
          <a:p>
            <a:r>
              <a:rPr lang="cs-CZ" sz="3600" dirty="0" smtClean="0"/>
              <a:t>Příliš suchý výrobek –</a:t>
            </a:r>
            <a:r>
              <a:rPr lang="cs-CZ" sz="3600" i="1" dirty="0" smtClean="0"/>
              <a:t> </a:t>
            </a:r>
            <a:r>
              <a:rPr lang="cs-CZ" sz="3600" b="1" i="1" dirty="0" smtClean="0"/>
              <a:t>nízká teplota</a:t>
            </a:r>
          </a:p>
          <a:p>
            <a:r>
              <a:rPr lang="cs-CZ" sz="3600" dirty="0" smtClean="0"/>
              <a:t>Proslazené ovoce kleslo ke dnu </a:t>
            </a:r>
            <a:r>
              <a:rPr lang="cs-CZ" sz="3600" i="1" dirty="0" smtClean="0"/>
              <a:t>– </a:t>
            </a:r>
            <a:r>
              <a:rPr lang="cs-CZ" sz="3600" b="1" i="1" dirty="0" smtClean="0"/>
              <a:t>nebylo promíseno s mouku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smtClean="0"/>
              <a:t>Otázky</a:t>
            </a:r>
            <a:endParaRPr lang="cs-CZ" sz="4400" dirty="0"/>
          </a:p>
        </p:txBody>
      </p:sp>
      <p:sp>
        <p:nvSpPr>
          <p:cNvPr id="4" name="Oválný popisek 3"/>
          <p:cNvSpPr/>
          <p:nvPr/>
        </p:nvSpPr>
        <p:spPr>
          <a:xfrm>
            <a:off x="251520" y="1412776"/>
            <a:ext cx="4392488" cy="2592288"/>
          </a:xfrm>
          <a:prstGeom prst="wedgeEllipseCallout">
            <a:avLst>
              <a:gd name="adj1" fmla="val 96346"/>
              <a:gd name="adj2" fmla="val -657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Jak dochází ke sražení výrobku?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5" name="Oválný popisek 4"/>
          <p:cNvSpPr/>
          <p:nvPr/>
        </p:nvSpPr>
        <p:spPr>
          <a:xfrm>
            <a:off x="179512" y="4581128"/>
            <a:ext cx="4248472" cy="2016224"/>
          </a:xfrm>
          <a:prstGeom prst="wedgeEllipseCallout">
            <a:avLst>
              <a:gd name="adj1" fmla="val 106225"/>
              <a:gd name="adj2" fmla="val -12218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Co způsobuje rychlé zapečení?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6" name="Tlačítko akce: Nápověda 5">
            <a:hlinkClick r:id="" action="ppaction://noaction" highlightClick="1"/>
          </p:cNvPr>
          <p:cNvSpPr/>
          <p:nvPr/>
        </p:nvSpPr>
        <p:spPr>
          <a:xfrm>
            <a:off x="6876256" y="1340768"/>
            <a:ext cx="1512168" cy="1656184"/>
          </a:xfrm>
          <a:prstGeom prst="actionButtonHelp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7" name="Oválný popisek 6"/>
          <p:cNvSpPr/>
          <p:nvPr/>
        </p:nvSpPr>
        <p:spPr>
          <a:xfrm>
            <a:off x="4572000" y="4365104"/>
            <a:ext cx="4104456" cy="1728192"/>
          </a:xfrm>
          <a:prstGeom prst="wedgeEllipseCallout">
            <a:avLst>
              <a:gd name="adj1" fmla="val 30475"/>
              <a:gd name="adj2" fmla="val -12121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400" dirty="0" smtClean="0">
                <a:solidFill>
                  <a:schemeClr val="tx1"/>
                </a:solidFill>
              </a:rPr>
              <a:t>Proč je výrobek málo pórovitý?</a:t>
            </a:r>
            <a:endParaRPr lang="cs-CZ" sz="3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416</TotalTime>
  <Words>205</Words>
  <Application>Microsoft Office PowerPoint</Application>
  <PresentationFormat>Předvádění na obrazovce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Arkýř</vt:lpstr>
      <vt:lpstr>Třené hmoty Sypké směsi a Vady</vt:lpstr>
      <vt:lpstr>Třené hmoty ze sypkých hmot</vt:lpstr>
      <vt:lpstr>Sypké směsi</vt:lpstr>
      <vt:lpstr>Sypké směsi</vt:lpstr>
      <vt:lpstr>Sypké směsi</vt:lpstr>
      <vt:lpstr>Sypké směsi</vt:lpstr>
      <vt:lpstr>Vady</vt:lpstr>
      <vt:lpstr>Vady</vt:lpstr>
      <vt:lpstr>Otázky</vt:lpstr>
      <vt:lpstr>Zdroje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Valued Acer Customer</dc:creator>
  <cp:lastModifiedBy>ISŠ</cp:lastModifiedBy>
  <cp:revision>46</cp:revision>
  <dcterms:created xsi:type="dcterms:W3CDTF">2013-02-25T16:23:27Z</dcterms:created>
  <dcterms:modified xsi:type="dcterms:W3CDTF">2016-11-03T09:30:39Z</dcterms:modified>
</cp:coreProperties>
</file>