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70" r:id="rId3"/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72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DFC7FB-B2B9-440E-BBFD-4F276B4E617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891B6AA3-43F4-47D6-A173-D3E514B613A4}">
      <dgm:prSet phldrT="[Text]" custT="1"/>
      <dgm:spPr/>
      <dgm:t>
        <a:bodyPr/>
        <a:lstStyle/>
        <a:p>
          <a:r>
            <a:rPr lang="cs-CZ" sz="3600" dirty="0" smtClean="0">
              <a:latin typeface="Arial" pitchFamily="34" charset="0"/>
              <a:cs typeface="Arial" pitchFamily="34" charset="0"/>
            </a:rPr>
            <a:t>Proč používáme ztužovače</a:t>
          </a:r>
          <a:endParaRPr lang="cs-CZ" sz="3600" dirty="0">
            <a:latin typeface="Arial" pitchFamily="34" charset="0"/>
            <a:cs typeface="Arial" pitchFamily="34" charset="0"/>
          </a:endParaRPr>
        </a:p>
      </dgm:t>
    </dgm:pt>
    <dgm:pt modelId="{971672C6-8955-486E-BFB7-AABC09B2F1CB}" type="parTrans" cxnId="{8287FFE4-D2DF-44E9-931C-9DBF05288220}">
      <dgm:prSet/>
      <dgm:spPr/>
      <dgm:t>
        <a:bodyPr/>
        <a:lstStyle/>
        <a:p>
          <a:endParaRPr lang="cs-CZ"/>
        </a:p>
      </dgm:t>
    </dgm:pt>
    <dgm:pt modelId="{3DAD861A-C61A-4A4F-BB55-D361581FBB99}" type="sibTrans" cxnId="{8287FFE4-D2DF-44E9-931C-9DBF05288220}">
      <dgm:prSet/>
      <dgm:spPr/>
      <dgm:t>
        <a:bodyPr/>
        <a:lstStyle/>
        <a:p>
          <a:endParaRPr lang="cs-CZ"/>
        </a:p>
      </dgm:t>
    </dgm:pt>
    <dgm:pt modelId="{52C95B9E-2D08-46E0-A831-D54A703C6602}">
      <dgm:prSet phldrT="[Text]" custT="1"/>
      <dgm:spPr/>
      <dgm:t>
        <a:bodyPr/>
        <a:lstStyle/>
        <a:p>
          <a:r>
            <a:rPr lang="cs-CZ" sz="3600" dirty="0" smtClean="0">
              <a:latin typeface="Arial" pitchFamily="34" charset="0"/>
              <a:cs typeface="Arial" pitchFamily="34" charset="0"/>
            </a:rPr>
            <a:t>Příprava karamelového krému</a:t>
          </a:r>
          <a:endParaRPr lang="cs-CZ" sz="3600" dirty="0">
            <a:latin typeface="Arial" pitchFamily="34" charset="0"/>
            <a:cs typeface="Arial" pitchFamily="34" charset="0"/>
          </a:endParaRPr>
        </a:p>
      </dgm:t>
    </dgm:pt>
    <dgm:pt modelId="{D63CF3E1-8403-4210-B102-8265408D11EF}" type="parTrans" cxnId="{83D3FCBE-1CC2-47C3-B21F-49293957A95B}">
      <dgm:prSet/>
      <dgm:spPr/>
      <dgm:t>
        <a:bodyPr/>
        <a:lstStyle/>
        <a:p>
          <a:endParaRPr lang="cs-CZ"/>
        </a:p>
      </dgm:t>
    </dgm:pt>
    <dgm:pt modelId="{004281B6-670B-4135-8F81-93682EFB4C51}" type="sibTrans" cxnId="{83D3FCBE-1CC2-47C3-B21F-49293957A95B}">
      <dgm:prSet/>
      <dgm:spPr/>
      <dgm:t>
        <a:bodyPr/>
        <a:lstStyle/>
        <a:p>
          <a:endParaRPr lang="cs-CZ"/>
        </a:p>
      </dgm:t>
    </dgm:pt>
    <dgm:pt modelId="{6945F7F7-D463-42E6-9A28-2561D0A9042A}">
      <dgm:prSet phldrT="[Text]" custT="1"/>
      <dgm:spPr/>
      <dgm:t>
        <a:bodyPr/>
        <a:lstStyle/>
        <a:p>
          <a:r>
            <a:rPr lang="cs-CZ" sz="3600" dirty="0" smtClean="0">
              <a:latin typeface="Arial" pitchFamily="34" charset="0"/>
              <a:cs typeface="Arial" pitchFamily="34" charset="0"/>
            </a:rPr>
            <a:t>Použití lehké pařížské šlehačky</a:t>
          </a:r>
          <a:endParaRPr lang="cs-CZ" sz="3600" dirty="0">
            <a:latin typeface="Arial" pitchFamily="34" charset="0"/>
            <a:cs typeface="Arial" pitchFamily="34" charset="0"/>
          </a:endParaRPr>
        </a:p>
      </dgm:t>
    </dgm:pt>
    <dgm:pt modelId="{32794B1D-1283-4A7D-9F2F-22CF522F9234}" type="parTrans" cxnId="{FBDD3147-BEE3-4620-8845-911F73A44E26}">
      <dgm:prSet/>
      <dgm:spPr/>
      <dgm:t>
        <a:bodyPr/>
        <a:lstStyle/>
        <a:p>
          <a:endParaRPr lang="cs-CZ"/>
        </a:p>
      </dgm:t>
    </dgm:pt>
    <dgm:pt modelId="{C31B5AF4-D845-43CD-B380-698BA70F36C3}" type="sibTrans" cxnId="{FBDD3147-BEE3-4620-8845-911F73A44E26}">
      <dgm:prSet/>
      <dgm:spPr/>
      <dgm:t>
        <a:bodyPr/>
        <a:lstStyle/>
        <a:p>
          <a:endParaRPr lang="cs-CZ"/>
        </a:p>
      </dgm:t>
    </dgm:pt>
    <dgm:pt modelId="{C0A8E82F-0A9D-4C52-933F-2508F10B15F4}" type="pres">
      <dgm:prSet presAssocID="{73DFC7FB-B2B9-440E-BBFD-4F276B4E6174}" presName="compositeShape" presStyleCnt="0">
        <dgm:presLayoutVars>
          <dgm:dir/>
          <dgm:resizeHandles/>
        </dgm:presLayoutVars>
      </dgm:prSet>
      <dgm:spPr/>
    </dgm:pt>
    <dgm:pt modelId="{AC7BCC99-193A-47C3-8363-CB43DDFD3DAA}" type="pres">
      <dgm:prSet presAssocID="{73DFC7FB-B2B9-440E-BBFD-4F276B4E6174}" presName="pyramid" presStyleLbl="node1" presStyleIdx="0" presStyleCnt="1"/>
      <dgm:spPr>
        <a:solidFill>
          <a:schemeClr val="accent2">
            <a:lumMod val="60000"/>
            <a:lumOff val="40000"/>
          </a:schemeClr>
        </a:solidFill>
      </dgm:spPr>
    </dgm:pt>
    <dgm:pt modelId="{FA82F949-B3A3-432F-8E8E-8FD813C60E0D}" type="pres">
      <dgm:prSet presAssocID="{73DFC7FB-B2B9-440E-BBFD-4F276B4E6174}" presName="theList" presStyleCnt="0"/>
      <dgm:spPr/>
    </dgm:pt>
    <dgm:pt modelId="{8C443C4F-D27B-4506-9A42-E68DBE9DD218}" type="pres">
      <dgm:prSet presAssocID="{891B6AA3-43F4-47D6-A173-D3E514B613A4}" presName="aNode" presStyleLbl="fgAcc1" presStyleIdx="0" presStyleCnt="3" custScaleX="112019" custScaleY="11084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492645-7DE2-4063-BCFD-16A4F0023750}" type="pres">
      <dgm:prSet presAssocID="{891B6AA3-43F4-47D6-A173-D3E514B613A4}" presName="aSpace" presStyleCnt="0"/>
      <dgm:spPr/>
    </dgm:pt>
    <dgm:pt modelId="{6EACF3AD-E550-4DF2-BF33-63B4B98DA2B2}" type="pres">
      <dgm:prSet presAssocID="{52C95B9E-2D08-46E0-A831-D54A703C6602}" presName="aNode" presStyleLbl="fgAcc1" presStyleIdx="1" presStyleCnt="3" custScaleX="128005" custScaleY="10661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E2B7FC-2BEC-4838-94F7-4C87C3725FD7}" type="pres">
      <dgm:prSet presAssocID="{52C95B9E-2D08-46E0-A831-D54A703C6602}" presName="aSpace" presStyleCnt="0"/>
      <dgm:spPr/>
    </dgm:pt>
    <dgm:pt modelId="{1BBC133D-3BCE-4212-818F-52E727DBD035}" type="pres">
      <dgm:prSet presAssocID="{6945F7F7-D463-42E6-9A28-2561D0A9042A}" presName="aNode" presStyleLbl="fgAcc1" presStyleIdx="2" presStyleCnt="3" custScaleX="119772" custScaleY="11448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B8FD6E-3EF4-43D2-9680-F671B376FD2F}" type="pres">
      <dgm:prSet presAssocID="{6945F7F7-D463-42E6-9A28-2561D0A9042A}" presName="aSpace" presStyleCnt="0"/>
      <dgm:spPr/>
    </dgm:pt>
  </dgm:ptLst>
  <dgm:cxnLst>
    <dgm:cxn modelId="{23800F01-E23D-4F1C-9764-A39776097F8E}" type="presOf" srcId="{73DFC7FB-B2B9-440E-BBFD-4F276B4E6174}" destId="{C0A8E82F-0A9D-4C52-933F-2508F10B15F4}" srcOrd="0" destOrd="0" presId="urn:microsoft.com/office/officeart/2005/8/layout/pyramid2"/>
    <dgm:cxn modelId="{08FC8167-3A02-4600-8964-A7BFA371FC94}" type="presOf" srcId="{6945F7F7-D463-42E6-9A28-2561D0A9042A}" destId="{1BBC133D-3BCE-4212-818F-52E727DBD035}" srcOrd="0" destOrd="0" presId="urn:microsoft.com/office/officeart/2005/8/layout/pyramid2"/>
    <dgm:cxn modelId="{EB88AB00-BF01-485D-81AE-EFD4FE4B9B5B}" type="presOf" srcId="{52C95B9E-2D08-46E0-A831-D54A703C6602}" destId="{6EACF3AD-E550-4DF2-BF33-63B4B98DA2B2}" srcOrd="0" destOrd="0" presId="urn:microsoft.com/office/officeart/2005/8/layout/pyramid2"/>
    <dgm:cxn modelId="{83D3FCBE-1CC2-47C3-B21F-49293957A95B}" srcId="{73DFC7FB-B2B9-440E-BBFD-4F276B4E6174}" destId="{52C95B9E-2D08-46E0-A831-D54A703C6602}" srcOrd="1" destOrd="0" parTransId="{D63CF3E1-8403-4210-B102-8265408D11EF}" sibTransId="{004281B6-670B-4135-8F81-93682EFB4C51}"/>
    <dgm:cxn modelId="{AC771254-3244-4267-B796-F4E312ED25D6}" type="presOf" srcId="{891B6AA3-43F4-47D6-A173-D3E514B613A4}" destId="{8C443C4F-D27B-4506-9A42-E68DBE9DD218}" srcOrd="0" destOrd="0" presId="urn:microsoft.com/office/officeart/2005/8/layout/pyramid2"/>
    <dgm:cxn modelId="{FBDD3147-BEE3-4620-8845-911F73A44E26}" srcId="{73DFC7FB-B2B9-440E-BBFD-4F276B4E6174}" destId="{6945F7F7-D463-42E6-9A28-2561D0A9042A}" srcOrd="2" destOrd="0" parTransId="{32794B1D-1283-4A7D-9F2F-22CF522F9234}" sibTransId="{C31B5AF4-D845-43CD-B380-698BA70F36C3}"/>
    <dgm:cxn modelId="{8287FFE4-D2DF-44E9-931C-9DBF05288220}" srcId="{73DFC7FB-B2B9-440E-BBFD-4F276B4E6174}" destId="{891B6AA3-43F4-47D6-A173-D3E514B613A4}" srcOrd="0" destOrd="0" parTransId="{971672C6-8955-486E-BFB7-AABC09B2F1CB}" sibTransId="{3DAD861A-C61A-4A4F-BB55-D361581FBB99}"/>
    <dgm:cxn modelId="{6EF8B8FC-296C-4693-B628-554A2E5C1677}" type="presParOf" srcId="{C0A8E82F-0A9D-4C52-933F-2508F10B15F4}" destId="{AC7BCC99-193A-47C3-8363-CB43DDFD3DAA}" srcOrd="0" destOrd="0" presId="urn:microsoft.com/office/officeart/2005/8/layout/pyramid2"/>
    <dgm:cxn modelId="{E5F9B971-3527-4DAC-B344-B7E75BFBE45C}" type="presParOf" srcId="{C0A8E82F-0A9D-4C52-933F-2508F10B15F4}" destId="{FA82F949-B3A3-432F-8E8E-8FD813C60E0D}" srcOrd="1" destOrd="0" presId="urn:microsoft.com/office/officeart/2005/8/layout/pyramid2"/>
    <dgm:cxn modelId="{65CAB1AE-301E-4930-B9B2-D9194D4F4AD4}" type="presParOf" srcId="{FA82F949-B3A3-432F-8E8E-8FD813C60E0D}" destId="{8C443C4F-D27B-4506-9A42-E68DBE9DD218}" srcOrd="0" destOrd="0" presId="urn:microsoft.com/office/officeart/2005/8/layout/pyramid2"/>
    <dgm:cxn modelId="{62D66518-60D4-43A3-9C98-2DF34084D165}" type="presParOf" srcId="{FA82F949-B3A3-432F-8E8E-8FD813C60E0D}" destId="{F8492645-7DE2-4063-BCFD-16A4F0023750}" srcOrd="1" destOrd="0" presId="urn:microsoft.com/office/officeart/2005/8/layout/pyramid2"/>
    <dgm:cxn modelId="{8D6DD322-16E9-4148-86EC-F60858FF619F}" type="presParOf" srcId="{FA82F949-B3A3-432F-8E8E-8FD813C60E0D}" destId="{6EACF3AD-E550-4DF2-BF33-63B4B98DA2B2}" srcOrd="2" destOrd="0" presId="urn:microsoft.com/office/officeart/2005/8/layout/pyramid2"/>
    <dgm:cxn modelId="{32436E9E-AEB2-4ECD-A369-C968A7D6F4BA}" type="presParOf" srcId="{FA82F949-B3A3-432F-8E8E-8FD813C60E0D}" destId="{29E2B7FC-2BEC-4838-94F7-4C87C3725FD7}" srcOrd="3" destOrd="0" presId="urn:microsoft.com/office/officeart/2005/8/layout/pyramid2"/>
    <dgm:cxn modelId="{162CCC95-62D6-4B91-8CB7-ECC4F5AAB4C8}" type="presParOf" srcId="{FA82F949-B3A3-432F-8E8E-8FD813C60E0D}" destId="{1BBC133D-3BCE-4212-818F-52E727DBD035}" srcOrd="4" destOrd="0" presId="urn:microsoft.com/office/officeart/2005/8/layout/pyramid2"/>
    <dgm:cxn modelId="{10A2B7DE-4C79-4BCF-98D6-D3025D4E4EE3}" type="presParOf" srcId="{FA82F949-B3A3-432F-8E8E-8FD813C60E0D}" destId="{27B8FD6E-3EF4-43D2-9680-F671B376FD2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7BCC99-193A-47C3-8363-CB43DDFD3DAA}">
      <dsp:nvSpPr>
        <dsp:cNvPr id="0" name=""/>
        <dsp:cNvSpPr/>
      </dsp:nvSpPr>
      <dsp:spPr>
        <a:xfrm>
          <a:off x="421920" y="0"/>
          <a:ext cx="5760640" cy="5760640"/>
        </a:xfrm>
        <a:prstGeom prst="triangl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443C4F-D27B-4506-9A42-E68DBE9DD218}">
      <dsp:nvSpPr>
        <dsp:cNvPr id="0" name=""/>
        <dsp:cNvSpPr/>
      </dsp:nvSpPr>
      <dsp:spPr>
        <a:xfrm>
          <a:off x="3077219" y="577498"/>
          <a:ext cx="4194457" cy="13817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latin typeface="Arial" pitchFamily="34" charset="0"/>
              <a:cs typeface="Arial" pitchFamily="34" charset="0"/>
            </a:rPr>
            <a:t>Proč používáme ztužovače</a:t>
          </a:r>
          <a:endParaRPr lang="cs-CZ" sz="3600" kern="1200" dirty="0">
            <a:latin typeface="Arial" pitchFamily="34" charset="0"/>
            <a:cs typeface="Arial" pitchFamily="34" charset="0"/>
          </a:endParaRPr>
        </a:p>
      </dsp:txBody>
      <dsp:txXfrm>
        <a:off x="3077219" y="577498"/>
        <a:ext cx="4194457" cy="1381774"/>
      </dsp:txXfrm>
    </dsp:sp>
    <dsp:sp modelId="{6EACF3AD-E550-4DF2-BF33-63B4B98DA2B2}">
      <dsp:nvSpPr>
        <dsp:cNvPr id="0" name=""/>
        <dsp:cNvSpPr/>
      </dsp:nvSpPr>
      <dsp:spPr>
        <a:xfrm>
          <a:off x="2777928" y="2115102"/>
          <a:ext cx="4793039" cy="132914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latin typeface="Arial" pitchFamily="34" charset="0"/>
              <a:cs typeface="Arial" pitchFamily="34" charset="0"/>
            </a:rPr>
            <a:t>Příprava karamelového krému</a:t>
          </a:r>
          <a:endParaRPr lang="cs-CZ" sz="3600" kern="1200" dirty="0">
            <a:latin typeface="Arial" pitchFamily="34" charset="0"/>
            <a:cs typeface="Arial" pitchFamily="34" charset="0"/>
          </a:endParaRPr>
        </a:p>
      </dsp:txBody>
      <dsp:txXfrm>
        <a:off x="2777928" y="2115102"/>
        <a:ext cx="4793039" cy="1329141"/>
      </dsp:txXfrm>
    </dsp:sp>
    <dsp:sp modelId="{1BBC133D-3BCE-4212-818F-52E727DBD035}">
      <dsp:nvSpPr>
        <dsp:cNvPr id="0" name=""/>
        <dsp:cNvSpPr/>
      </dsp:nvSpPr>
      <dsp:spPr>
        <a:xfrm>
          <a:off x="2932067" y="3600072"/>
          <a:ext cx="4484761" cy="14272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latin typeface="Arial" pitchFamily="34" charset="0"/>
              <a:cs typeface="Arial" pitchFamily="34" charset="0"/>
            </a:rPr>
            <a:t>Použití lehké pařížské šlehačky</a:t>
          </a:r>
          <a:endParaRPr lang="cs-CZ" sz="3600" kern="1200" dirty="0">
            <a:latin typeface="Arial" pitchFamily="34" charset="0"/>
            <a:cs typeface="Arial" pitchFamily="34" charset="0"/>
          </a:endParaRPr>
        </a:p>
      </dsp:txBody>
      <dsp:txXfrm>
        <a:off x="2932067" y="3600072"/>
        <a:ext cx="4484761" cy="1427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2D37-6BB6-4C09-912D-A56FAB025BF7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E2770C-50A6-4676-BFEB-A5E4EEFACC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2D37-6BB6-4C09-912D-A56FAB025BF7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2770C-50A6-4676-BFEB-A5E4EEFACC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2D37-6BB6-4C09-912D-A56FAB025BF7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2770C-50A6-4676-BFEB-A5E4EEFACC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2D37-6BB6-4C09-912D-A56FAB025BF7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2770C-50A6-4676-BFEB-A5E4EEFACC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>
            <a:lvl2pPr>
              <a:buFont typeface="Wingdings" pitchFamily="2" charset="2"/>
              <a:buChar char="v"/>
              <a:defRPr sz="3200">
                <a:latin typeface="Arial" pitchFamily="34" charset="0"/>
                <a:cs typeface="Arial" pitchFamily="34" charset="0"/>
              </a:defRPr>
            </a:lvl2pPr>
          </a:lstStyle>
          <a:p>
            <a:pPr lvl="0" eaLnBrk="1" latinLnBrk="0" hangingPunct="1"/>
            <a:r>
              <a:rPr lang="cs-CZ" dirty="0" smtClean="0"/>
              <a:t>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2D37-6BB6-4C09-912D-A56FAB025BF7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E2770C-50A6-4676-BFEB-A5E4EEFACC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2D37-6BB6-4C09-912D-A56FAB025BF7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2770C-50A6-4676-BFEB-A5E4EEFACC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2D37-6BB6-4C09-912D-A56FAB025BF7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2770C-50A6-4676-BFEB-A5E4EEFACC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2D37-6BB6-4C09-912D-A56FAB025BF7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2770C-50A6-4676-BFEB-A5E4EEFACC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2D37-6BB6-4C09-912D-A56FAB025BF7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2770C-50A6-4676-BFEB-A5E4EEFACC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2D37-6BB6-4C09-912D-A56FAB025BF7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2770C-50A6-4676-BFEB-A5E4EEFACC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2D37-6BB6-4C09-912D-A56FAB025BF7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E2770C-50A6-4676-BFEB-A5E4EEFACC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4D2D37-6BB6-4C09-912D-A56FAB025BF7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E2770C-50A6-4676-BFEB-A5E4EEFACC0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rgbClr val="00B050"/>
          </a:solidFill>
          <a:latin typeface="Arial Black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" pitchFamily="2" charset="2"/>
        <a:buChar char="Ø"/>
        <a:defRPr kumimoji="0" sz="3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s-slany.cz/bezkridy/soubory/ZRCBO_TECHNOLOGIE_C_01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219256" cy="4608512"/>
          </a:xfrm>
        </p:spPr>
        <p:txBody>
          <a:bodyPr>
            <a:noAutofit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Označení materiálu:</a:t>
            </a:r>
            <a:r>
              <a:rPr lang="cs-CZ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	</a:t>
            </a:r>
            <a:r>
              <a:rPr lang="cs-CZ" sz="2000" dirty="0" smtClean="0"/>
              <a:t> </a:t>
            </a:r>
            <a:r>
              <a:rPr lang="cs-CZ" sz="2000" dirty="0" smtClean="0"/>
              <a:t>ZRCBO_TECHNOLOGIE_C2_18</a:t>
            </a:r>
            <a:endParaRPr lang="cs-CZ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Název materiálu:</a:t>
            </a:r>
            <a:r>
              <a:rPr lang="cs-CZ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cs-CZ" sz="2000" dirty="0" smtClean="0"/>
              <a:t> </a:t>
            </a:r>
            <a:r>
              <a:rPr lang="cs-CZ" sz="2000" dirty="0" smtClean="0"/>
              <a:t>Vařené smetanové náplně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</a:t>
            </a:r>
            <a:r>
              <a:rPr lang="cs-CZ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Anotace: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2000" dirty="0" smtClean="0"/>
              <a:t>Prezentace seznamuje žáky oboru cukrář s technologickou přípravou vařených smetanových náplní. Objasňuje jejich použití. Je určena pro předmět technologie.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Očekávaný výstup: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2000" dirty="0" smtClean="0"/>
              <a:t>Žáci popíší charakteristické znaky jednotlivých technologických postupů při výrobě vařených smetanových náplní. Vysvětlí jejich další použití. </a:t>
            </a:r>
            <a:r>
              <a:rPr lang="cs-CZ" sz="2000" dirty="0" smtClean="0"/>
              <a:t>	</a:t>
            </a:r>
            <a:r>
              <a:rPr lang="cs-CZ" sz="2000" b="1" dirty="0" smtClean="0"/>
              <a:t> </a:t>
            </a:r>
            <a:r>
              <a:rPr lang="cs-CZ" sz="2000" dirty="0" smtClean="0"/>
              <a:t>	</a:t>
            </a:r>
            <a:r>
              <a:rPr lang="cs-CZ" sz="2000" b="1" dirty="0" smtClean="0"/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Klíčová slova:</a:t>
            </a:r>
          </a:p>
          <a:p>
            <a:pPr>
              <a:buNone/>
            </a:pPr>
            <a:r>
              <a:rPr lang="cs-CZ" sz="2000" dirty="0" smtClean="0"/>
              <a:t>Pařížská šlehačka, karamelový krém, cikánský krém</a:t>
            </a:r>
            <a:endParaRPr lang="cs-CZ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8640"/>
            <a:ext cx="6624736" cy="16198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Vařené nápně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4572000"/>
          </a:xfrm>
        </p:spPr>
        <p:txBody>
          <a:bodyPr/>
          <a:lstStyle/>
          <a:p>
            <a:r>
              <a:rPr lang="cs-CZ" b="1" i="1" dirty="0" smtClean="0">
                <a:solidFill>
                  <a:srgbClr val="FF0000"/>
                </a:solidFill>
              </a:rPr>
              <a:t>Pařížský krém těžký</a:t>
            </a:r>
          </a:p>
          <a:p>
            <a:r>
              <a:rPr lang="cs-CZ" dirty="0" smtClean="0"/>
              <a:t> uvařený krém je nutné během chlazení důkladně promíchávat</a:t>
            </a:r>
          </a:p>
          <a:p>
            <a:pPr>
              <a:buNone/>
            </a:pPr>
            <a:r>
              <a:rPr lang="cs-CZ" dirty="0" smtClean="0"/>
              <a:t>          dochází k dokonalému spojení všech složek</a:t>
            </a:r>
          </a:p>
          <a:p>
            <a:r>
              <a:rPr lang="cs-CZ" dirty="0" smtClean="0"/>
              <a:t> Použití – pro plnění výroků s několikadenní trvanlivostí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1187624" y="32849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98178"/>
          </a:xfrm>
        </p:spPr>
        <p:txBody>
          <a:bodyPr/>
          <a:lstStyle/>
          <a:p>
            <a:pPr algn="ctr"/>
            <a:r>
              <a:rPr lang="cs-CZ" dirty="0" smtClean="0"/>
              <a:t>Produžování trvanlivosti smetanových náplní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>
                <a:solidFill>
                  <a:srgbClr val="C00000"/>
                </a:solidFill>
              </a:rPr>
              <a:t>Stabilizátor Karbomex</a:t>
            </a:r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Prodloužení asi o 3 </a:t>
            </a:r>
            <a:r>
              <a:rPr lang="cs-CZ" dirty="0" smtClean="0"/>
              <a:t>hodiny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rgbClr val="C00000"/>
                </a:solidFill>
              </a:rPr>
              <a:t>Ztužovač Vitana</a:t>
            </a:r>
          </a:p>
          <a:p>
            <a:r>
              <a:rPr lang="cs-CZ" dirty="0" smtClean="0"/>
              <a:t>Prodloužení asi o 7 hodin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858218"/>
          </a:xfrm>
        </p:spPr>
        <p:txBody>
          <a:bodyPr/>
          <a:lstStyle/>
          <a:p>
            <a:pPr algn="ctr"/>
            <a:r>
              <a:rPr lang="cs-CZ" dirty="0" smtClean="0"/>
              <a:t>Prodlužování trvanlivosti smetanových náplní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2348880"/>
            <a:ext cx="7772400" cy="367092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Smyslem prodlužování – zachovat co nejdéle pěkný vzhled, objem, konzistenci, barvu a chuť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98178"/>
          </a:xfrm>
        </p:spPr>
        <p:txBody>
          <a:bodyPr/>
          <a:lstStyle/>
          <a:p>
            <a:pPr algn="ctr"/>
            <a:r>
              <a:rPr lang="cs-CZ" dirty="0" smtClean="0"/>
              <a:t>Vady smetanových náplní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r>
              <a:rPr lang="cs-CZ" i="1" dirty="0" smtClean="0"/>
              <a:t>Smetana není tuhá a objemná-</a:t>
            </a:r>
            <a:r>
              <a:rPr lang="cs-CZ" dirty="0" smtClean="0"/>
              <a:t> je málo vychlazená, je přechlazená, je čerstvá</a:t>
            </a:r>
          </a:p>
          <a:p>
            <a:r>
              <a:rPr lang="cs-CZ" i="1" smtClean="0"/>
              <a:t>Smetana má špatnou šlehatelnost- </a:t>
            </a:r>
            <a:r>
              <a:rPr lang="cs-CZ" smtClean="0"/>
              <a:t>má vyšší kyselost, okolní teplota je příliš vysoká</a:t>
            </a:r>
            <a:endParaRPr lang="cs-CZ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67544" y="692696"/>
          <a:ext cx="799288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971600" y="908720"/>
            <a:ext cx="122413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0" b="1" dirty="0" smtClean="0">
                <a:solidFill>
                  <a:srgbClr val="C00000"/>
                </a:solidFill>
              </a:rPr>
              <a:t>?</a:t>
            </a:r>
            <a:endParaRPr lang="cs-CZ" sz="25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dirty="0" smtClean="0"/>
              <a:t>Zdroje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628800"/>
            <a:ext cx="7772400" cy="43910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L. Bláha, F. Kadlec, Z. Plhoň, Cukrářská výroba, ISBN 80-86073-31-9, vydalo nakladatelství Informatorium, 1998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H. Semrádová a Mgr. V. Měsíčková, Cukrářské práce Technologie, ISBN 80-7320-012-0, vydalo nakladatelství Parta</a:t>
            </a:r>
            <a:r>
              <a:rPr lang="cs-CZ" sz="3200" smtClean="0">
                <a:latin typeface="Arial" pitchFamily="34" charset="0"/>
                <a:cs typeface="Arial" pitchFamily="34" charset="0"/>
              </a:rPr>
              <a:t>, 2003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291264" cy="597666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 </a:t>
            </a:r>
            <a:endParaRPr lang="cs-CZ" sz="5500" dirty="0" smtClean="0">
              <a:latin typeface="Arial" pitchFamily="34" charset="0"/>
              <a:cs typeface="Arial" pitchFamily="34" charset="0"/>
            </a:endParaRPr>
          </a:p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55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Druh učebního materiálu:</a:t>
            </a:r>
            <a:r>
              <a:rPr lang="cs-CZ" sz="5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Prezentace</a:t>
            </a:r>
            <a:endParaRPr lang="cs-CZ" sz="5500" dirty="0" smtClean="0">
              <a:latin typeface="Arial" pitchFamily="34" charset="0"/>
              <a:cs typeface="Arial" pitchFamily="34" charset="0"/>
            </a:endParaRPr>
          </a:p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55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Metodika:</a:t>
            </a:r>
            <a:r>
              <a:rPr lang="cs-CZ" sz="5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			Slouží jako podklad pro výklad látky</a:t>
            </a:r>
            <a:endParaRPr lang="cs-CZ" sz="5500" dirty="0" smtClean="0">
              <a:latin typeface="Arial" pitchFamily="34" charset="0"/>
              <a:cs typeface="Arial" pitchFamily="34" charset="0"/>
            </a:endParaRPr>
          </a:p>
          <a:p>
            <a:pPr mar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55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cs-CZ" sz="5500" dirty="0" smtClean="0">
                <a:ea typeface="Times New Roman" pitchFamily="18" charset="0"/>
              </a:rPr>
              <a:t>Zpětná vazba – kontrolní otázky</a:t>
            </a:r>
          </a:p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sz="5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55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Obor:</a:t>
            </a:r>
            <a:r>
              <a:rPr lang="cs-CZ" sz="5500" dirty="0" smtClean="0">
                <a:latin typeface="Arial" pitchFamily="34" charset="0"/>
                <a:cs typeface="Arial" pitchFamily="34" charset="0"/>
              </a:rPr>
              <a:t>				29-54-H/01 Cukrář</a:t>
            </a:r>
          </a:p>
          <a:p>
            <a:pPr>
              <a:buNone/>
            </a:pP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Ročník:</a:t>
            </a:r>
            <a:r>
              <a:rPr lang="cs-CZ" sz="5500" dirty="0" smtClean="0">
                <a:latin typeface="Arial" pitchFamily="34" charset="0"/>
                <a:cs typeface="Arial" pitchFamily="34" charset="0"/>
              </a:rPr>
              <a:t>				2.</a:t>
            </a:r>
          </a:p>
          <a:p>
            <a:pPr>
              <a:buNone/>
            </a:pPr>
            <a:r>
              <a:rPr lang="cs-CZ" sz="55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Vytvořeno v programu:</a:t>
            </a:r>
            <a:r>
              <a:rPr lang="cs-CZ" sz="5500" dirty="0" smtClean="0">
                <a:latin typeface="Arial" pitchFamily="34" charset="0"/>
                <a:cs typeface="Arial" pitchFamily="34" charset="0"/>
              </a:rPr>
              <a:t>		Microsoft Office PowerPoint 2007</a:t>
            </a:r>
          </a:p>
          <a:p>
            <a:pPr>
              <a:buNone/>
            </a:pP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Odkaz: </a:t>
            </a:r>
            <a:r>
              <a:rPr lang="cs-CZ" sz="5500" b="1" dirty="0" smtClean="0"/>
              <a:t>http://www.iss-slany.cz/bezkridy/</a:t>
            </a:r>
            <a:r>
              <a:rPr lang="cs-CZ" sz="5500" dirty="0" smtClean="0"/>
              <a:t> </a:t>
            </a:r>
            <a:r>
              <a:rPr lang="cs-CZ" sz="5500" u="sng" dirty="0" smtClean="0">
                <a:hlinkClick r:id="rId2"/>
              </a:rPr>
              <a:t>ZRCBO_TECHNOLOGIE_C2_18.pptx</a:t>
            </a:r>
            <a:endParaRPr lang="cs-CZ" sz="5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55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cs-CZ" sz="55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Autor:</a:t>
            </a:r>
            <a:r>
              <a:rPr lang="cs-CZ" sz="5500" dirty="0" smtClean="0">
                <a:latin typeface="Arial" pitchFamily="34" charset="0"/>
                <a:cs typeface="Arial" pitchFamily="34" charset="0"/>
              </a:rPr>
              <a:t> 				Božena Zrcková</a:t>
            </a:r>
          </a:p>
          <a:p>
            <a:pPr>
              <a:buNone/>
            </a:pPr>
            <a:r>
              <a:rPr lang="cs-CZ" sz="55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Zpracováno dne: 15.5.2013</a:t>
            </a:r>
            <a:endParaRPr lang="cs-CZ" sz="5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55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cs-CZ" sz="5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5500" dirty="0" smtClean="0">
                <a:latin typeface="Arial" pitchFamily="34" charset="0"/>
                <a:cs typeface="Arial" pitchFamily="34" charset="0"/>
              </a:rPr>
              <a:t>Prohlašuji</a:t>
            </a:r>
            <a:r>
              <a:rPr lang="cs-CZ" sz="5500" dirty="0" smtClean="0">
                <a:latin typeface="Arial" pitchFamily="34" charset="0"/>
                <a:cs typeface="Arial" pitchFamily="34" charset="0"/>
              </a:rPr>
              <a:t>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Předmět: Technologie</a:t>
            </a:r>
          </a:p>
          <a:p>
            <a:r>
              <a:rPr lang="cs-CZ" sz="3600" b="1" dirty="0" smtClean="0"/>
              <a:t>Obor: cukrář, 2. ročník</a:t>
            </a:r>
            <a:endParaRPr lang="cs-CZ" sz="3600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Vařené smetanové náplně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Vařené nápně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0000"/>
                </a:solidFill>
              </a:rPr>
              <a:t>Pařížská šlehačka lehká</a:t>
            </a:r>
          </a:p>
          <a:p>
            <a:r>
              <a:rPr lang="cs-CZ" dirty="0" smtClean="0"/>
              <a:t>Hnědá, barva, mírně nahořklá chuť</a:t>
            </a:r>
          </a:p>
          <a:p>
            <a:r>
              <a:rPr lang="cs-CZ" dirty="0" smtClean="0"/>
              <a:t>Vůně po kakaovém prášku</a:t>
            </a:r>
          </a:p>
          <a:p>
            <a:r>
              <a:rPr lang="cs-CZ" dirty="0" smtClean="0"/>
              <a:t>Poměr  šlehačky, cukru a kakaa</a:t>
            </a:r>
          </a:p>
          <a:p>
            <a:pPr>
              <a:buNone/>
            </a:pPr>
            <a:r>
              <a:rPr lang="cs-CZ" dirty="0" smtClean="0"/>
              <a:t>                      1    :     0,1   :   0,07</a:t>
            </a:r>
          </a:p>
          <a:p>
            <a:r>
              <a:rPr lang="cs-CZ" dirty="0" smtClean="0"/>
              <a:t>Není přiliš stabilní, k plnění výrobků pro rychlou spotřebu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Vařené nápně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0000"/>
                </a:solidFill>
              </a:rPr>
              <a:t>Cikánský krém</a:t>
            </a:r>
          </a:p>
          <a:p>
            <a:r>
              <a:rPr lang="cs-CZ" dirty="0" smtClean="0"/>
              <a:t>Tmavě hnědá barva</a:t>
            </a:r>
          </a:p>
          <a:p>
            <a:r>
              <a:rPr lang="cs-CZ" dirty="0" smtClean="0"/>
              <a:t>Výrazná čokoládová chuť</a:t>
            </a:r>
          </a:p>
          <a:p>
            <a:r>
              <a:rPr lang="cs-CZ" dirty="0" smtClean="0"/>
              <a:t>Je stabilnější než pařížská šlehačka</a:t>
            </a:r>
          </a:p>
          <a:p>
            <a:r>
              <a:rPr lang="cs-CZ" dirty="0" smtClean="0"/>
              <a:t>Poměr šlehačky, cukru, CKP</a:t>
            </a:r>
          </a:p>
          <a:p>
            <a:pPr>
              <a:buNone/>
            </a:pPr>
            <a:r>
              <a:rPr lang="cs-CZ" dirty="0" smtClean="0"/>
              <a:t>                      1    :   0,06  :  0,22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Vařené nápně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0000"/>
                </a:solidFill>
              </a:rPr>
              <a:t>Karamelový krém</a:t>
            </a:r>
          </a:p>
          <a:p>
            <a:r>
              <a:rPr lang="cs-CZ" dirty="0" smtClean="0"/>
              <a:t>Světle hnědá barva</a:t>
            </a:r>
          </a:p>
          <a:p>
            <a:r>
              <a:rPr lang="cs-CZ" dirty="0" smtClean="0"/>
              <a:t>Hladká konzistence</a:t>
            </a:r>
          </a:p>
          <a:p>
            <a:r>
              <a:rPr lang="cs-CZ" dirty="0" smtClean="0"/>
              <a:t>Chuť po karamelu</a:t>
            </a:r>
          </a:p>
          <a:p>
            <a:r>
              <a:rPr lang="cs-CZ" dirty="0" smtClean="0"/>
              <a:t>Příprava z cukru, másla, smetany, vanilínového cukru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Vařené nápně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0000"/>
                </a:solidFill>
              </a:rPr>
              <a:t>Karamelový krém</a:t>
            </a:r>
          </a:p>
          <a:p>
            <a:r>
              <a:rPr lang="cs-CZ" dirty="0" smtClean="0"/>
              <a:t>Cukr se taví do světle hnědé barvy</a:t>
            </a:r>
          </a:p>
          <a:p>
            <a:r>
              <a:rPr lang="cs-CZ" dirty="0" smtClean="0"/>
              <a:t>Smetana se přidává k cukru horká</a:t>
            </a:r>
          </a:p>
          <a:p>
            <a:r>
              <a:rPr lang="cs-CZ" dirty="0" smtClean="0"/>
              <a:t>Směs cukru a smetany se svařuje na 125°C</a:t>
            </a:r>
          </a:p>
          <a:p>
            <a:r>
              <a:rPr lang="cs-CZ" dirty="0" smtClean="0"/>
              <a:t>Poté se přimíchá máslo a vanilínový cukr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Vařené nápně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0000"/>
                </a:solidFill>
              </a:rPr>
              <a:t>Karamelový krém</a:t>
            </a:r>
          </a:p>
          <a:p>
            <a:r>
              <a:rPr lang="cs-CZ" dirty="0" smtClean="0"/>
              <a:t>Poměr cukru, másla, smetany</a:t>
            </a:r>
          </a:p>
          <a:p>
            <a:pPr>
              <a:buNone/>
            </a:pPr>
            <a:r>
              <a:rPr lang="cs-CZ" dirty="0" smtClean="0"/>
              <a:t>                      1  :   1    : 1</a:t>
            </a:r>
          </a:p>
          <a:p>
            <a:r>
              <a:rPr lang="cs-CZ" dirty="0" smtClean="0"/>
              <a:t>Hotová náplň obsahuje jen 10% vody         je stálá, vhodná pro výrobky s několikadenní trvanlivostí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Šipka doprava 3"/>
          <p:cNvSpPr/>
          <p:nvPr/>
        </p:nvSpPr>
        <p:spPr>
          <a:xfrm>
            <a:off x="2267744" y="40050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Vařené nápně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dirty="0" smtClean="0">
                <a:solidFill>
                  <a:srgbClr val="FF0000"/>
                </a:solidFill>
              </a:rPr>
              <a:t>Pařížský krém těžký</a:t>
            </a:r>
          </a:p>
          <a:p>
            <a:r>
              <a:rPr lang="cs-CZ" dirty="0" smtClean="0"/>
              <a:t>Je stabilnější než předchozí náplně</a:t>
            </a:r>
          </a:p>
          <a:p>
            <a:r>
              <a:rPr lang="cs-CZ" b="1" dirty="0" smtClean="0"/>
              <a:t>příprava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ze smetany, cukru, kakaového prášku, CKP v poměru  1: 0,29:0,78:0,20</a:t>
            </a:r>
          </a:p>
          <a:p>
            <a:r>
              <a:rPr lang="cs-CZ" dirty="0" smtClean="0"/>
              <a:t>Do svařené smetanové směsi se přidává ztužený tuk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158</TotalTime>
  <Words>357</Words>
  <Application>Microsoft Office PowerPoint</Application>
  <PresentationFormat>Předvádění na obrazovce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Jmění</vt:lpstr>
      <vt:lpstr>Snímek 1</vt:lpstr>
      <vt:lpstr>Snímek 2</vt:lpstr>
      <vt:lpstr>Vařené smetanové náplně</vt:lpstr>
      <vt:lpstr>Vařené nápně</vt:lpstr>
      <vt:lpstr>Vařené nápně</vt:lpstr>
      <vt:lpstr>Vařené nápně</vt:lpstr>
      <vt:lpstr>Vařené nápně</vt:lpstr>
      <vt:lpstr>Vařené nápně</vt:lpstr>
      <vt:lpstr>Vařené nápně</vt:lpstr>
      <vt:lpstr>Vařené nápně</vt:lpstr>
      <vt:lpstr>Produžování trvanlivosti smetanových náplní</vt:lpstr>
      <vt:lpstr>Prodlužování trvanlivosti smetanových náplní</vt:lpstr>
      <vt:lpstr>Vady smetanových náplní</vt:lpstr>
      <vt:lpstr>Snímek 14</vt:lpstr>
      <vt:lpstr>Zdroje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Druhy smetanových náplní</dc:title>
  <dc:creator>Valued Acer Customer</dc:creator>
  <cp:lastModifiedBy>Valued Acer Customer</cp:lastModifiedBy>
  <cp:revision>19</cp:revision>
  <dcterms:created xsi:type="dcterms:W3CDTF">2013-05-05T11:31:17Z</dcterms:created>
  <dcterms:modified xsi:type="dcterms:W3CDTF">2013-05-11T16:07:35Z</dcterms:modified>
</cp:coreProperties>
</file>